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90"/>
  </p:notesMasterIdLst>
  <p:sldIdLst>
    <p:sldId id="270" r:id="rId3"/>
    <p:sldId id="275" r:id="rId4"/>
    <p:sldId id="257" r:id="rId5"/>
    <p:sldId id="425" r:id="rId6"/>
    <p:sldId id="454" r:id="rId7"/>
    <p:sldId id="426" r:id="rId8"/>
    <p:sldId id="453" r:id="rId9"/>
    <p:sldId id="402" r:id="rId10"/>
    <p:sldId id="348" r:id="rId11"/>
    <p:sldId id="313" r:id="rId12"/>
    <p:sldId id="535" r:id="rId13"/>
    <p:sldId id="430" r:id="rId14"/>
    <p:sldId id="534" r:id="rId15"/>
    <p:sldId id="536" r:id="rId16"/>
    <p:sldId id="429" r:id="rId17"/>
    <p:sldId id="436" r:id="rId18"/>
    <p:sldId id="437" r:id="rId19"/>
    <p:sldId id="438" r:id="rId20"/>
    <p:sldId id="537" r:id="rId21"/>
    <p:sldId id="447" r:id="rId22"/>
    <p:sldId id="498" r:id="rId23"/>
    <p:sldId id="495" r:id="rId24"/>
    <p:sldId id="507" r:id="rId25"/>
    <p:sldId id="499" r:id="rId26"/>
    <p:sldId id="513" r:id="rId27"/>
    <p:sldId id="514" r:id="rId28"/>
    <p:sldId id="459" r:id="rId29"/>
    <p:sldId id="463" r:id="rId30"/>
    <p:sldId id="464" r:id="rId31"/>
    <p:sldId id="539" r:id="rId32"/>
    <p:sldId id="465" r:id="rId33"/>
    <p:sldId id="493" r:id="rId34"/>
    <p:sldId id="467" r:id="rId35"/>
    <p:sldId id="530" r:id="rId36"/>
    <p:sldId id="527" r:id="rId37"/>
    <p:sldId id="541" r:id="rId38"/>
    <p:sldId id="448" r:id="rId39"/>
    <p:sldId id="469" r:id="rId40"/>
    <p:sldId id="470" r:id="rId41"/>
    <p:sldId id="471" r:id="rId42"/>
    <p:sldId id="472" r:id="rId43"/>
    <p:sldId id="473" r:id="rId44"/>
    <p:sldId id="474" r:id="rId45"/>
    <p:sldId id="475" r:id="rId46"/>
    <p:sldId id="552" r:id="rId47"/>
    <p:sldId id="449" r:id="rId48"/>
    <p:sldId id="479" r:id="rId49"/>
    <p:sldId id="515" r:id="rId50"/>
    <p:sldId id="480" r:id="rId51"/>
    <p:sldId id="521" r:id="rId52"/>
    <p:sldId id="481" r:id="rId53"/>
    <p:sldId id="551" r:id="rId54"/>
    <p:sldId id="450" r:id="rId55"/>
    <p:sldId id="477" r:id="rId56"/>
    <p:sldId id="482" r:id="rId57"/>
    <p:sldId id="510" r:id="rId58"/>
    <p:sldId id="511" r:id="rId59"/>
    <p:sldId id="509" r:id="rId60"/>
    <p:sldId id="483" r:id="rId61"/>
    <p:sldId id="550" r:id="rId62"/>
    <p:sldId id="451" r:id="rId63"/>
    <p:sldId id="478" r:id="rId64"/>
    <p:sldId id="508" r:id="rId65"/>
    <p:sldId id="503" r:id="rId66"/>
    <p:sldId id="532" r:id="rId67"/>
    <p:sldId id="524" r:id="rId68"/>
    <p:sldId id="505" r:id="rId69"/>
    <p:sldId id="553" r:id="rId70"/>
    <p:sldId id="545" r:id="rId71"/>
    <p:sldId id="439" r:id="rId72"/>
    <p:sldId id="442" r:id="rId73"/>
    <p:sldId id="440" r:id="rId74"/>
    <p:sldId id="443" r:id="rId75"/>
    <p:sldId id="494" r:id="rId76"/>
    <p:sldId id="547" r:id="rId77"/>
    <p:sldId id="486" r:id="rId78"/>
    <p:sldId id="487" r:id="rId79"/>
    <p:sldId id="543" r:id="rId80"/>
    <p:sldId id="444" r:id="rId81"/>
    <p:sldId id="548" r:id="rId82"/>
    <p:sldId id="549" r:id="rId83"/>
    <p:sldId id="542" r:id="rId84"/>
    <p:sldId id="445" r:id="rId85"/>
    <p:sldId id="544" r:id="rId86"/>
    <p:sldId id="554" r:id="rId87"/>
    <p:sldId id="555" r:id="rId88"/>
    <p:sldId id="269"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C00000"/>
    <a:srgbClr val="CE000D"/>
    <a:srgbClr val="CE000C"/>
    <a:srgbClr val="92D050"/>
    <a:srgbClr val="DDDDDD"/>
    <a:srgbClr val="3397D3"/>
    <a:srgbClr val="17375E"/>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13" autoAdjust="0"/>
    <p:restoredTop sz="95400" autoAdjust="0"/>
  </p:normalViewPr>
  <p:slideViewPr>
    <p:cSldViewPr snapToGrid="0">
      <p:cViewPr>
        <p:scale>
          <a:sx n="70" d="100"/>
          <a:sy n="70" d="100"/>
        </p:scale>
        <p:origin x="874" y="47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rgbClr val="FF0000"/>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dgm:t>
        <a:bodyPr/>
        <a:lstStyle/>
        <a:p>
          <a:r>
            <a:rPr lang="zh-CN" altLang="en-US" dirty="0" smtClean="0"/>
            <a:t>巡线管理</a:t>
          </a:r>
          <a:endParaRPr lang="zh-CN" altLang="en-US"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dgm:t>
        <a:bodyPr/>
        <a:lstStyle/>
        <a:p>
          <a:r>
            <a:rPr lang="zh-CN" altLang="en-US" dirty="0" smtClean="0"/>
            <a:t>预警功能</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dgm:t>
        <a:bodyPr/>
        <a:lstStyle/>
        <a:p>
          <a:r>
            <a:rPr lang="zh-CN" altLang="en-US" dirty="0" smtClean="0"/>
            <a:t>巡检资源</a:t>
          </a:r>
          <a:endParaRPr lang="zh-CN" altLang="en-US"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E9E3A2CF-3340-4278-8949-52A34F9B81CD}" type="presOf" srcId="{B7B98484-4E99-4042-B7A8-BF34CAB9CAD9}" destId="{6E6752E7-C3D5-4EF8-B311-96744F6BB7D1}" srcOrd="0" destOrd="0" presId="urn:microsoft.com/office/officeart/2005/8/layout/hierarchy3"/>
    <dgm:cxn modelId="{88937836-5411-4928-967C-D0F1CD362756}" type="presOf" srcId="{76A46BDA-8D8F-4F0A-89B0-A522A567BB13}" destId="{6C908AB1-886C-43BA-8534-B0177DCC5774}" srcOrd="0" destOrd="0" presId="urn:microsoft.com/office/officeart/2005/8/layout/hierarchy3"/>
    <dgm:cxn modelId="{10C96E6A-F1D0-4EFE-8FFF-74EADE644F1D}" srcId="{4CE9EC22-B381-4061-ABF2-5B41796136F7}" destId="{76A46BDA-8D8F-4F0A-89B0-A522A567BB13}" srcOrd="4" destOrd="0" parTransId="{E3451F0F-2A8C-46FC-8FBD-F1CE5346C6CC}" sibTransId="{7E8F53AC-D0C7-4888-8EA3-D0D0EC2E5CB8}"/>
    <dgm:cxn modelId="{B339323E-A1DA-4669-835B-10B9DB998054}" srcId="{4CE9EC22-B381-4061-ABF2-5B41796136F7}" destId="{D21A63F2-81FD-48D4-BAC0-04DE80ABF8F2}" srcOrd="2" destOrd="0" parTransId="{FD081DAA-4338-4F87-90C7-F178DE73CA49}" sibTransId="{69070DED-D99C-4F34-B822-B07BDFC717CC}"/>
    <dgm:cxn modelId="{EA42B7B3-43DD-4449-8BC1-D71156ABE565}" srcId="{F3442E17-93FC-4DAC-A68F-1DD3637DA6D0}" destId="{4CE9EC22-B381-4061-ABF2-5B41796136F7}" srcOrd="0" destOrd="0" parTransId="{FC0D7033-87F4-4916-8DAB-55EF1FF806C4}" sibTransId="{01A8F225-EC3E-4C01-BECE-7F1B0CE42E59}"/>
    <dgm:cxn modelId="{19F77614-13F5-4253-B402-D6CD777BCAA2}" type="presOf" srcId="{7B83320F-F865-4F95-8543-8AB7CDD880D9}" destId="{9EB3EA1D-9F02-4E85-8FB1-C0E226CFCC2D}"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F0260BAF-BFF5-4353-B351-154D7A4C32C0}" type="presOf" srcId="{FD081DAA-4338-4F87-90C7-F178DE73CA49}" destId="{78886D93-43F7-4A61-9618-0F238F6FDEA9}"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30F13C51-5C3C-4F34-A2FA-D9C160C3C478}" type="presOf" srcId="{F3442E17-93FC-4DAC-A68F-1DD3637DA6D0}" destId="{379676E5-667F-49B1-A14E-520F03A74F88}" srcOrd="0" destOrd="0" presId="urn:microsoft.com/office/officeart/2005/8/layout/hierarchy3"/>
    <dgm:cxn modelId="{DC2FB23D-2EA8-492E-8F81-B32CBB6DDDB1}" type="presOf" srcId="{3F0A1D31-E5C4-40BF-896E-290499070531}" destId="{A387A9E8-89F5-48F0-B719-AF781A0CEBFB}" srcOrd="0" destOrd="0" presId="urn:microsoft.com/office/officeart/2005/8/layout/hierarchy3"/>
    <dgm:cxn modelId="{F7DAF950-3D89-4F5F-8551-741545006D95}" type="presOf" srcId="{88BF2662-751C-49EB-AA82-178EA8D6728B}" destId="{06E6B1F1-C7F1-44F2-B803-5224945FEFA8}" srcOrd="0" destOrd="0" presId="urn:microsoft.com/office/officeart/2005/8/layout/hierarchy3"/>
    <dgm:cxn modelId="{A2B43541-A532-449A-ADCB-D561003D523C}" type="presOf" srcId="{4CE9EC22-B381-4061-ABF2-5B41796136F7}" destId="{5F3ECC19-6749-4898-AF70-D78471A6CD03}" srcOrd="1" destOrd="0" presId="urn:microsoft.com/office/officeart/2005/8/layout/hierarchy3"/>
    <dgm:cxn modelId="{7456BA26-BCF5-41CE-959B-0317430695E6}" type="presOf" srcId="{D21A63F2-81FD-48D4-BAC0-04DE80ABF8F2}" destId="{6F1C2A1E-266C-4034-B957-19328612FCA8}" srcOrd="0" destOrd="0" presId="urn:microsoft.com/office/officeart/2005/8/layout/hierarchy3"/>
    <dgm:cxn modelId="{0A9F1524-B0A2-4091-AF9A-678736405CD3}" srcId="{4CE9EC22-B381-4061-ABF2-5B41796136F7}" destId="{7B83320F-F865-4F95-8543-8AB7CDD880D9}" srcOrd="3" destOrd="0" parTransId="{9D618D54-5231-4FB7-9305-F08E6F8025AB}" sibTransId="{79DCEC3C-D380-4362-BD45-8484D41C8255}"/>
    <dgm:cxn modelId="{CB8471C4-BCA4-46DF-B34A-7FD57B7E4D96}" type="presOf" srcId="{4CE9EC22-B381-4061-ABF2-5B41796136F7}" destId="{AA43DAD8-387D-4C76-A8DE-E1D7C2E7D323}" srcOrd="0" destOrd="0" presId="urn:microsoft.com/office/officeart/2005/8/layout/hierarchy3"/>
    <dgm:cxn modelId="{0DEDD229-5F37-41EA-BF90-EE1522CB8BAF}" type="presOf" srcId="{3E5D5E02-B873-4A3D-A63C-D4213A20F452}" destId="{9427BF79-AC24-466C-A5DA-24EDAB981422}" srcOrd="0" destOrd="0" presId="urn:microsoft.com/office/officeart/2005/8/layout/hierarchy3"/>
    <dgm:cxn modelId="{15CAFB9D-639F-4080-84F3-6FE080250D8E}" type="presOf" srcId="{E3451F0F-2A8C-46FC-8FBD-F1CE5346C6CC}" destId="{C468B016-5438-419D-9752-49F0EC9D452C}" srcOrd="0" destOrd="0" presId="urn:microsoft.com/office/officeart/2005/8/layout/hierarchy3"/>
    <dgm:cxn modelId="{4F6023E6-1936-403E-8FE6-4E857C325ADD}" type="presOf" srcId="{9D618D54-5231-4FB7-9305-F08E6F8025AB}" destId="{2CF45995-1FC6-4D9F-BE07-9019124A6728}" srcOrd="0" destOrd="0" presId="urn:microsoft.com/office/officeart/2005/8/layout/hierarchy3"/>
    <dgm:cxn modelId="{250D62BD-8563-4848-8D51-E3988778589B}" type="presParOf" srcId="{379676E5-667F-49B1-A14E-520F03A74F88}" destId="{8E3DA07F-D1FC-40AD-844F-52BE16CFE06B}" srcOrd="0" destOrd="0" presId="urn:microsoft.com/office/officeart/2005/8/layout/hierarchy3"/>
    <dgm:cxn modelId="{3D2ABE68-0B6D-4D02-AF88-088FDC05C58F}" type="presParOf" srcId="{8E3DA07F-D1FC-40AD-844F-52BE16CFE06B}" destId="{1B38722D-DFE1-4762-85E0-C683F2C5A1A6}" srcOrd="0" destOrd="0" presId="urn:microsoft.com/office/officeart/2005/8/layout/hierarchy3"/>
    <dgm:cxn modelId="{603556A0-0DB9-4D09-B401-0B093162A19F}" type="presParOf" srcId="{1B38722D-DFE1-4762-85E0-C683F2C5A1A6}" destId="{AA43DAD8-387D-4C76-A8DE-E1D7C2E7D323}" srcOrd="0" destOrd="0" presId="urn:microsoft.com/office/officeart/2005/8/layout/hierarchy3"/>
    <dgm:cxn modelId="{8345D558-B0BB-45D2-A42C-06352B9EBC7C}" type="presParOf" srcId="{1B38722D-DFE1-4762-85E0-C683F2C5A1A6}" destId="{5F3ECC19-6749-4898-AF70-D78471A6CD03}" srcOrd="1" destOrd="0" presId="urn:microsoft.com/office/officeart/2005/8/layout/hierarchy3"/>
    <dgm:cxn modelId="{60378B12-CEA7-479F-A8CC-E87B820F3AD9}" type="presParOf" srcId="{8E3DA07F-D1FC-40AD-844F-52BE16CFE06B}" destId="{CB7E39C0-E3F1-459B-9217-1D56213C0D08}" srcOrd="1" destOrd="0" presId="urn:microsoft.com/office/officeart/2005/8/layout/hierarchy3"/>
    <dgm:cxn modelId="{881BD59A-0F13-45A9-ABE4-24F77D293913}" type="presParOf" srcId="{CB7E39C0-E3F1-459B-9217-1D56213C0D08}" destId="{06E6B1F1-C7F1-44F2-B803-5224945FEFA8}" srcOrd="0" destOrd="0" presId="urn:microsoft.com/office/officeart/2005/8/layout/hierarchy3"/>
    <dgm:cxn modelId="{C844F56C-3F29-4D5D-BDA2-EEB5CFAD4A83}" type="presParOf" srcId="{CB7E39C0-E3F1-459B-9217-1D56213C0D08}" destId="{6E6752E7-C3D5-4EF8-B311-96744F6BB7D1}" srcOrd="1" destOrd="0" presId="urn:microsoft.com/office/officeart/2005/8/layout/hierarchy3"/>
    <dgm:cxn modelId="{E854278B-85BA-4F25-B089-8864A4623EA0}" type="presParOf" srcId="{CB7E39C0-E3F1-459B-9217-1D56213C0D08}" destId="{A387A9E8-89F5-48F0-B719-AF781A0CEBFB}" srcOrd="2" destOrd="0" presId="urn:microsoft.com/office/officeart/2005/8/layout/hierarchy3"/>
    <dgm:cxn modelId="{518D5709-A47F-4802-B5CA-22B09EC3B952}" type="presParOf" srcId="{CB7E39C0-E3F1-459B-9217-1D56213C0D08}" destId="{9427BF79-AC24-466C-A5DA-24EDAB981422}" srcOrd="3" destOrd="0" presId="urn:microsoft.com/office/officeart/2005/8/layout/hierarchy3"/>
    <dgm:cxn modelId="{607C52BC-9D0B-4CE7-AF40-EC85A3376696}" type="presParOf" srcId="{CB7E39C0-E3F1-459B-9217-1D56213C0D08}" destId="{78886D93-43F7-4A61-9618-0F238F6FDEA9}" srcOrd="4" destOrd="0" presId="urn:microsoft.com/office/officeart/2005/8/layout/hierarchy3"/>
    <dgm:cxn modelId="{88D2A72D-128E-426F-BD67-D6A16BF7D309}" type="presParOf" srcId="{CB7E39C0-E3F1-459B-9217-1D56213C0D08}" destId="{6F1C2A1E-266C-4034-B957-19328612FCA8}" srcOrd="5" destOrd="0" presId="urn:microsoft.com/office/officeart/2005/8/layout/hierarchy3"/>
    <dgm:cxn modelId="{8D92D3DE-025A-4F6B-B924-1F206BBC0154}" type="presParOf" srcId="{CB7E39C0-E3F1-459B-9217-1D56213C0D08}" destId="{2CF45995-1FC6-4D9F-BE07-9019124A6728}" srcOrd="6" destOrd="0" presId="urn:microsoft.com/office/officeart/2005/8/layout/hierarchy3"/>
    <dgm:cxn modelId="{351DA1A3-4A56-4ADF-BD0B-A5D52D84F9B4}" type="presParOf" srcId="{CB7E39C0-E3F1-459B-9217-1D56213C0D08}" destId="{9EB3EA1D-9F02-4E85-8FB1-C0E226CFCC2D}" srcOrd="7" destOrd="0" presId="urn:microsoft.com/office/officeart/2005/8/layout/hierarchy3"/>
    <dgm:cxn modelId="{27BAFF56-5082-4F43-A773-68805087DD1B}" type="presParOf" srcId="{CB7E39C0-E3F1-459B-9217-1D56213C0D08}" destId="{C468B016-5438-419D-9752-49F0EC9D452C}" srcOrd="8" destOrd="0" presId="urn:microsoft.com/office/officeart/2005/8/layout/hierarchy3"/>
    <dgm:cxn modelId="{FF12BB4B-0857-47B7-9527-BBD4E64FD91B}"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rgbClr val="C00000"/>
        </a:solidFill>
      </dgm:spPr>
      <dgm:t>
        <a:bodyPr/>
        <a:lstStyle/>
        <a:p>
          <a:r>
            <a:rPr lang="zh-CN" altLang="en-US" sz="2000" b="1" dirty="0" smtClean="0"/>
            <a:t>个人中心</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dgm:t>
        <a:bodyPr/>
        <a:lstStyle/>
        <a:p>
          <a:r>
            <a:rPr lang="zh-CN" altLang="en-US" dirty="0" smtClean="0"/>
            <a:t>数据配置</a:t>
          </a:r>
          <a:endParaRPr lang="zh-CN" altLang="en-US"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版本更新</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D21A63F2-81FD-48D4-BAC0-04DE80ABF8F2}">
      <dgm:prSet phldrT="[文本]"/>
      <dgm:spPr/>
      <dgm:t>
        <a:bodyPr/>
        <a:lstStyle/>
        <a:p>
          <a:r>
            <a:rPr lang="zh-CN" altLang="en-US" dirty="0" smtClean="0"/>
            <a:t>关于</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30567"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3"/>
      <dgm:spPr/>
      <dgm:t>
        <a:bodyPr/>
        <a:lstStyle/>
        <a:p>
          <a:endParaRPr lang="zh-CN" altLang="en-US"/>
        </a:p>
      </dgm:t>
    </dgm:pt>
    <dgm:pt modelId="{6E6752E7-C3D5-4EF8-B311-96744F6BB7D1}" type="pres">
      <dgm:prSet presAssocID="{B7B98484-4E99-4042-B7A8-BF34CAB9CAD9}" presName="childText" presStyleLbl="bgAcc1" presStyleIdx="0" presStyleCnt="3" custScaleX="211904" custLinFactNeighborX="-5412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3"/>
      <dgm:spPr/>
      <dgm:t>
        <a:bodyPr/>
        <a:lstStyle/>
        <a:p>
          <a:endParaRPr lang="zh-CN" altLang="en-US"/>
        </a:p>
      </dgm:t>
    </dgm:pt>
    <dgm:pt modelId="{9427BF79-AC24-466C-A5DA-24EDAB981422}" type="pres">
      <dgm:prSet presAssocID="{3E5D5E02-B873-4A3D-A63C-D4213A20F452}" presName="childText" presStyleLbl="bgAcc1" presStyleIdx="1" presStyleCnt="3" custScaleX="211904" custLinFactNeighborX="-5412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3"/>
      <dgm:spPr/>
      <dgm:t>
        <a:bodyPr/>
        <a:lstStyle/>
        <a:p>
          <a:endParaRPr lang="zh-CN" altLang="en-US"/>
        </a:p>
      </dgm:t>
    </dgm:pt>
    <dgm:pt modelId="{6F1C2A1E-266C-4034-B957-19328612FCA8}" type="pres">
      <dgm:prSet presAssocID="{D21A63F2-81FD-48D4-BAC0-04DE80ABF8F2}" presName="childText" presStyleLbl="bgAcc1" presStyleIdx="2" presStyleCnt="3" custScaleX="211904" custLinFactNeighborX="-54128">
        <dgm:presLayoutVars>
          <dgm:bulletEnabled val="1"/>
        </dgm:presLayoutVars>
      </dgm:prSet>
      <dgm:spPr/>
      <dgm:t>
        <a:bodyPr/>
        <a:lstStyle/>
        <a:p>
          <a:endParaRPr lang="zh-CN" altLang="en-US"/>
        </a:p>
      </dgm:t>
    </dgm:pt>
  </dgm:ptLst>
  <dgm:cxnLst>
    <dgm:cxn modelId="{DC11C1E7-7B0A-47FC-9A10-669CDB844778}" type="presOf" srcId="{88BF2662-751C-49EB-AA82-178EA8D6728B}" destId="{06E6B1F1-C7F1-44F2-B803-5224945FEFA8}" srcOrd="0" destOrd="0" presId="urn:microsoft.com/office/officeart/2005/8/layout/hierarchy3"/>
    <dgm:cxn modelId="{B339323E-A1DA-4669-835B-10B9DB998054}" srcId="{4CE9EC22-B381-4061-ABF2-5B41796136F7}" destId="{D21A63F2-81FD-48D4-BAC0-04DE80ABF8F2}" srcOrd="2" destOrd="0" parTransId="{FD081DAA-4338-4F87-90C7-F178DE73CA49}" sibTransId="{69070DED-D99C-4F34-B822-B07BDFC717CC}"/>
    <dgm:cxn modelId="{1FB3170E-6D63-4851-8131-E2F390638B47}" type="presOf" srcId="{3E5D5E02-B873-4A3D-A63C-D4213A20F452}" destId="{9427BF79-AC24-466C-A5DA-24EDAB981422}" srcOrd="0" destOrd="0" presId="urn:microsoft.com/office/officeart/2005/8/layout/hierarchy3"/>
    <dgm:cxn modelId="{2404DA9D-D4A0-4130-BA0A-A33C4896E745}" type="presOf" srcId="{3F0A1D31-E5C4-40BF-896E-290499070531}" destId="{A387A9E8-89F5-48F0-B719-AF781A0CEBFB}" srcOrd="0" destOrd="0" presId="urn:microsoft.com/office/officeart/2005/8/layout/hierarchy3"/>
    <dgm:cxn modelId="{2208A414-84E3-4BEF-B2CE-21F93FA1E22D}" type="presOf" srcId="{FD081DAA-4338-4F87-90C7-F178DE73CA49}" destId="{78886D93-43F7-4A61-9618-0F238F6FDEA9}"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4F46EA12-7F86-4268-93AA-3CD9DCA505E3}" srcId="{4CE9EC22-B381-4061-ABF2-5B41796136F7}" destId="{3E5D5E02-B873-4A3D-A63C-D4213A20F452}" srcOrd="1" destOrd="0" parTransId="{3F0A1D31-E5C4-40BF-896E-290499070531}" sibTransId="{9A49BC4D-2353-489B-B143-A2BF5110CADA}"/>
    <dgm:cxn modelId="{ADE8E49D-2985-42F2-BA41-5657459F49F9}" type="presOf" srcId="{4CE9EC22-B381-4061-ABF2-5B41796136F7}" destId="{5F3ECC19-6749-4898-AF70-D78471A6CD03}" srcOrd="1" destOrd="0" presId="urn:microsoft.com/office/officeart/2005/8/layout/hierarchy3"/>
    <dgm:cxn modelId="{85B92D2F-C87E-48F2-BB21-40196DFCE03B}" type="presOf" srcId="{F3442E17-93FC-4DAC-A68F-1DD3637DA6D0}" destId="{379676E5-667F-49B1-A14E-520F03A74F88}"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9642FAD9-ACDC-44B5-87F5-394BD7E7996D}" type="presOf" srcId="{B7B98484-4E99-4042-B7A8-BF34CAB9CAD9}" destId="{6E6752E7-C3D5-4EF8-B311-96744F6BB7D1}" srcOrd="0" destOrd="0" presId="urn:microsoft.com/office/officeart/2005/8/layout/hierarchy3"/>
    <dgm:cxn modelId="{4E55BDDE-863E-466A-B853-8C696F2E8DCD}" type="presOf" srcId="{4CE9EC22-B381-4061-ABF2-5B41796136F7}" destId="{AA43DAD8-387D-4C76-A8DE-E1D7C2E7D323}" srcOrd="0" destOrd="0" presId="urn:microsoft.com/office/officeart/2005/8/layout/hierarchy3"/>
    <dgm:cxn modelId="{0BAC9CE2-09EE-467D-81BC-1845DB1ACC40}" type="presOf" srcId="{D21A63F2-81FD-48D4-BAC0-04DE80ABF8F2}" destId="{6F1C2A1E-266C-4034-B957-19328612FCA8}" srcOrd="0" destOrd="0" presId="urn:microsoft.com/office/officeart/2005/8/layout/hierarchy3"/>
    <dgm:cxn modelId="{9921318C-D2A6-4C3E-A57E-E56E38D3A26F}" type="presParOf" srcId="{379676E5-667F-49B1-A14E-520F03A74F88}" destId="{8E3DA07F-D1FC-40AD-844F-52BE16CFE06B}" srcOrd="0" destOrd="0" presId="urn:microsoft.com/office/officeart/2005/8/layout/hierarchy3"/>
    <dgm:cxn modelId="{9F99557E-16CF-4D47-BD24-D03E071B226C}" type="presParOf" srcId="{8E3DA07F-D1FC-40AD-844F-52BE16CFE06B}" destId="{1B38722D-DFE1-4762-85E0-C683F2C5A1A6}" srcOrd="0" destOrd="0" presId="urn:microsoft.com/office/officeart/2005/8/layout/hierarchy3"/>
    <dgm:cxn modelId="{EBC0BDE7-D048-439D-8490-0B6B2E042CC1}" type="presParOf" srcId="{1B38722D-DFE1-4762-85E0-C683F2C5A1A6}" destId="{AA43DAD8-387D-4C76-A8DE-E1D7C2E7D323}" srcOrd="0" destOrd="0" presId="urn:microsoft.com/office/officeart/2005/8/layout/hierarchy3"/>
    <dgm:cxn modelId="{79029010-2C99-4257-8D0C-0276EDBB8ABA}" type="presParOf" srcId="{1B38722D-DFE1-4762-85E0-C683F2C5A1A6}" destId="{5F3ECC19-6749-4898-AF70-D78471A6CD03}" srcOrd="1" destOrd="0" presId="urn:microsoft.com/office/officeart/2005/8/layout/hierarchy3"/>
    <dgm:cxn modelId="{A298E108-2BE4-4147-A530-60D7114AB834}" type="presParOf" srcId="{8E3DA07F-D1FC-40AD-844F-52BE16CFE06B}" destId="{CB7E39C0-E3F1-459B-9217-1D56213C0D08}" srcOrd="1" destOrd="0" presId="urn:microsoft.com/office/officeart/2005/8/layout/hierarchy3"/>
    <dgm:cxn modelId="{0A8F346D-7B14-466D-BF2E-52686BAD46F8}" type="presParOf" srcId="{CB7E39C0-E3F1-459B-9217-1D56213C0D08}" destId="{06E6B1F1-C7F1-44F2-B803-5224945FEFA8}" srcOrd="0" destOrd="0" presId="urn:microsoft.com/office/officeart/2005/8/layout/hierarchy3"/>
    <dgm:cxn modelId="{00E7A169-4432-447C-8D52-C22286BC1CB1}" type="presParOf" srcId="{CB7E39C0-E3F1-459B-9217-1D56213C0D08}" destId="{6E6752E7-C3D5-4EF8-B311-96744F6BB7D1}" srcOrd="1" destOrd="0" presId="urn:microsoft.com/office/officeart/2005/8/layout/hierarchy3"/>
    <dgm:cxn modelId="{9ACCDB47-8D5F-4840-90FF-63477A3C9011}" type="presParOf" srcId="{CB7E39C0-E3F1-459B-9217-1D56213C0D08}" destId="{A387A9E8-89F5-48F0-B719-AF781A0CEBFB}" srcOrd="2" destOrd="0" presId="urn:microsoft.com/office/officeart/2005/8/layout/hierarchy3"/>
    <dgm:cxn modelId="{75A7A251-9619-4612-A826-7E480F787DBC}" type="presParOf" srcId="{CB7E39C0-E3F1-459B-9217-1D56213C0D08}" destId="{9427BF79-AC24-466C-A5DA-24EDAB981422}" srcOrd="3" destOrd="0" presId="urn:microsoft.com/office/officeart/2005/8/layout/hierarchy3"/>
    <dgm:cxn modelId="{54861E0E-494A-4FF6-BAB0-1E8C2B006C0F}" type="presParOf" srcId="{CB7E39C0-E3F1-459B-9217-1D56213C0D08}" destId="{78886D93-43F7-4A61-9618-0F238F6FDEA9}" srcOrd="4" destOrd="0" presId="urn:microsoft.com/office/officeart/2005/8/layout/hierarchy3"/>
    <dgm:cxn modelId="{E751125E-0D6F-4F41-ADF1-2AB4F1537CAD}" type="presParOf" srcId="{CB7E39C0-E3F1-459B-9217-1D56213C0D08}" destId="{6F1C2A1E-266C-4034-B957-19328612FCA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chemeClr val="accent1"/>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a:solidFill>
          <a:srgbClr val="FF0000">
            <a:alpha val="90000"/>
          </a:srgbClr>
        </a:solidFill>
      </dgm:spPr>
      <dgm:t>
        <a:bodyPr/>
        <a:lstStyle/>
        <a:p>
          <a:r>
            <a:rPr lang="zh-CN" altLang="en-US" b="1" dirty="0" smtClean="0"/>
            <a:t>巡线管理</a:t>
          </a:r>
          <a:endParaRPr lang="zh-CN" altLang="en-US" b="1"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dgm:t>
        <a:bodyPr/>
        <a:lstStyle/>
        <a:p>
          <a:r>
            <a:rPr lang="zh-CN" altLang="en-US" dirty="0" smtClean="0"/>
            <a:t>预警功能</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dgm:t>
        <a:bodyPr/>
        <a:lstStyle/>
        <a:p>
          <a:r>
            <a:rPr lang="zh-CN" altLang="en-US" dirty="0" smtClean="0"/>
            <a:t>巡检资源</a:t>
          </a:r>
          <a:endParaRPr lang="zh-CN" altLang="en-US"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72BC0D90-5DEA-4876-87A4-0C8E47F067A8}" type="presOf" srcId="{4CE9EC22-B381-4061-ABF2-5B41796136F7}" destId="{5F3ECC19-6749-4898-AF70-D78471A6CD03}" srcOrd="1" destOrd="0" presId="urn:microsoft.com/office/officeart/2005/8/layout/hierarchy3"/>
    <dgm:cxn modelId="{10C96E6A-F1D0-4EFE-8FFF-74EADE644F1D}" srcId="{4CE9EC22-B381-4061-ABF2-5B41796136F7}" destId="{76A46BDA-8D8F-4F0A-89B0-A522A567BB13}" srcOrd="4" destOrd="0" parTransId="{E3451F0F-2A8C-46FC-8FBD-F1CE5346C6CC}" sibTransId="{7E8F53AC-D0C7-4888-8EA3-D0D0EC2E5CB8}"/>
    <dgm:cxn modelId="{B339323E-A1DA-4669-835B-10B9DB998054}" srcId="{4CE9EC22-B381-4061-ABF2-5B41796136F7}" destId="{D21A63F2-81FD-48D4-BAC0-04DE80ABF8F2}" srcOrd="2" destOrd="0" parTransId="{FD081DAA-4338-4F87-90C7-F178DE73CA49}" sibTransId="{69070DED-D99C-4F34-B822-B07BDFC717CC}"/>
    <dgm:cxn modelId="{6034C3E1-C774-4EE5-8D1B-AB908002B29E}" type="presOf" srcId="{D21A63F2-81FD-48D4-BAC0-04DE80ABF8F2}" destId="{6F1C2A1E-266C-4034-B957-19328612FCA8}" srcOrd="0" destOrd="0" presId="urn:microsoft.com/office/officeart/2005/8/layout/hierarchy3"/>
    <dgm:cxn modelId="{542571C7-462F-4ED0-BEB5-845ED9D68C95}" type="presOf" srcId="{B7B98484-4E99-4042-B7A8-BF34CAB9CAD9}" destId="{6E6752E7-C3D5-4EF8-B311-96744F6BB7D1}"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E84F287F-B3CA-4C4E-BF94-4BD602D4A707}" type="presOf" srcId="{3E5D5E02-B873-4A3D-A63C-D4213A20F452}" destId="{9427BF79-AC24-466C-A5DA-24EDAB981422}"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707B33DE-6412-43EA-A16D-3C51D597EB4C}" type="presOf" srcId="{E3451F0F-2A8C-46FC-8FBD-F1CE5346C6CC}" destId="{C468B016-5438-419D-9752-49F0EC9D452C}" srcOrd="0" destOrd="0" presId="urn:microsoft.com/office/officeart/2005/8/layout/hierarchy3"/>
    <dgm:cxn modelId="{8EF001F2-7EF3-4016-8F68-D6E844256C63}" type="presOf" srcId="{76A46BDA-8D8F-4F0A-89B0-A522A567BB13}" destId="{6C908AB1-886C-43BA-8534-B0177DCC5774}"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8C5BCE76-E774-4181-8E6E-071DB6E1F046}" type="presOf" srcId="{4CE9EC22-B381-4061-ABF2-5B41796136F7}" destId="{AA43DAD8-387D-4C76-A8DE-E1D7C2E7D323}" srcOrd="0" destOrd="0" presId="urn:microsoft.com/office/officeart/2005/8/layout/hierarchy3"/>
    <dgm:cxn modelId="{A2FE1DEA-E160-4277-BD4C-C574476C9FD7}" type="presOf" srcId="{9D618D54-5231-4FB7-9305-F08E6F8025AB}" destId="{2CF45995-1FC6-4D9F-BE07-9019124A6728}" srcOrd="0" destOrd="0" presId="urn:microsoft.com/office/officeart/2005/8/layout/hierarchy3"/>
    <dgm:cxn modelId="{8A1743B8-AAA6-47CE-BF9F-4401C11EA8F5}" type="presOf" srcId="{3F0A1D31-E5C4-40BF-896E-290499070531}" destId="{A387A9E8-89F5-48F0-B719-AF781A0CEBFB}" srcOrd="0" destOrd="0" presId="urn:microsoft.com/office/officeart/2005/8/layout/hierarchy3"/>
    <dgm:cxn modelId="{82C42361-9C1F-4C40-9958-C66F2EB93DA8}" type="presOf" srcId="{7B83320F-F865-4F95-8543-8AB7CDD880D9}" destId="{9EB3EA1D-9F02-4E85-8FB1-C0E226CFCC2D}" srcOrd="0" destOrd="0" presId="urn:microsoft.com/office/officeart/2005/8/layout/hierarchy3"/>
    <dgm:cxn modelId="{F13BCFF6-B8EA-4CD8-9C12-0231625CC271}" type="presOf" srcId="{F3442E17-93FC-4DAC-A68F-1DD3637DA6D0}" destId="{379676E5-667F-49B1-A14E-520F03A74F88}" srcOrd="0" destOrd="0" presId="urn:microsoft.com/office/officeart/2005/8/layout/hierarchy3"/>
    <dgm:cxn modelId="{0A9F1524-B0A2-4091-AF9A-678736405CD3}" srcId="{4CE9EC22-B381-4061-ABF2-5B41796136F7}" destId="{7B83320F-F865-4F95-8543-8AB7CDD880D9}" srcOrd="3" destOrd="0" parTransId="{9D618D54-5231-4FB7-9305-F08E6F8025AB}" sibTransId="{79DCEC3C-D380-4362-BD45-8484D41C8255}"/>
    <dgm:cxn modelId="{5A77F9DF-7F01-496F-9B26-56D6B8674BF6}" type="presOf" srcId="{88BF2662-751C-49EB-AA82-178EA8D6728B}" destId="{06E6B1F1-C7F1-44F2-B803-5224945FEFA8}" srcOrd="0" destOrd="0" presId="urn:microsoft.com/office/officeart/2005/8/layout/hierarchy3"/>
    <dgm:cxn modelId="{F1C3E084-D4B3-462A-BBF1-F886F583D053}" type="presOf" srcId="{FD081DAA-4338-4F87-90C7-F178DE73CA49}" destId="{78886D93-43F7-4A61-9618-0F238F6FDEA9}" srcOrd="0" destOrd="0" presId="urn:microsoft.com/office/officeart/2005/8/layout/hierarchy3"/>
    <dgm:cxn modelId="{AC1A001B-1F70-4355-A945-6FE70D8F795B}" type="presParOf" srcId="{379676E5-667F-49B1-A14E-520F03A74F88}" destId="{8E3DA07F-D1FC-40AD-844F-52BE16CFE06B}" srcOrd="0" destOrd="0" presId="urn:microsoft.com/office/officeart/2005/8/layout/hierarchy3"/>
    <dgm:cxn modelId="{43C4C470-62FB-4C34-B242-EF536C806129}" type="presParOf" srcId="{8E3DA07F-D1FC-40AD-844F-52BE16CFE06B}" destId="{1B38722D-DFE1-4762-85E0-C683F2C5A1A6}" srcOrd="0" destOrd="0" presId="urn:microsoft.com/office/officeart/2005/8/layout/hierarchy3"/>
    <dgm:cxn modelId="{BD8B25D9-855A-431A-9376-F77EC0815685}" type="presParOf" srcId="{1B38722D-DFE1-4762-85E0-C683F2C5A1A6}" destId="{AA43DAD8-387D-4C76-A8DE-E1D7C2E7D323}" srcOrd="0" destOrd="0" presId="urn:microsoft.com/office/officeart/2005/8/layout/hierarchy3"/>
    <dgm:cxn modelId="{92B9B272-68A6-44E1-ABA3-AF8F8B18FF07}" type="presParOf" srcId="{1B38722D-DFE1-4762-85E0-C683F2C5A1A6}" destId="{5F3ECC19-6749-4898-AF70-D78471A6CD03}" srcOrd="1" destOrd="0" presId="urn:microsoft.com/office/officeart/2005/8/layout/hierarchy3"/>
    <dgm:cxn modelId="{CC57133E-AAF3-46F3-A38F-89387C24BC5D}" type="presParOf" srcId="{8E3DA07F-D1FC-40AD-844F-52BE16CFE06B}" destId="{CB7E39C0-E3F1-459B-9217-1D56213C0D08}" srcOrd="1" destOrd="0" presId="urn:microsoft.com/office/officeart/2005/8/layout/hierarchy3"/>
    <dgm:cxn modelId="{592478CA-A977-4B32-A779-49926C5C1443}" type="presParOf" srcId="{CB7E39C0-E3F1-459B-9217-1D56213C0D08}" destId="{06E6B1F1-C7F1-44F2-B803-5224945FEFA8}" srcOrd="0" destOrd="0" presId="urn:microsoft.com/office/officeart/2005/8/layout/hierarchy3"/>
    <dgm:cxn modelId="{C8995A51-4599-4D06-B812-67A80B02E9AE}" type="presParOf" srcId="{CB7E39C0-E3F1-459B-9217-1D56213C0D08}" destId="{6E6752E7-C3D5-4EF8-B311-96744F6BB7D1}" srcOrd="1" destOrd="0" presId="urn:microsoft.com/office/officeart/2005/8/layout/hierarchy3"/>
    <dgm:cxn modelId="{98E4FD13-D458-4723-AD6C-86F5171D526B}" type="presParOf" srcId="{CB7E39C0-E3F1-459B-9217-1D56213C0D08}" destId="{A387A9E8-89F5-48F0-B719-AF781A0CEBFB}" srcOrd="2" destOrd="0" presId="urn:microsoft.com/office/officeart/2005/8/layout/hierarchy3"/>
    <dgm:cxn modelId="{249BCF56-B65E-4C6F-9DD1-29B2F30F3CC6}" type="presParOf" srcId="{CB7E39C0-E3F1-459B-9217-1D56213C0D08}" destId="{9427BF79-AC24-466C-A5DA-24EDAB981422}" srcOrd="3" destOrd="0" presId="urn:microsoft.com/office/officeart/2005/8/layout/hierarchy3"/>
    <dgm:cxn modelId="{53BD3F34-EF59-4127-870F-4432D7C6103C}" type="presParOf" srcId="{CB7E39C0-E3F1-459B-9217-1D56213C0D08}" destId="{78886D93-43F7-4A61-9618-0F238F6FDEA9}" srcOrd="4" destOrd="0" presId="urn:microsoft.com/office/officeart/2005/8/layout/hierarchy3"/>
    <dgm:cxn modelId="{F4B7F0AC-ADC8-4DC3-B53D-2303E9ABC747}" type="presParOf" srcId="{CB7E39C0-E3F1-459B-9217-1D56213C0D08}" destId="{6F1C2A1E-266C-4034-B957-19328612FCA8}" srcOrd="5" destOrd="0" presId="urn:microsoft.com/office/officeart/2005/8/layout/hierarchy3"/>
    <dgm:cxn modelId="{16E73870-2929-4330-9BD6-38B6E4EB4895}" type="presParOf" srcId="{CB7E39C0-E3F1-459B-9217-1D56213C0D08}" destId="{2CF45995-1FC6-4D9F-BE07-9019124A6728}" srcOrd="6" destOrd="0" presId="urn:microsoft.com/office/officeart/2005/8/layout/hierarchy3"/>
    <dgm:cxn modelId="{548A1A9C-ED4D-42DE-8113-DD22C30C6C10}" type="presParOf" srcId="{CB7E39C0-E3F1-459B-9217-1D56213C0D08}" destId="{9EB3EA1D-9F02-4E85-8FB1-C0E226CFCC2D}" srcOrd="7" destOrd="0" presId="urn:microsoft.com/office/officeart/2005/8/layout/hierarchy3"/>
    <dgm:cxn modelId="{A2A5F58D-4850-48D2-9B2E-151E53385403}" type="presParOf" srcId="{CB7E39C0-E3F1-459B-9217-1D56213C0D08}" destId="{C468B016-5438-419D-9752-49F0EC9D452C}" srcOrd="8" destOrd="0" presId="urn:microsoft.com/office/officeart/2005/8/layout/hierarchy3"/>
    <dgm:cxn modelId="{065BC60F-A2F3-4290-B2BA-CC762DC7103A}"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chemeClr val="accent1"/>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a:noFill/>
      </dgm:spPr>
      <dgm:t>
        <a:bodyPr/>
        <a:lstStyle/>
        <a:p>
          <a:r>
            <a:rPr lang="zh-CN" altLang="en-US" b="0" dirty="0" smtClean="0"/>
            <a:t>巡线管理</a:t>
          </a:r>
          <a:endParaRPr lang="zh-CN" altLang="en-US" b="0"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a:solidFill>
          <a:srgbClr val="FF0000">
            <a:alpha val="90000"/>
          </a:srgbClr>
        </a:solidFill>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dgm:t>
        <a:bodyPr/>
        <a:lstStyle/>
        <a:p>
          <a:r>
            <a:rPr lang="zh-CN" altLang="en-US" dirty="0" smtClean="0"/>
            <a:t>预警功能</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dgm:t>
        <a:bodyPr/>
        <a:lstStyle/>
        <a:p>
          <a:r>
            <a:rPr lang="zh-CN" altLang="en-US" dirty="0" smtClean="0"/>
            <a:t>巡检资源</a:t>
          </a:r>
          <a:endParaRPr lang="zh-CN" altLang="en-US"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3F779207-DE1F-42A0-A03C-02B02584E2F6}" type="presOf" srcId="{B7B98484-4E99-4042-B7A8-BF34CAB9CAD9}" destId="{6E6752E7-C3D5-4EF8-B311-96744F6BB7D1}" srcOrd="0" destOrd="0" presId="urn:microsoft.com/office/officeart/2005/8/layout/hierarchy3"/>
    <dgm:cxn modelId="{7B33EA76-4A83-428A-A426-377300E5817B}" type="presOf" srcId="{3E5D5E02-B873-4A3D-A63C-D4213A20F452}" destId="{9427BF79-AC24-466C-A5DA-24EDAB981422}" srcOrd="0" destOrd="0" presId="urn:microsoft.com/office/officeart/2005/8/layout/hierarchy3"/>
    <dgm:cxn modelId="{08E7D153-50B1-4354-80B6-A14CD6391087}" type="presOf" srcId="{76A46BDA-8D8F-4F0A-89B0-A522A567BB13}" destId="{6C908AB1-886C-43BA-8534-B0177DCC5774}" srcOrd="0" destOrd="0" presId="urn:microsoft.com/office/officeart/2005/8/layout/hierarchy3"/>
    <dgm:cxn modelId="{A05B3022-70CA-40B4-B0E0-65CBE32B42B0}" type="presOf" srcId="{4CE9EC22-B381-4061-ABF2-5B41796136F7}" destId="{AA43DAD8-387D-4C76-A8DE-E1D7C2E7D323}" srcOrd="0" destOrd="0" presId="urn:microsoft.com/office/officeart/2005/8/layout/hierarchy3"/>
    <dgm:cxn modelId="{46F1C98F-0906-4BC8-B447-21885293ED6A}" type="presOf" srcId="{D21A63F2-81FD-48D4-BAC0-04DE80ABF8F2}" destId="{6F1C2A1E-266C-4034-B957-19328612FCA8}" srcOrd="0" destOrd="0" presId="urn:microsoft.com/office/officeart/2005/8/layout/hierarchy3"/>
    <dgm:cxn modelId="{0A9F1524-B0A2-4091-AF9A-678736405CD3}" srcId="{4CE9EC22-B381-4061-ABF2-5B41796136F7}" destId="{7B83320F-F865-4F95-8543-8AB7CDD880D9}" srcOrd="3" destOrd="0" parTransId="{9D618D54-5231-4FB7-9305-F08E6F8025AB}" sibTransId="{79DCEC3C-D380-4362-BD45-8484D41C8255}"/>
    <dgm:cxn modelId="{A3B34B8F-97E3-4E3A-85D7-6AE43DC53480}" type="presOf" srcId="{E3451F0F-2A8C-46FC-8FBD-F1CE5346C6CC}" destId="{C468B016-5438-419D-9752-49F0EC9D452C}"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EA42B7B3-43DD-4449-8BC1-D71156ABE565}" srcId="{F3442E17-93FC-4DAC-A68F-1DD3637DA6D0}" destId="{4CE9EC22-B381-4061-ABF2-5B41796136F7}" srcOrd="0" destOrd="0" parTransId="{FC0D7033-87F4-4916-8DAB-55EF1FF806C4}" sibTransId="{01A8F225-EC3E-4C01-BECE-7F1B0CE42E59}"/>
    <dgm:cxn modelId="{00C91595-CE26-499E-AFF4-B6FE083071EE}" type="presOf" srcId="{4CE9EC22-B381-4061-ABF2-5B41796136F7}" destId="{5F3ECC19-6749-4898-AF70-D78471A6CD03}" srcOrd="1" destOrd="0" presId="urn:microsoft.com/office/officeart/2005/8/layout/hierarchy3"/>
    <dgm:cxn modelId="{88C3E060-0576-4F55-B128-0DF4647A27DE}" type="presOf" srcId="{F3442E17-93FC-4DAC-A68F-1DD3637DA6D0}" destId="{379676E5-667F-49B1-A14E-520F03A74F88}" srcOrd="0" destOrd="0" presId="urn:microsoft.com/office/officeart/2005/8/layout/hierarchy3"/>
    <dgm:cxn modelId="{6E290C25-2AF3-4901-BFE8-75A9F5A9E106}" type="presOf" srcId="{3F0A1D31-E5C4-40BF-896E-290499070531}" destId="{A387A9E8-89F5-48F0-B719-AF781A0CEBFB}" srcOrd="0" destOrd="0" presId="urn:microsoft.com/office/officeart/2005/8/layout/hierarchy3"/>
    <dgm:cxn modelId="{75762872-F22E-4104-BD8D-BC85A4025C66}" type="presOf" srcId="{9D618D54-5231-4FB7-9305-F08E6F8025AB}" destId="{2CF45995-1FC6-4D9F-BE07-9019124A6728}" srcOrd="0" destOrd="0" presId="urn:microsoft.com/office/officeart/2005/8/layout/hierarchy3"/>
    <dgm:cxn modelId="{2A95CF67-E8A1-4673-9074-04C5B361AD6F}" type="presOf" srcId="{FD081DAA-4338-4F87-90C7-F178DE73CA49}" destId="{78886D93-43F7-4A61-9618-0F238F6FDEA9}"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10C96E6A-F1D0-4EFE-8FFF-74EADE644F1D}" srcId="{4CE9EC22-B381-4061-ABF2-5B41796136F7}" destId="{76A46BDA-8D8F-4F0A-89B0-A522A567BB13}" srcOrd="4" destOrd="0" parTransId="{E3451F0F-2A8C-46FC-8FBD-F1CE5346C6CC}" sibTransId="{7E8F53AC-D0C7-4888-8EA3-D0D0EC2E5CB8}"/>
    <dgm:cxn modelId="{D732E630-F364-4574-BE19-1F7ABD9F25D7}" type="presOf" srcId="{88BF2662-751C-49EB-AA82-178EA8D6728B}" destId="{06E6B1F1-C7F1-44F2-B803-5224945FEFA8}" srcOrd="0" destOrd="0" presId="urn:microsoft.com/office/officeart/2005/8/layout/hierarchy3"/>
    <dgm:cxn modelId="{48AA045C-DC0D-40B5-8A64-E18941F5F087}" type="presOf" srcId="{7B83320F-F865-4F95-8543-8AB7CDD880D9}" destId="{9EB3EA1D-9F02-4E85-8FB1-C0E226CFCC2D}" srcOrd="0" destOrd="0" presId="urn:microsoft.com/office/officeart/2005/8/layout/hierarchy3"/>
    <dgm:cxn modelId="{B339323E-A1DA-4669-835B-10B9DB998054}" srcId="{4CE9EC22-B381-4061-ABF2-5B41796136F7}" destId="{D21A63F2-81FD-48D4-BAC0-04DE80ABF8F2}" srcOrd="2" destOrd="0" parTransId="{FD081DAA-4338-4F87-90C7-F178DE73CA49}" sibTransId="{69070DED-D99C-4F34-B822-B07BDFC717CC}"/>
    <dgm:cxn modelId="{6E5B6E5E-6AE8-4E55-AB11-CDA045D9B78A}" type="presParOf" srcId="{379676E5-667F-49B1-A14E-520F03A74F88}" destId="{8E3DA07F-D1FC-40AD-844F-52BE16CFE06B}" srcOrd="0" destOrd="0" presId="urn:microsoft.com/office/officeart/2005/8/layout/hierarchy3"/>
    <dgm:cxn modelId="{7109B7FE-C99C-4B86-9F65-11CE335E10BA}" type="presParOf" srcId="{8E3DA07F-D1FC-40AD-844F-52BE16CFE06B}" destId="{1B38722D-DFE1-4762-85E0-C683F2C5A1A6}" srcOrd="0" destOrd="0" presId="urn:microsoft.com/office/officeart/2005/8/layout/hierarchy3"/>
    <dgm:cxn modelId="{6599354B-695B-4AA2-B4EB-BABAA88A880F}" type="presParOf" srcId="{1B38722D-DFE1-4762-85E0-C683F2C5A1A6}" destId="{AA43DAD8-387D-4C76-A8DE-E1D7C2E7D323}" srcOrd="0" destOrd="0" presId="urn:microsoft.com/office/officeart/2005/8/layout/hierarchy3"/>
    <dgm:cxn modelId="{430641A4-2AC6-4679-BEA7-B9D1017C287C}" type="presParOf" srcId="{1B38722D-DFE1-4762-85E0-C683F2C5A1A6}" destId="{5F3ECC19-6749-4898-AF70-D78471A6CD03}" srcOrd="1" destOrd="0" presId="urn:microsoft.com/office/officeart/2005/8/layout/hierarchy3"/>
    <dgm:cxn modelId="{4A5B434D-9AA7-475E-8BEA-3641B7B0DF82}" type="presParOf" srcId="{8E3DA07F-D1FC-40AD-844F-52BE16CFE06B}" destId="{CB7E39C0-E3F1-459B-9217-1D56213C0D08}" srcOrd="1" destOrd="0" presId="urn:microsoft.com/office/officeart/2005/8/layout/hierarchy3"/>
    <dgm:cxn modelId="{D47883A2-7AC8-4D3A-BF91-376C03094B39}" type="presParOf" srcId="{CB7E39C0-E3F1-459B-9217-1D56213C0D08}" destId="{06E6B1F1-C7F1-44F2-B803-5224945FEFA8}" srcOrd="0" destOrd="0" presId="urn:microsoft.com/office/officeart/2005/8/layout/hierarchy3"/>
    <dgm:cxn modelId="{2A8D3CE3-7BF7-40F4-BA0E-1748040C8A0C}" type="presParOf" srcId="{CB7E39C0-E3F1-459B-9217-1D56213C0D08}" destId="{6E6752E7-C3D5-4EF8-B311-96744F6BB7D1}" srcOrd="1" destOrd="0" presId="urn:microsoft.com/office/officeart/2005/8/layout/hierarchy3"/>
    <dgm:cxn modelId="{EDB7D158-62B0-4770-B1D6-8B209E89FF4F}" type="presParOf" srcId="{CB7E39C0-E3F1-459B-9217-1D56213C0D08}" destId="{A387A9E8-89F5-48F0-B719-AF781A0CEBFB}" srcOrd="2" destOrd="0" presId="urn:microsoft.com/office/officeart/2005/8/layout/hierarchy3"/>
    <dgm:cxn modelId="{2D7C7D2E-92E9-4F6E-9DA7-E62C5EB12B06}" type="presParOf" srcId="{CB7E39C0-E3F1-459B-9217-1D56213C0D08}" destId="{9427BF79-AC24-466C-A5DA-24EDAB981422}" srcOrd="3" destOrd="0" presId="urn:microsoft.com/office/officeart/2005/8/layout/hierarchy3"/>
    <dgm:cxn modelId="{56251341-0033-46D8-AF15-5C79541A03CF}" type="presParOf" srcId="{CB7E39C0-E3F1-459B-9217-1D56213C0D08}" destId="{78886D93-43F7-4A61-9618-0F238F6FDEA9}" srcOrd="4" destOrd="0" presId="urn:microsoft.com/office/officeart/2005/8/layout/hierarchy3"/>
    <dgm:cxn modelId="{F3288919-466E-46CF-A773-214E69D51C60}" type="presParOf" srcId="{CB7E39C0-E3F1-459B-9217-1D56213C0D08}" destId="{6F1C2A1E-266C-4034-B957-19328612FCA8}" srcOrd="5" destOrd="0" presId="urn:microsoft.com/office/officeart/2005/8/layout/hierarchy3"/>
    <dgm:cxn modelId="{4B35325D-D68E-4357-A03E-41C21E16CC3E}" type="presParOf" srcId="{CB7E39C0-E3F1-459B-9217-1D56213C0D08}" destId="{2CF45995-1FC6-4D9F-BE07-9019124A6728}" srcOrd="6" destOrd="0" presId="urn:microsoft.com/office/officeart/2005/8/layout/hierarchy3"/>
    <dgm:cxn modelId="{88C8B934-B503-4A91-BFCA-5C6D9F01CE92}" type="presParOf" srcId="{CB7E39C0-E3F1-459B-9217-1D56213C0D08}" destId="{9EB3EA1D-9F02-4E85-8FB1-C0E226CFCC2D}" srcOrd="7" destOrd="0" presId="urn:microsoft.com/office/officeart/2005/8/layout/hierarchy3"/>
    <dgm:cxn modelId="{4337A589-E1B9-445F-8C31-C2F0A0459241}" type="presParOf" srcId="{CB7E39C0-E3F1-459B-9217-1D56213C0D08}" destId="{C468B016-5438-419D-9752-49F0EC9D452C}" srcOrd="8" destOrd="0" presId="urn:microsoft.com/office/officeart/2005/8/layout/hierarchy3"/>
    <dgm:cxn modelId="{6F0B829A-A06E-416A-B071-67473E9DDE92}"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chemeClr val="accent1"/>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a:noFill/>
      </dgm:spPr>
      <dgm:t>
        <a:bodyPr/>
        <a:lstStyle/>
        <a:p>
          <a:r>
            <a:rPr lang="zh-CN" altLang="en-US" b="0" dirty="0" smtClean="0"/>
            <a:t>巡线管理</a:t>
          </a:r>
          <a:endParaRPr lang="zh-CN" altLang="en-US" b="0"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a:noFill/>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a:noFill/>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a:solidFill>
          <a:srgbClr val="FF0000">
            <a:alpha val="90000"/>
          </a:srgbClr>
        </a:solidFill>
      </dgm:spPr>
      <dgm:t>
        <a:bodyPr/>
        <a:lstStyle/>
        <a:p>
          <a:r>
            <a:rPr lang="zh-CN" altLang="en-US" b="1" dirty="0" smtClean="0"/>
            <a:t>预警功能</a:t>
          </a:r>
          <a:endParaRPr lang="zh-CN" altLang="en-US" b="1"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a:noFill/>
      </dgm:spPr>
      <dgm:t>
        <a:bodyPr/>
        <a:lstStyle/>
        <a:p>
          <a:r>
            <a:rPr lang="zh-CN" altLang="en-US" b="0" dirty="0" smtClean="0"/>
            <a:t>巡检资源</a:t>
          </a:r>
          <a:endParaRPr lang="zh-CN" altLang="en-US" b="0"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BD0D69FB-5134-4FCE-AA04-A14F07C96027}" type="presOf" srcId="{4CE9EC22-B381-4061-ABF2-5B41796136F7}" destId="{AA43DAD8-387D-4C76-A8DE-E1D7C2E7D323}" srcOrd="0" destOrd="0" presId="urn:microsoft.com/office/officeart/2005/8/layout/hierarchy3"/>
    <dgm:cxn modelId="{56131101-3B63-45BC-935B-B5E41CE3CF09}" type="presOf" srcId="{3E5D5E02-B873-4A3D-A63C-D4213A20F452}" destId="{9427BF79-AC24-466C-A5DA-24EDAB981422}" srcOrd="0" destOrd="0" presId="urn:microsoft.com/office/officeart/2005/8/layout/hierarchy3"/>
    <dgm:cxn modelId="{10C96E6A-F1D0-4EFE-8FFF-74EADE644F1D}" srcId="{4CE9EC22-B381-4061-ABF2-5B41796136F7}" destId="{76A46BDA-8D8F-4F0A-89B0-A522A567BB13}" srcOrd="4" destOrd="0" parTransId="{E3451F0F-2A8C-46FC-8FBD-F1CE5346C6CC}" sibTransId="{7E8F53AC-D0C7-4888-8EA3-D0D0EC2E5CB8}"/>
    <dgm:cxn modelId="{17822326-298E-4228-AC9C-027C21392497}" type="presOf" srcId="{F3442E17-93FC-4DAC-A68F-1DD3637DA6D0}" destId="{379676E5-667F-49B1-A14E-520F03A74F88}" srcOrd="0" destOrd="0" presId="urn:microsoft.com/office/officeart/2005/8/layout/hierarchy3"/>
    <dgm:cxn modelId="{23EFC414-8059-47EE-94A9-18B410613716}" type="presOf" srcId="{76A46BDA-8D8F-4F0A-89B0-A522A567BB13}" destId="{6C908AB1-886C-43BA-8534-B0177DCC5774}" srcOrd="0" destOrd="0" presId="urn:microsoft.com/office/officeart/2005/8/layout/hierarchy3"/>
    <dgm:cxn modelId="{B339323E-A1DA-4669-835B-10B9DB998054}" srcId="{4CE9EC22-B381-4061-ABF2-5B41796136F7}" destId="{D21A63F2-81FD-48D4-BAC0-04DE80ABF8F2}" srcOrd="2" destOrd="0" parTransId="{FD081DAA-4338-4F87-90C7-F178DE73CA49}" sibTransId="{69070DED-D99C-4F34-B822-B07BDFC717CC}"/>
    <dgm:cxn modelId="{4344820D-930E-4B4A-9AFD-BAD2F2B673CE}" type="presOf" srcId="{B7B98484-4E99-4042-B7A8-BF34CAB9CAD9}" destId="{6E6752E7-C3D5-4EF8-B311-96744F6BB7D1}" srcOrd="0" destOrd="0" presId="urn:microsoft.com/office/officeart/2005/8/layout/hierarchy3"/>
    <dgm:cxn modelId="{D07D028D-2925-4F67-ADFA-0C963840D70A}" type="presOf" srcId="{9D618D54-5231-4FB7-9305-F08E6F8025AB}" destId="{2CF45995-1FC6-4D9F-BE07-9019124A6728}" srcOrd="0" destOrd="0" presId="urn:microsoft.com/office/officeart/2005/8/layout/hierarchy3"/>
    <dgm:cxn modelId="{8F2945E1-70EE-494E-AAD8-353189E7EF44}" type="presOf" srcId="{E3451F0F-2A8C-46FC-8FBD-F1CE5346C6CC}" destId="{C468B016-5438-419D-9752-49F0EC9D452C}"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AB65620C-D1D2-448B-8524-C5B46F330ED5}" type="presOf" srcId="{88BF2662-751C-49EB-AA82-178EA8D6728B}" destId="{06E6B1F1-C7F1-44F2-B803-5224945FEFA8}"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9DC9DF38-D82C-455B-8E79-4376E5BDFA55}" type="presOf" srcId="{FD081DAA-4338-4F87-90C7-F178DE73CA49}" destId="{78886D93-43F7-4A61-9618-0F238F6FDEA9}" srcOrd="0" destOrd="0" presId="urn:microsoft.com/office/officeart/2005/8/layout/hierarchy3"/>
    <dgm:cxn modelId="{7849B2E2-396E-44D8-8BF9-D2A714FEA890}" type="presOf" srcId="{7B83320F-F865-4F95-8543-8AB7CDD880D9}" destId="{9EB3EA1D-9F02-4E85-8FB1-C0E226CFCC2D}" srcOrd="0" destOrd="0" presId="urn:microsoft.com/office/officeart/2005/8/layout/hierarchy3"/>
    <dgm:cxn modelId="{1472FA0B-F0AC-463B-B88D-118533EA3605}" type="presOf" srcId="{4CE9EC22-B381-4061-ABF2-5B41796136F7}" destId="{5F3ECC19-6749-4898-AF70-D78471A6CD03}" srcOrd="1"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0A9F1524-B0A2-4091-AF9A-678736405CD3}" srcId="{4CE9EC22-B381-4061-ABF2-5B41796136F7}" destId="{7B83320F-F865-4F95-8543-8AB7CDD880D9}" srcOrd="3" destOrd="0" parTransId="{9D618D54-5231-4FB7-9305-F08E6F8025AB}" sibTransId="{79DCEC3C-D380-4362-BD45-8484D41C8255}"/>
    <dgm:cxn modelId="{77C269FB-07F1-43B3-9600-B35FE705AD2A}" type="presOf" srcId="{D21A63F2-81FD-48D4-BAC0-04DE80ABF8F2}" destId="{6F1C2A1E-266C-4034-B957-19328612FCA8}" srcOrd="0" destOrd="0" presId="urn:microsoft.com/office/officeart/2005/8/layout/hierarchy3"/>
    <dgm:cxn modelId="{A510F5EF-E520-4064-A507-3F6E43B87A02}" type="presOf" srcId="{3F0A1D31-E5C4-40BF-896E-290499070531}" destId="{A387A9E8-89F5-48F0-B719-AF781A0CEBFB}" srcOrd="0" destOrd="0" presId="urn:microsoft.com/office/officeart/2005/8/layout/hierarchy3"/>
    <dgm:cxn modelId="{1BE0B029-206B-4052-BE67-7DAD6FAD7BEC}" type="presParOf" srcId="{379676E5-667F-49B1-A14E-520F03A74F88}" destId="{8E3DA07F-D1FC-40AD-844F-52BE16CFE06B}" srcOrd="0" destOrd="0" presId="urn:microsoft.com/office/officeart/2005/8/layout/hierarchy3"/>
    <dgm:cxn modelId="{1C296B4F-A338-4965-988E-F29B87D3B42F}" type="presParOf" srcId="{8E3DA07F-D1FC-40AD-844F-52BE16CFE06B}" destId="{1B38722D-DFE1-4762-85E0-C683F2C5A1A6}" srcOrd="0" destOrd="0" presId="urn:microsoft.com/office/officeart/2005/8/layout/hierarchy3"/>
    <dgm:cxn modelId="{3F60E642-84D2-47AA-8CA4-B69812DDD8EC}" type="presParOf" srcId="{1B38722D-DFE1-4762-85E0-C683F2C5A1A6}" destId="{AA43DAD8-387D-4C76-A8DE-E1D7C2E7D323}" srcOrd="0" destOrd="0" presId="urn:microsoft.com/office/officeart/2005/8/layout/hierarchy3"/>
    <dgm:cxn modelId="{5F7B3261-62B6-4455-9F9D-E8FC36AF6561}" type="presParOf" srcId="{1B38722D-DFE1-4762-85E0-C683F2C5A1A6}" destId="{5F3ECC19-6749-4898-AF70-D78471A6CD03}" srcOrd="1" destOrd="0" presId="urn:microsoft.com/office/officeart/2005/8/layout/hierarchy3"/>
    <dgm:cxn modelId="{2B744E61-98FA-4357-97DF-47741006CF18}" type="presParOf" srcId="{8E3DA07F-D1FC-40AD-844F-52BE16CFE06B}" destId="{CB7E39C0-E3F1-459B-9217-1D56213C0D08}" srcOrd="1" destOrd="0" presId="urn:microsoft.com/office/officeart/2005/8/layout/hierarchy3"/>
    <dgm:cxn modelId="{00DBC90D-FE38-4860-A513-3A8040312B65}" type="presParOf" srcId="{CB7E39C0-E3F1-459B-9217-1D56213C0D08}" destId="{06E6B1F1-C7F1-44F2-B803-5224945FEFA8}" srcOrd="0" destOrd="0" presId="urn:microsoft.com/office/officeart/2005/8/layout/hierarchy3"/>
    <dgm:cxn modelId="{CEFDF400-30C6-47A4-8F53-7D6DBF994DDB}" type="presParOf" srcId="{CB7E39C0-E3F1-459B-9217-1D56213C0D08}" destId="{6E6752E7-C3D5-4EF8-B311-96744F6BB7D1}" srcOrd="1" destOrd="0" presId="urn:microsoft.com/office/officeart/2005/8/layout/hierarchy3"/>
    <dgm:cxn modelId="{49016A13-7E0D-4E40-8CFC-4C01F1B4E005}" type="presParOf" srcId="{CB7E39C0-E3F1-459B-9217-1D56213C0D08}" destId="{A387A9E8-89F5-48F0-B719-AF781A0CEBFB}" srcOrd="2" destOrd="0" presId="urn:microsoft.com/office/officeart/2005/8/layout/hierarchy3"/>
    <dgm:cxn modelId="{F0844D68-6A82-4ADF-9171-444F7BD84901}" type="presParOf" srcId="{CB7E39C0-E3F1-459B-9217-1D56213C0D08}" destId="{9427BF79-AC24-466C-A5DA-24EDAB981422}" srcOrd="3" destOrd="0" presId="urn:microsoft.com/office/officeart/2005/8/layout/hierarchy3"/>
    <dgm:cxn modelId="{1947CFC9-1728-48BF-B33A-211EAD0EA007}" type="presParOf" srcId="{CB7E39C0-E3F1-459B-9217-1D56213C0D08}" destId="{78886D93-43F7-4A61-9618-0F238F6FDEA9}" srcOrd="4" destOrd="0" presId="urn:microsoft.com/office/officeart/2005/8/layout/hierarchy3"/>
    <dgm:cxn modelId="{AFD2AF2A-188F-41DD-860C-736F22932773}" type="presParOf" srcId="{CB7E39C0-E3F1-459B-9217-1D56213C0D08}" destId="{6F1C2A1E-266C-4034-B957-19328612FCA8}" srcOrd="5" destOrd="0" presId="urn:microsoft.com/office/officeart/2005/8/layout/hierarchy3"/>
    <dgm:cxn modelId="{C93F1ED5-390A-4596-82A0-BE039598E2E4}" type="presParOf" srcId="{CB7E39C0-E3F1-459B-9217-1D56213C0D08}" destId="{2CF45995-1FC6-4D9F-BE07-9019124A6728}" srcOrd="6" destOrd="0" presId="urn:microsoft.com/office/officeart/2005/8/layout/hierarchy3"/>
    <dgm:cxn modelId="{BEDA58CD-2323-4247-82AF-2AEC20CCA8D2}" type="presParOf" srcId="{CB7E39C0-E3F1-459B-9217-1D56213C0D08}" destId="{9EB3EA1D-9F02-4E85-8FB1-C0E226CFCC2D}" srcOrd="7" destOrd="0" presId="urn:microsoft.com/office/officeart/2005/8/layout/hierarchy3"/>
    <dgm:cxn modelId="{FC424ECF-29BA-4353-B66B-BD7F86A183D1}" type="presParOf" srcId="{CB7E39C0-E3F1-459B-9217-1D56213C0D08}" destId="{C468B016-5438-419D-9752-49F0EC9D452C}" srcOrd="8" destOrd="0" presId="urn:microsoft.com/office/officeart/2005/8/layout/hierarchy3"/>
    <dgm:cxn modelId="{31ECA87F-4F23-47E3-AE32-FC1284003D7C}"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chemeClr val="accent1"/>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a:noFill/>
      </dgm:spPr>
      <dgm:t>
        <a:bodyPr/>
        <a:lstStyle/>
        <a:p>
          <a:r>
            <a:rPr lang="zh-CN" altLang="en-US" b="0" dirty="0" smtClean="0"/>
            <a:t>巡线管理</a:t>
          </a:r>
          <a:endParaRPr lang="zh-CN" altLang="en-US" b="0"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a:noFill/>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a:noFill/>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dgm:t>
        <a:bodyPr/>
        <a:lstStyle/>
        <a:p>
          <a:r>
            <a:rPr lang="zh-CN" altLang="en-US" dirty="0" smtClean="0"/>
            <a:t>预警功能</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a:solidFill>
          <a:srgbClr val="FF0000">
            <a:alpha val="90000"/>
          </a:srgbClr>
        </a:solidFill>
      </dgm:spPr>
      <dgm:t>
        <a:bodyPr/>
        <a:lstStyle/>
        <a:p>
          <a:r>
            <a:rPr lang="zh-CN" altLang="en-US" b="1" dirty="0" smtClean="0"/>
            <a:t>巡检资源</a:t>
          </a:r>
          <a:endParaRPr lang="zh-CN" altLang="en-US" b="1"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10C96E6A-F1D0-4EFE-8FFF-74EADE644F1D}" srcId="{4CE9EC22-B381-4061-ABF2-5B41796136F7}" destId="{76A46BDA-8D8F-4F0A-89B0-A522A567BB13}" srcOrd="4" destOrd="0" parTransId="{E3451F0F-2A8C-46FC-8FBD-F1CE5346C6CC}" sibTransId="{7E8F53AC-D0C7-4888-8EA3-D0D0EC2E5CB8}"/>
    <dgm:cxn modelId="{0908DD62-1916-4B41-8321-607D07D2D40E}" type="presOf" srcId="{9D618D54-5231-4FB7-9305-F08E6F8025AB}" destId="{2CF45995-1FC6-4D9F-BE07-9019124A6728}" srcOrd="0" destOrd="0" presId="urn:microsoft.com/office/officeart/2005/8/layout/hierarchy3"/>
    <dgm:cxn modelId="{B339323E-A1DA-4669-835B-10B9DB998054}" srcId="{4CE9EC22-B381-4061-ABF2-5B41796136F7}" destId="{D21A63F2-81FD-48D4-BAC0-04DE80ABF8F2}" srcOrd="2" destOrd="0" parTransId="{FD081DAA-4338-4F87-90C7-F178DE73CA49}" sibTransId="{69070DED-D99C-4F34-B822-B07BDFC717CC}"/>
    <dgm:cxn modelId="{D257DFC5-0C86-4F47-AB90-FFFE943C1FC6}" type="presOf" srcId="{7B83320F-F865-4F95-8543-8AB7CDD880D9}" destId="{9EB3EA1D-9F02-4E85-8FB1-C0E226CFCC2D}"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025FCC3A-ADBC-4120-9E8C-7574DCF900E9}" type="presOf" srcId="{4CE9EC22-B381-4061-ABF2-5B41796136F7}" destId="{AA43DAD8-387D-4C76-A8DE-E1D7C2E7D323}" srcOrd="0" destOrd="0" presId="urn:microsoft.com/office/officeart/2005/8/layout/hierarchy3"/>
    <dgm:cxn modelId="{29C85059-EF0C-423D-B9D0-379A6915DAB5}" type="presOf" srcId="{4CE9EC22-B381-4061-ABF2-5B41796136F7}" destId="{5F3ECC19-6749-4898-AF70-D78471A6CD03}" srcOrd="1"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77E5B978-ED0C-4F8D-88A6-274E1B4D216C}" type="presOf" srcId="{D21A63F2-81FD-48D4-BAC0-04DE80ABF8F2}" destId="{6F1C2A1E-266C-4034-B957-19328612FCA8}" srcOrd="0" destOrd="0" presId="urn:microsoft.com/office/officeart/2005/8/layout/hierarchy3"/>
    <dgm:cxn modelId="{51F6A764-A939-49D4-9D1C-C122950F7801}" type="presOf" srcId="{F3442E17-93FC-4DAC-A68F-1DD3637DA6D0}" destId="{379676E5-667F-49B1-A14E-520F03A74F88}" srcOrd="0" destOrd="0" presId="urn:microsoft.com/office/officeart/2005/8/layout/hierarchy3"/>
    <dgm:cxn modelId="{37EF724A-42CC-4D40-8B9E-2A68F2C7BF2C}" type="presOf" srcId="{3E5D5E02-B873-4A3D-A63C-D4213A20F452}" destId="{9427BF79-AC24-466C-A5DA-24EDAB981422}" srcOrd="0" destOrd="0" presId="urn:microsoft.com/office/officeart/2005/8/layout/hierarchy3"/>
    <dgm:cxn modelId="{F2C703B3-4135-417D-9EC8-4186798EBEAA}" type="presOf" srcId="{B7B98484-4E99-4042-B7A8-BF34CAB9CAD9}" destId="{6E6752E7-C3D5-4EF8-B311-96744F6BB7D1}"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413A6127-F515-48F4-88B2-6FB1E00AD58D}" type="presOf" srcId="{3F0A1D31-E5C4-40BF-896E-290499070531}" destId="{A387A9E8-89F5-48F0-B719-AF781A0CEBFB}" srcOrd="0" destOrd="0" presId="urn:microsoft.com/office/officeart/2005/8/layout/hierarchy3"/>
    <dgm:cxn modelId="{2ED6B2C9-ECCB-4538-B3ED-EEE4B161BDE1}" type="presOf" srcId="{76A46BDA-8D8F-4F0A-89B0-A522A567BB13}" destId="{6C908AB1-886C-43BA-8534-B0177DCC5774}" srcOrd="0" destOrd="0" presId="urn:microsoft.com/office/officeart/2005/8/layout/hierarchy3"/>
    <dgm:cxn modelId="{FD62CCB5-91C8-476B-B944-07BE8601E50B}" type="presOf" srcId="{E3451F0F-2A8C-46FC-8FBD-F1CE5346C6CC}" destId="{C468B016-5438-419D-9752-49F0EC9D452C}" srcOrd="0" destOrd="0" presId="urn:microsoft.com/office/officeart/2005/8/layout/hierarchy3"/>
    <dgm:cxn modelId="{0A9F1524-B0A2-4091-AF9A-678736405CD3}" srcId="{4CE9EC22-B381-4061-ABF2-5B41796136F7}" destId="{7B83320F-F865-4F95-8543-8AB7CDD880D9}" srcOrd="3" destOrd="0" parTransId="{9D618D54-5231-4FB7-9305-F08E6F8025AB}" sibTransId="{79DCEC3C-D380-4362-BD45-8484D41C8255}"/>
    <dgm:cxn modelId="{B848A42D-77DD-458D-B5D3-4AC293451DB3}" type="presOf" srcId="{FD081DAA-4338-4F87-90C7-F178DE73CA49}" destId="{78886D93-43F7-4A61-9618-0F238F6FDEA9}" srcOrd="0" destOrd="0" presId="urn:microsoft.com/office/officeart/2005/8/layout/hierarchy3"/>
    <dgm:cxn modelId="{981C6A99-14D0-4712-B9AA-C3625B32BA2A}" type="presOf" srcId="{88BF2662-751C-49EB-AA82-178EA8D6728B}" destId="{06E6B1F1-C7F1-44F2-B803-5224945FEFA8}" srcOrd="0" destOrd="0" presId="urn:microsoft.com/office/officeart/2005/8/layout/hierarchy3"/>
    <dgm:cxn modelId="{F6AC7EC2-E728-48FE-B0AB-C485E436FFD1}" type="presParOf" srcId="{379676E5-667F-49B1-A14E-520F03A74F88}" destId="{8E3DA07F-D1FC-40AD-844F-52BE16CFE06B}" srcOrd="0" destOrd="0" presId="urn:microsoft.com/office/officeart/2005/8/layout/hierarchy3"/>
    <dgm:cxn modelId="{59B5ACFE-C75C-4376-8000-1216E2FB64C6}" type="presParOf" srcId="{8E3DA07F-D1FC-40AD-844F-52BE16CFE06B}" destId="{1B38722D-DFE1-4762-85E0-C683F2C5A1A6}" srcOrd="0" destOrd="0" presId="urn:microsoft.com/office/officeart/2005/8/layout/hierarchy3"/>
    <dgm:cxn modelId="{A19AEE81-A80C-4550-ADAF-A675392E6A29}" type="presParOf" srcId="{1B38722D-DFE1-4762-85E0-C683F2C5A1A6}" destId="{AA43DAD8-387D-4C76-A8DE-E1D7C2E7D323}" srcOrd="0" destOrd="0" presId="urn:microsoft.com/office/officeart/2005/8/layout/hierarchy3"/>
    <dgm:cxn modelId="{A6E0F6AC-6C7C-4F95-8C63-A8EAC3ACC634}" type="presParOf" srcId="{1B38722D-DFE1-4762-85E0-C683F2C5A1A6}" destId="{5F3ECC19-6749-4898-AF70-D78471A6CD03}" srcOrd="1" destOrd="0" presId="urn:microsoft.com/office/officeart/2005/8/layout/hierarchy3"/>
    <dgm:cxn modelId="{FCA30152-222D-4159-B71F-6B17D1FDA3A8}" type="presParOf" srcId="{8E3DA07F-D1FC-40AD-844F-52BE16CFE06B}" destId="{CB7E39C0-E3F1-459B-9217-1D56213C0D08}" srcOrd="1" destOrd="0" presId="urn:microsoft.com/office/officeart/2005/8/layout/hierarchy3"/>
    <dgm:cxn modelId="{B2125962-B315-4FE5-9EEA-E34E3DA698C5}" type="presParOf" srcId="{CB7E39C0-E3F1-459B-9217-1D56213C0D08}" destId="{06E6B1F1-C7F1-44F2-B803-5224945FEFA8}" srcOrd="0" destOrd="0" presId="urn:microsoft.com/office/officeart/2005/8/layout/hierarchy3"/>
    <dgm:cxn modelId="{FA1FB135-44BA-4517-BEC1-C74D4E2E2E0D}" type="presParOf" srcId="{CB7E39C0-E3F1-459B-9217-1D56213C0D08}" destId="{6E6752E7-C3D5-4EF8-B311-96744F6BB7D1}" srcOrd="1" destOrd="0" presId="urn:microsoft.com/office/officeart/2005/8/layout/hierarchy3"/>
    <dgm:cxn modelId="{246C2D30-8BEC-4FC9-9A05-63482E7B7A40}" type="presParOf" srcId="{CB7E39C0-E3F1-459B-9217-1D56213C0D08}" destId="{A387A9E8-89F5-48F0-B719-AF781A0CEBFB}" srcOrd="2" destOrd="0" presId="urn:microsoft.com/office/officeart/2005/8/layout/hierarchy3"/>
    <dgm:cxn modelId="{1D81EE28-E66C-4ED5-8663-3918B6CF2923}" type="presParOf" srcId="{CB7E39C0-E3F1-459B-9217-1D56213C0D08}" destId="{9427BF79-AC24-466C-A5DA-24EDAB981422}" srcOrd="3" destOrd="0" presId="urn:microsoft.com/office/officeart/2005/8/layout/hierarchy3"/>
    <dgm:cxn modelId="{0076DDDC-C3B9-4175-9CEA-C9BA5A8A1388}" type="presParOf" srcId="{CB7E39C0-E3F1-459B-9217-1D56213C0D08}" destId="{78886D93-43F7-4A61-9618-0F238F6FDEA9}" srcOrd="4" destOrd="0" presId="urn:microsoft.com/office/officeart/2005/8/layout/hierarchy3"/>
    <dgm:cxn modelId="{78AFF41E-0D8B-4EC8-A432-90E8A40598BC}" type="presParOf" srcId="{CB7E39C0-E3F1-459B-9217-1D56213C0D08}" destId="{6F1C2A1E-266C-4034-B957-19328612FCA8}" srcOrd="5" destOrd="0" presId="urn:microsoft.com/office/officeart/2005/8/layout/hierarchy3"/>
    <dgm:cxn modelId="{C7B891E5-CFF3-44DB-83BE-EF80D567E34D}" type="presParOf" srcId="{CB7E39C0-E3F1-459B-9217-1D56213C0D08}" destId="{2CF45995-1FC6-4D9F-BE07-9019124A6728}" srcOrd="6" destOrd="0" presId="urn:microsoft.com/office/officeart/2005/8/layout/hierarchy3"/>
    <dgm:cxn modelId="{ACEB2266-61D7-49EE-A038-DD84AF4127B5}" type="presParOf" srcId="{CB7E39C0-E3F1-459B-9217-1D56213C0D08}" destId="{9EB3EA1D-9F02-4E85-8FB1-C0E226CFCC2D}" srcOrd="7" destOrd="0" presId="urn:microsoft.com/office/officeart/2005/8/layout/hierarchy3"/>
    <dgm:cxn modelId="{12DCB44F-EB35-4596-B893-9FCE0054DE30}" type="presParOf" srcId="{CB7E39C0-E3F1-459B-9217-1D56213C0D08}" destId="{C468B016-5438-419D-9752-49F0EC9D452C}" srcOrd="8" destOrd="0" presId="urn:microsoft.com/office/officeart/2005/8/layout/hierarchy3"/>
    <dgm:cxn modelId="{9FE336A1-43CF-43A9-A354-14AE3A6FBCCC}"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chemeClr val="accent1"/>
        </a:solidFill>
      </dgm:spPr>
      <dgm:t>
        <a:bodyPr/>
        <a:lstStyle/>
        <a:p>
          <a:r>
            <a:rPr lang="zh-CN" altLang="en-US" sz="2000" b="1" dirty="0" smtClean="0"/>
            <a:t>首 页</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a:noFill/>
      </dgm:spPr>
      <dgm:t>
        <a:bodyPr/>
        <a:lstStyle/>
        <a:p>
          <a:r>
            <a:rPr lang="zh-CN" altLang="en-US" b="0" dirty="0" smtClean="0"/>
            <a:t>巡线管理</a:t>
          </a:r>
          <a:endParaRPr lang="zh-CN" altLang="en-US" b="0"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a:noFill/>
      </dgm:spPr>
      <dgm:t>
        <a:bodyPr/>
        <a:lstStyle/>
        <a:p>
          <a:r>
            <a:rPr lang="zh-CN" altLang="en-US" dirty="0" smtClean="0"/>
            <a:t>统计报表</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76A46BDA-8D8F-4F0A-89B0-A522A567BB13}">
      <dgm:prSet phldrT="[文本]"/>
      <dgm:spPr>
        <a:solidFill>
          <a:srgbClr val="FF0000">
            <a:alpha val="90000"/>
          </a:srgbClr>
        </a:solidFill>
      </dgm:spPr>
      <dgm:t>
        <a:bodyPr/>
        <a:lstStyle/>
        <a:p>
          <a:r>
            <a:rPr lang="zh-CN" altLang="en-US" dirty="0" smtClean="0"/>
            <a:t>管道保护</a:t>
          </a:r>
          <a:endParaRPr lang="zh-CN" altLang="en-US" dirty="0"/>
        </a:p>
      </dgm:t>
    </dgm:pt>
    <dgm:pt modelId="{E3451F0F-2A8C-46FC-8FBD-F1CE5346C6CC}" type="parTrans" cxnId="{10C96E6A-F1D0-4EFE-8FFF-74EADE644F1D}">
      <dgm:prSet/>
      <dgm:spPr/>
      <dgm:t>
        <a:bodyPr/>
        <a:lstStyle/>
        <a:p>
          <a:endParaRPr lang="zh-CN" altLang="en-US"/>
        </a:p>
      </dgm:t>
    </dgm:pt>
    <dgm:pt modelId="{7E8F53AC-D0C7-4888-8EA3-D0D0EC2E5CB8}" type="sibTrans" cxnId="{10C96E6A-F1D0-4EFE-8FFF-74EADE644F1D}">
      <dgm:prSet/>
      <dgm:spPr/>
      <dgm:t>
        <a:bodyPr/>
        <a:lstStyle/>
        <a:p>
          <a:endParaRPr lang="zh-CN" altLang="en-US"/>
        </a:p>
      </dgm:t>
    </dgm:pt>
    <dgm:pt modelId="{D21A63F2-81FD-48D4-BAC0-04DE80ABF8F2}">
      <dgm:prSet phldrT="[文本]"/>
      <dgm:spPr/>
      <dgm:t>
        <a:bodyPr/>
        <a:lstStyle/>
        <a:p>
          <a:r>
            <a:rPr lang="zh-CN" altLang="en-US" dirty="0" smtClean="0"/>
            <a:t>预警功能</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7B83320F-F865-4F95-8543-8AB7CDD880D9}">
      <dgm:prSet phldrT="[文本]"/>
      <dgm:spPr/>
      <dgm:t>
        <a:bodyPr/>
        <a:lstStyle/>
        <a:p>
          <a:r>
            <a:rPr lang="zh-CN" altLang="en-US" dirty="0" smtClean="0"/>
            <a:t>巡检资源</a:t>
          </a:r>
          <a:endParaRPr lang="zh-CN" altLang="en-US" dirty="0"/>
        </a:p>
      </dgm:t>
    </dgm:pt>
    <dgm:pt modelId="{9D618D54-5231-4FB7-9305-F08E6F8025AB}" type="parTrans" cxnId="{0A9F1524-B0A2-4091-AF9A-678736405CD3}">
      <dgm:prSet/>
      <dgm:spPr/>
      <dgm:t>
        <a:bodyPr/>
        <a:lstStyle/>
        <a:p>
          <a:endParaRPr lang="zh-CN" altLang="en-US"/>
        </a:p>
      </dgm:t>
    </dgm:pt>
    <dgm:pt modelId="{79DCEC3C-D380-4362-BD45-8484D41C8255}" type="sibTrans" cxnId="{0A9F1524-B0A2-4091-AF9A-678736405CD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40028"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5"/>
      <dgm:spPr/>
      <dgm:t>
        <a:bodyPr/>
        <a:lstStyle/>
        <a:p>
          <a:endParaRPr lang="zh-CN" altLang="en-US"/>
        </a:p>
      </dgm:t>
    </dgm:pt>
    <dgm:pt modelId="{6E6752E7-C3D5-4EF8-B311-96744F6BB7D1}" type="pres">
      <dgm:prSet presAssocID="{B7B98484-4E99-4042-B7A8-BF34CAB9CAD9}" presName="childText" presStyleLbl="bgAcc1" presStyleIdx="0" presStyleCnt="5" custScaleX="211904" custLinFactNeighborX="-58848">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5"/>
      <dgm:spPr/>
      <dgm:t>
        <a:bodyPr/>
        <a:lstStyle/>
        <a:p>
          <a:endParaRPr lang="zh-CN" altLang="en-US"/>
        </a:p>
      </dgm:t>
    </dgm:pt>
    <dgm:pt modelId="{9427BF79-AC24-466C-A5DA-24EDAB981422}" type="pres">
      <dgm:prSet presAssocID="{3E5D5E02-B873-4A3D-A63C-D4213A20F452}" presName="childText" presStyleLbl="bgAcc1" presStyleIdx="1" presStyleCnt="5" custScaleX="211904" custLinFactNeighborX="-58848">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5"/>
      <dgm:spPr/>
      <dgm:t>
        <a:bodyPr/>
        <a:lstStyle/>
        <a:p>
          <a:endParaRPr lang="zh-CN" altLang="en-US"/>
        </a:p>
      </dgm:t>
    </dgm:pt>
    <dgm:pt modelId="{6F1C2A1E-266C-4034-B957-19328612FCA8}" type="pres">
      <dgm:prSet presAssocID="{D21A63F2-81FD-48D4-BAC0-04DE80ABF8F2}" presName="childText" presStyleLbl="bgAcc1" presStyleIdx="2" presStyleCnt="5" custScaleX="211904" custLinFactNeighborX="-58848">
        <dgm:presLayoutVars>
          <dgm:bulletEnabled val="1"/>
        </dgm:presLayoutVars>
      </dgm:prSet>
      <dgm:spPr/>
      <dgm:t>
        <a:bodyPr/>
        <a:lstStyle/>
        <a:p>
          <a:endParaRPr lang="zh-CN" altLang="en-US"/>
        </a:p>
      </dgm:t>
    </dgm:pt>
    <dgm:pt modelId="{2CF45995-1FC6-4D9F-BE07-9019124A6728}" type="pres">
      <dgm:prSet presAssocID="{9D618D54-5231-4FB7-9305-F08E6F8025AB}" presName="Name13" presStyleLbl="parChTrans1D2" presStyleIdx="3" presStyleCnt="5"/>
      <dgm:spPr/>
      <dgm:t>
        <a:bodyPr/>
        <a:lstStyle/>
        <a:p>
          <a:endParaRPr lang="zh-CN" altLang="en-US"/>
        </a:p>
      </dgm:t>
    </dgm:pt>
    <dgm:pt modelId="{9EB3EA1D-9F02-4E85-8FB1-C0E226CFCC2D}" type="pres">
      <dgm:prSet presAssocID="{7B83320F-F865-4F95-8543-8AB7CDD880D9}" presName="childText" presStyleLbl="bgAcc1" presStyleIdx="3" presStyleCnt="5" custScaleX="211904" custLinFactNeighborX="-58848">
        <dgm:presLayoutVars>
          <dgm:bulletEnabled val="1"/>
        </dgm:presLayoutVars>
      </dgm:prSet>
      <dgm:spPr/>
      <dgm:t>
        <a:bodyPr/>
        <a:lstStyle/>
        <a:p>
          <a:endParaRPr lang="zh-CN" altLang="en-US"/>
        </a:p>
      </dgm:t>
    </dgm:pt>
    <dgm:pt modelId="{C468B016-5438-419D-9752-49F0EC9D452C}" type="pres">
      <dgm:prSet presAssocID="{E3451F0F-2A8C-46FC-8FBD-F1CE5346C6CC}" presName="Name13" presStyleLbl="parChTrans1D2" presStyleIdx="4" presStyleCnt="5"/>
      <dgm:spPr/>
      <dgm:t>
        <a:bodyPr/>
        <a:lstStyle/>
        <a:p>
          <a:endParaRPr lang="zh-CN" altLang="en-US"/>
        </a:p>
      </dgm:t>
    </dgm:pt>
    <dgm:pt modelId="{6C908AB1-886C-43BA-8534-B0177DCC5774}" type="pres">
      <dgm:prSet presAssocID="{76A46BDA-8D8F-4F0A-89B0-A522A567BB13}" presName="childText" presStyleLbl="bgAcc1" presStyleIdx="4" presStyleCnt="5" custScaleX="211904" custLinFactNeighborX="-58848">
        <dgm:presLayoutVars>
          <dgm:bulletEnabled val="1"/>
        </dgm:presLayoutVars>
      </dgm:prSet>
      <dgm:spPr/>
      <dgm:t>
        <a:bodyPr/>
        <a:lstStyle/>
        <a:p>
          <a:endParaRPr lang="zh-CN" altLang="en-US"/>
        </a:p>
      </dgm:t>
    </dgm:pt>
  </dgm:ptLst>
  <dgm:cxnLst>
    <dgm:cxn modelId="{1FBFF109-FA2C-469D-A050-E0CC357CA500}" type="presOf" srcId="{3F0A1D31-E5C4-40BF-896E-290499070531}" destId="{A387A9E8-89F5-48F0-B719-AF781A0CEBFB}" srcOrd="0" destOrd="0" presId="urn:microsoft.com/office/officeart/2005/8/layout/hierarchy3"/>
    <dgm:cxn modelId="{10C96E6A-F1D0-4EFE-8FFF-74EADE644F1D}" srcId="{4CE9EC22-B381-4061-ABF2-5B41796136F7}" destId="{76A46BDA-8D8F-4F0A-89B0-A522A567BB13}" srcOrd="4" destOrd="0" parTransId="{E3451F0F-2A8C-46FC-8FBD-F1CE5346C6CC}" sibTransId="{7E8F53AC-D0C7-4888-8EA3-D0D0EC2E5CB8}"/>
    <dgm:cxn modelId="{B339323E-A1DA-4669-835B-10B9DB998054}" srcId="{4CE9EC22-B381-4061-ABF2-5B41796136F7}" destId="{D21A63F2-81FD-48D4-BAC0-04DE80ABF8F2}" srcOrd="2" destOrd="0" parTransId="{FD081DAA-4338-4F87-90C7-F178DE73CA49}" sibTransId="{69070DED-D99C-4F34-B822-B07BDFC717CC}"/>
    <dgm:cxn modelId="{5139AE59-EFC0-4BEE-B035-2A81269DC8A6}" type="presOf" srcId="{4CE9EC22-B381-4061-ABF2-5B41796136F7}" destId="{AA43DAD8-387D-4C76-A8DE-E1D7C2E7D323}"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62DBA956-8BA4-4658-81BE-BF1AB96E9F64}" type="presOf" srcId="{FD081DAA-4338-4F87-90C7-F178DE73CA49}" destId="{78886D93-43F7-4A61-9618-0F238F6FDEA9}" srcOrd="0" destOrd="0" presId="urn:microsoft.com/office/officeart/2005/8/layout/hierarchy3"/>
    <dgm:cxn modelId="{2A8AB116-32A9-437E-BF3C-0005AC4A8019}" type="presOf" srcId="{3E5D5E02-B873-4A3D-A63C-D4213A20F452}" destId="{9427BF79-AC24-466C-A5DA-24EDAB981422}"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A69BD5A7-DCB8-4F03-9F3D-6E39D03FAC4F}" type="presOf" srcId="{D21A63F2-81FD-48D4-BAC0-04DE80ABF8F2}" destId="{6F1C2A1E-266C-4034-B957-19328612FCA8}" srcOrd="0" destOrd="0" presId="urn:microsoft.com/office/officeart/2005/8/layout/hierarchy3"/>
    <dgm:cxn modelId="{DAF25C4F-E0E6-4A8A-B262-05C678CE6FF2}" type="presOf" srcId="{F3442E17-93FC-4DAC-A68F-1DD3637DA6D0}" destId="{379676E5-667F-49B1-A14E-520F03A74F88}"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3F1358F1-BB7B-4583-8E66-16D8EF223669}" type="presOf" srcId="{9D618D54-5231-4FB7-9305-F08E6F8025AB}" destId="{2CF45995-1FC6-4D9F-BE07-9019124A6728}" srcOrd="0" destOrd="0" presId="urn:microsoft.com/office/officeart/2005/8/layout/hierarchy3"/>
    <dgm:cxn modelId="{9658F31A-59C5-4E1B-9CC3-D016BF225C4B}" type="presOf" srcId="{E3451F0F-2A8C-46FC-8FBD-F1CE5346C6CC}" destId="{C468B016-5438-419D-9752-49F0EC9D452C}" srcOrd="0" destOrd="0" presId="urn:microsoft.com/office/officeart/2005/8/layout/hierarchy3"/>
    <dgm:cxn modelId="{E33BC037-8018-4F21-8AD5-F6ED0F2284C6}" type="presOf" srcId="{88BF2662-751C-49EB-AA82-178EA8D6728B}" destId="{06E6B1F1-C7F1-44F2-B803-5224945FEFA8}" srcOrd="0" destOrd="0" presId="urn:microsoft.com/office/officeart/2005/8/layout/hierarchy3"/>
    <dgm:cxn modelId="{FC5D3819-B6AF-4AF6-A6DD-C36F0AF23B4D}" type="presOf" srcId="{B7B98484-4E99-4042-B7A8-BF34CAB9CAD9}" destId="{6E6752E7-C3D5-4EF8-B311-96744F6BB7D1}" srcOrd="0" destOrd="0" presId="urn:microsoft.com/office/officeart/2005/8/layout/hierarchy3"/>
    <dgm:cxn modelId="{25F04AA3-9E70-4943-9C4A-B916A8C7684C}" type="presOf" srcId="{76A46BDA-8D8F-4F0A-89B0-A522A567BB13}" destId="{6C908AB1-886C-43BA-8534-B0177DCC5774}" srcOrd="0" destOrd="0" presId="urn:microsoft.com/office/officeart/2005/8/layout/hierarchy3"/>
    <dgm:cxn modelId="{0A9F1524-B0A2-4091-AF9A-678736405CD3}" srcId="{4CE9EC22-B381-4061-ABF2-5B41796136F7}" destId="{7B83320F-F865-4F95-8543-8AB7CDD880D9}" srcOrd="3" destOrd="0" parTransId="{9D618D54-5231-4FB7-9305-F08E6F8025AB}" sibTransId="{79DCEC3C-D380-4362-BD45-8484D41C8255}"/>
    <dgm:cxn modelId="{006EC44B-7AD6-4C6A-8631-F56C8C50E34A}" type="presOf" srcId="{7B83320F-F865-4F95-8543-8AB7CDD880D9}" destId="{9EB3EA1D-9F02-4E85-8FB1-C0E226CFCC2D}" srcOrd="0" destOrd="0" presId="urn:microsoft.com/office/officeart/2005/8/layout/hierarchy3"/>
    <dgm:cxn modelId="{670D2ED6-7AB1-4B12-B952-2286CC6F30FC}" type="presOf" srcId="{4CE9EC22-B381-4061-ABF2-5B41796136F7}" destId="{5F3ECC19-6749-4898-AF70-D78471A6CD03}" srcOrd="1" destOrd="0" presId="urn:microsoft.com/office/officeart/2005/8/layout/hierarchy3"/>
    <dgm:cxn modelId="{980D33A9-CD19-4465-8699-1A5AAD38E771}" type="presParOf" srcId="{379676E5-667F-49B1-A14E-520F03A74F88}" destId="{8E3DA07F-D1FC-40AD-844F-52BE16CFE06B}" srcOrd="0" destOrd="0" presId="urn:microsoft.com/office/officeart/2005/8/layout/hierarchy3"/>
    <dgm:cxn modelId="{A34BCC19-A3A7-4B81-A6BD-6302733BDF11}" type="presParOf" srcId="{8E3DA07F-D1FC-40AD-844F-52BE16CFE06B}" destId="{1B38722D-DFE1-4762-85E0-C683F2C5A1A6}" srcOrd="0" destOrd="0" presId="urn:microsoft.com/office/officeart/2005/8/layout/hierarchy3"/>
    <dgm:cxn modelId="{D6782422-CD7F-4B93-AC77-DBC68EE381A5}" type="presParOf" srcId="{1B38722D-DFE1-4762-85E0-C683F2C5A1A6}" destId="{AA43DAD8-387D-4C76-A8DE-E1D7C2E7D323}" srcOrd="0" destOrd="0" presId="urn:microsoft.com/office/officeart/2005/8/layout/hierarchy3"/>
    <dgm:cxn modelId="{62F56EB9-1880-4D0F-BEB8-F6FA5359D319}" type="presParOf" srcId="{1B38722D-DFE1-4762-85E0-C683F2C5A1A6}" destId="{5F3ECC19-6749-4898-AF70-D78471A6CD03}" srcOrd="1" destOrd="0" presId="urn:microsoft.com/office/officeart/2005/8/layout/hierarchy3"/>
    <dgm:cxn modelId="{350518E4-2784-444A-A7F9-345C55D87584}" type="presParOf" srcId="{8E3DA07F-D1FC-40AD-844F-52BE16CFE06B}" destId="{CB7E39C0-E3F1-459B-9217-1D56213C0D08}" srcOrd="1" destOrd="0" presId="urn:microsoft.com/office/officeart/2005/8/layout/hierarchy3"/>
    <dgm:cxn modelId="{E2F3A117-AEDE-4C71-B6AE-1985A519DE85}" type="presParOf" srcId="{CB7E39C0-E3F1-459B-9217-1D56213C0D08}" destId="{06E6B1F1-C7F1-44F2-B803-5224945FEFA8}" srcOrd="0" destOrd="0" presId="urn:microsoft.com/office/officeart/2005/8/layout/hierarchy3"/>
    <dgm:cxn modelId="{45612FBB-84CB-41F6-820D-A867A08A532E}" type="presParOf" srcId="{CB7E39C0-E3F1-459B-9217-1D56213C0D08}" destId="{6E6752E7-C3D5-4EF8-B311-96744F6BB7D1}" srcOrd="1" destOrd="0" presId="urn:microsoft.com/office/officeart/2005/8/layout/hierarchy3"/>
    <dgm:cxn modelId="{AFACD117-6663-4BE0-8AE9-34335B939151}" type="presParOf" srcId="{CB7E39C0-E3F1-459B-9217-1D56213C0D08}" destId="{A387A9E8-89F5-48F0-B719-AF781A0CEBFB}" srcOrd="2" destOrd="0" presId="urn:microsoft.com/office/officeart/2005/8/layout/hierarchy3"/>
    <dgm:cxn modelId="{223FA08F-3D2C-458C-81A8-9C7363B71449}" type="presParOf" srcId="{CB7E39C0-E3F1-459B-9217-1D56213C0D08}" destId="{9427BF79-AC24-466C-A5DA-24EDAB981422}" srcOrd="3" destOrd="0" presId="urn:microsoft.com/office/officeart/2005/8/layout/hierarchy3"/>
    <dgm:cxn modelId="{F165DCC3-FBC6-4F94-9225-85A9D02F1098}" type="presParOf" srcId="{CB7E39C0-E3F1-459B-9217-1D56213C0D08}" destId="{78886D93-43F7-4A61-9618-0F238F6FDEA9}" srcOrd="4" destOrd="0" presId="urn:microsoft.com/office/officeart/2005/8/layout/hierarchy3"/>
    <dgm:cxn modelId="{2B0EFA64-5091-429C-9B8B-D2928C1EC426}" type="presParOf" srcId="{CB7E39C0-E3F1-459B-9217-1D56213C0D08}" destId="{6F1C2A1E-266C-4034-B957-19328612FCA8}" srcOrd="5" destOrd="0" presId="urn:microsoft.com/office/officeart/2005/8/layout/hierarchy3"/>
    <dgm:cxn modelId="{123E52FA-123C-41B2-B097-251D1DFACCA3}" type="presParOf" srcId="{CB7E39C0-E3F1-459B-9217-1D56213C0D08}" destId="{2CF45995-1FC6-4D9F-BE07-9019124A6728}" srcOrd="6" destOrd="0" presId="urn:microsoft.com/office/officeart/2005/8/layout/hierarchy3"/>
    <dgm:cxn modelId="{718578A9-601E-4E3C-846C-FE1AB35B373F}" type="presParOf" srcId="{CB7E39C0-E3F1-459B-9217-1D56213C0D08}" destId="{9EB3EA1D-9F02-4E85-8FB1-C0E226CFCC2D}" srcOrd="7" destOrd="0" presId="urn:microsoft.com/office/officeart/2005/8/layout/hierarchy3"/>
    <dgm:cxn modelId="{136A75C0-A158-4D84-8E49-7B2281DF199F}" type="presParOf" srcId="{CB7E39C0-E3F1-459B-9217-1D56213C0D08}" destId="{C468B016-5438-419D-9752-49F0EC9D452C}" srcOrd="8" destOrd="0" presId="urn:microsoft.com/office/officeart/2005/8/layout/hierarchy3"/>
    <dgm:cxn modelId="{AF45FAEE-440B-40F4-BAB6-E5B8ECA56463}" type="presParOf" srcId="{CB7E39C0-E3F1-459B-9217-1D56213C0D08}" destId="{6C908AB1-886C-43BA-8534-B0177DCC577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rgbClr val="C00000"/>
        </a:solidFill>
      </dgm:spPr>
      <dgm:t>
        <a:bodyPr/>
        <a:lstStyle/>
        <a:p>
          <a:r>
            <a:rPr lang="zh-CN" altLang="en-US" sz="2000" b="1" dirty="0" smtClean="0"/>
            <a:t>实时监控</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dgm:t>
        <a:bodyPr/>
        <a:lstStyle/>
        <a:p>
          <a:r>
            <a:rPr lang="zh-CN" altLang="en-US" dirty="0" smtClean="0"/>
            <a:t>轨迹回放</a:t>
          </a:r>
          <a:endParaRPr lang="zh-CN" altLang="en-US"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巡线工信息</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D21A63F2-81FD-48D4-BAC0-04DE80ABF8F2}">
      <dgm:prSet phldrT="[文本]"/>
      <dgm:spPr/>
      <dgm:t>
        <a:bodyPr/>
        <a:lstStyle/>
        <a:p>
          <a:r>
            <a:rPr lang="zh-CN" altLang="en-US" dirty="0" smtClean="0"/>
            <a:t>地图图层</a:t>
          </a:r>
          <a:endParaRPr lang="zh-CN" altLang="en-US" dirty="0"/>
        </a:p>
      </dgm:t>
    </dgm:pt>
    <dgm:pt modelId="{FD081DAA-4338-4F87-90C7-F178DE73CA49}" type="parTrans" cxnId="{B339323E-A1DA-4669-835B-10B9DB998054}">
      <dgm:prSet/>
      <dgm:spPr/>
      <dgm:t>
        <a:bodyPr/>
        <a:lstStyle/>
        <a:p>
          <a:endParaRPr lang="zh-CN" altLang="en-US"/>
        </a:p>
      </dgm:t>
    </dgm:pt>
    <dgm:pt modelId="{69070DED-D99C-4F34-B822-B07BDFC717CC}" type="sibTrans" cxnId="{B339323E-A1DA-4669-835B-10B9DB998054}">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31334"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3"/>
      <dgm:spPr/>
      <dgm:t>
        <a:bodyPr/>
        <a:lstStyle/>
        <a:p>
          <a:endParaRPr lang="zh-CN" altLang="en-US"/>
        </a:p>
      </dgm:t>
    </dgm:pt>
    <dgm:pt modelId="{6E6752E7-C3D5-4EF8-B311-96744F6BB7D1}" type="pres">
      <dgm:prSet presAssocID="{B7B98484-4E99-4042-B7A8-BF34CAB9CAD9}" presName="childText" presStyleLbl="bgAcc1" presStyleIdx="0" presStyleCnt="3" custScaleX="211904" custLinFactNeighborX="-3419" custLinFactNeighborY="1887">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3"/>
      <dgm:spPr/>
      <dgm:t>
        <a:bodyPr/>
        <a:lstStyle/>
        <a:p>
          <a:endParaRPr lang="zh-CN" altLang="en-US"/>
        </a:p>
      </dgm:t>
    </dgm:pt>
    <dgm:pt modelId="{9427BF79-AC24-466C-A5DA-24EDAB981422}" type="pres">
      <dgm:prSet presAssocID="{3E5D5E02-B873-4A3D-A63C-D4213A20F452}" presName="childText" presStyleLbl="bgAcc1" presStyleIdx="1" presStyleCnt="3" custScaleX="211904" custLinFactNeighborX="-3419" custLinFactNeighborY="1887">
        <dgm:presLayoutVars>
          <dgm:bulletEnabled val="1"/>
        </dgm:presLayoutVars>
      </dgm:prSet>
      <dgm:spPr/>
      <dgm:t>
        <a:bodyPr/>
        <a:lstStyle/>
        <a:p>
          <a:endParaRPr lang="zh-CN" altLang="en-US"/>
        </a:p>
      </dgm:t>
    </dgm:pt>
    <dgm:pt modelId="{78886D93-43F7-4A61-9618-0F238F6FDEA9}" type="pres">
      <dgm:prSet presAssocID="{FD081DAA-4338-4F87-90C7-F178DE73CA49}" presName="Name13" presStyleLbl="parChTrans1D2" presStyleIdx="2" presStyleCnt="3"/>
      <dgm:spPr/>
      <dgm:t>
        <a:bodyPr/>
        <a:lstStyle/>
        <a:p>
          <a:endParaRPr lang="zh-CN" altLang="en-US"/>
        </a:p>
      </dgm:t>
    </dgm:pt>
    <dgm:pt modelId="{6F1C2A1E-266C-4034-B957-19328612FCA8}" type="pres">
      <dgm:prSet presAssocID="{D21A63F2-81FD-48D4-BAC0-04DE80ABF8F2}" presName="childText" presStyleLbl="bgAcc1" presStyleIdx="2" presStyleCnt="3" custScaleX="211904" custLinFactNeighborX="-3419" custLinFactNeighborY="262">
        <dgm:presLayoutVars>
          <dgm:bulletEnabled val="1"/>
        </dgm:presLayoutVars>
      </dgm:prSet>
      <dgm:spPr/>
      <dgm:t>
        <a:bodyPr/>
        <a:lstStyle/>
        <a:p>
          <a:endParaRPr lang="zh-CN" altLang="en-US"/>
        </a:p>
      </dgm:t>
    </dgm:pt>
  </dgm:ptLst>
  <dgm:cxnLst>
    <dgm:cxn modelId="{1DD9675D-A3C6-46A3-B92C-453D9241DFCE}" type="presOf" srcId="{3F0A1D31-E5C4-40BF-896E-290499070531}" destId="{A387A9E8-89F5-48F0-B719-AF781A0CEBFB}" srcOrd="0" destOrd="0" presId="urn:microsoft.com/office/officeart/2005/8/layout/hierarchy3"/>
    <dgm:cxn modelId="{FAE9966F-2C09-4B5A-8FAE-4F982D3BEC5D}" type="presOf" srcId="{88BF2662-751C-49EB-AA82-178EA8D6728B}" destId="{06E6B1F1-C7F1-44F2-B803-5224945FEFA8}" srcOrd="0" destOrd="0" presId="urn:microsoft.com/office/officeart/2005/8/layout/hierarchy3"/>
    <dgm:cxn modelId="{7B34EF6A-3F0F-4378-93D7-6849D3CAF388}" type="presOf" srcId="{FD081DAA-4338-4F87-90C7-F178DE73CA49}" destId="{78886D93-43F7-4A61-9618-0F238F6FDEA9}" srcOrd="0" destOrd="0" presId="urn:microsoft.com/office/officeart/2005/8/layout/hierarchy3"/>
    <dgm:cxn modelId="{68B258B9-62F3-43BE-ABF7-7DDF3D616FF2}" type="presOf" srcId="{4CE9EC22-B381-4061-ABF2-5B41796136F7}" destId="{AA43DAD8-387D-4C76-A8DE-E1D7C2E7D323}" srcOrd="0" destOrd="0" presId="urn:microsoft.com/office/officeart/2005/8/layout/hierarchy3"/>
    <dgm:cxn modelId="{EB0684FD-D9A2-4ED6-B460-B0439AB58947}" type="presOf" srcId="{3E5D5E02-B873-4A3D-A63C-D4213A20F452}" destId="{9427BF79-AC24-466C-A5DA-24EDAB981422}" srcOrd="0" destOrd="0" presId="urn:microsoft.com/office/officeart/2005/8/layout/hierarchy3"/>
    <dgm:cxn modelId="{64CC4EE4-CC83-453E-8590-4AEA1919EB9B}" type="presOf" srcId="{F3442E17-93FC-4DAC-A68F-1DD3637DA6D0}" destId="{379676E5-667F-49B1-A14E-520F03A74F88}" srcOrd="0" destOrd="0" presId="urn:microsoft.com/office/officeart/2005/8/layout/hierarchy3"/>
    <dgm:cxn modelId="{B8DB94C5-1129-49CB-817E-B30692B365FE}" type="presOf" srcId="{D21A63F2-81FD-48D4-BAC0-04DE80ABF8F2}" destId="{6F1C2A1E-266C-4034-B957-19328612FCA8}"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7422BDE5-06C4-42D7-AFDD-E2C880724CB2}" type="presOf" srcId="{B7B98484-4E99-4042-B7A8-BF34CAB9CAD9}" destId="{6E6752E7-C3D5-4EF8-B311-96744F6BB7D1}" srcOrd="0" destOrd="0" presId="urn:microsoft.com/office/officeart/2005/8/layout/hierarchy3"/>
    <dgm:cxn modelId="{B339323E-A1DA-4669-835B-10B9DB998054}" srcId="{4CE9EC22-B381-4061-ABF2-5B41796136F7}" destId="{D21A63F2-81FD-48D4-BAC0-04DE80ABF8F2}" srcOrd="2" destOrd="0" parTransId="{FD081DAA-4338-4F87-90C7-F178DE73CA49}" sibTransId="{69070DED-D99C-4F34-B822-B07BDFC717CC}"/>
    <dgm:cxn modelId="{7DDAE63D-3F2F-4C90-B8E1-F44D396EBFB3}" type="presOf" srcId="{4CE9EC22-B381-4061-ABF2-5B41796136F7}" destId="{5F3ECC19-6749-4898-AF70-D78471A6CD03}" srcOrd="1"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9AEE860C-75D4-4A2F-91FE-A69C3CEDBC33}" srcId="{4CE9EC22-B381-4061-ABF2-5B41796136F7}" destId="{B7B98484-4E99-4042-B7A8-BF34CAB9CAD9}" srcOrd="0" destOrd="0" parTransId="{88BF2662-751C-49EB-AA82-178EA8D6728B}" sibTransId="{96149E6B-8375-4473-8508-400E91CE84DA}"/>
    <dgm:cxn modelId="{AD3D3894-DDAB-4FE9-8F0C-F1516DD52930}" type="presParOf" srcId="{379676E5-667F-49B1-A14E-520F03A74F88}" destId="{8E3DA07F-D1FC-40AD-844F-52BE16CFE06B}" srcOrd="0" destOrd="0" presId="urn:microsoft.com/office/officeart/2005/8/layout/hierarchy3"/>
    <dgm:cxn modelId="{A1ADB817-428A-435F-93EC-9766DB766721}" type="presParOf" srcId="{8E3DA07F-D1FC-40AD-844F-52BE16CFE06B}" destId="{1B38722D-DFE1-4762-85E0-C683F2C5A1A6}" srcOrd="0" destOrd="0" presId="urn:microsoft.com/office/officeart/2005/8/layout/hierarchy3"/>
    <dgm:cxn modelId="{BBABB272-1020-4F4F-B692-E2F6A7DF63EA}" type="presParOf" srcId="{1B38722D-DFE1-4762-85E0-C683F2C5A1A6}" destId="{AA43DAD8-387D-4C76-A8DE-E1D7C2E7D323}" srcOrd="0" destOrd="0" presId="urn:microsoft.com/office/officeart/2005/8/layout/hierarchy3"/>
    <dgm:cxn modelId="{E110A511-7637-46FC-BB8F-3546B23B5681}" type="presParOf" srcId="{1B38722D-DFE1-4762-85E0-C683F2C5A1A6}" destId="{5F3ECC19-6749-4898-AF70-D78471A6CD03}" srcOrd="1" destOrd="0" presId="urn:microsoft.com/office/officeart/2005/8/layout/hierarchy3"/>
    <dgm:cxn modelId="{6B14A2D8-42F5-4806-A866-3CADBD305AA7}" type="presParOf" srcId="{8E3DA07F-D1FC-40AD-844F-52BE16CFE06B}" destId="{CB7E39C0-E3F1-459B-9217-1D56213C0D08}" srcOrd="1" destOrd="0" presId="urn:microsoft.com/office/officeart/2005/8/layout/hierarchy3"/>
    <dgm:cxn modelId="{DE2CAD53-23B3-4A03-8FD4-F486698090AF}" type="presParOf" srcId="{CB7E39C0-E3F1-459B-9217-1D56213C0D08}" destId="{06E6B1F1-C7F1-44F2-B803-5224945FEFA8}" srcOrd="0" destOrd="0" presId="urn:microsoft.com/office/officeart/2005/8/layout/hierarchy3"/>
    <dgm:cxn modelId="{A781B609-0C14-4457-8364-385493E53B2C}" type="presParOf" srcId="{CB7E39C0-E3F1-459B-9217-1D56213C0D08}" destId="{6E6752E7-C3D5-4EF8-B311-96744F6BB7D1}" srcOrd="1" destOrd="0" presId="urn:microsoft.com/office/officeart/2005/8/layout/hierarchy3"/>
    <dgm:cxn modelId="{C5F4A4B5-E420-4B43-87DA-D895F636A8C6}" type="presParOf" srcId="{CB7E39C0-E3F1-459B-9217-1D56213C0D08}" destId="{A387A9E8-89F5-48F0-B719-AF781A0CEBFB}" srcOrd="2" destOrd="0" presId="urn:microsoft.com/office/officeart/2005/8/layout/hierarchy3"/>
    <dgm:cxn modelId="{4EB559FC-E86D-4156-90FF-E18958B5DA9F}" type="presParOf" srcId="{CB7E39C0-E3F1-459B-9217-1D56213C0D08}" destId="{9427BF79-AC24-466C-A5DA-24EDAB981422}" srcOrd="3" destOrd="0" presId="urn:microsoft.com/office/officeart/2005/8/layout/hierarchy3"/>
    <dgm:cxn modelId="{1EC03426-5568-4FC2-9E4E-6A3E8E45FF0D}" type="presParOf" srcId="{CB7E39C0-E3F1-459B-9217-1D56213C0D08}" destId="{78886D93-43F7-4A61-9618-0F238F6FDEA9}" srcOrd="4" destOrd="0" presId="urn:microsoft.com/office/officeart/2005/8/layout/hierarchy3"/>
    <dgm:cxn modelId="{2E7188DA-93B8-4C95-B556-C7B6A51DF535}" type="presParOf" srcId="{CB7E39C0-E3F1-459B-9217-1D56213C0D08}" destId="{6F1C2A1E-266C-4034-B957-19328612FCA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rgbClr val="C00000"/>
        </a:solidFill>
      </dgm:spPr>
      <dgm:t>
        <a:bodyPr/>
        <a:lstStyle/>
        <a:p>
          <a:r>
            <a:rPr lang="zh-CN" altLang="en-US" sz="2000" b="1" dirty="0" smtClean="0"/>
            <a:t>待办</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dgm:t>
        <a:bodyPr/>
        <a:lstStyle/>
        <a:p>
          <a:r>
            <a:rPr lang="zh-CN" altLang="en-US" dirty="0" smtClean="0"/>
            <a:t>待办</a:t>
          </a:r>
          <a:endParaRPr lang="zh-CN" altLang="en-US"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已办</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17028" custLinFactNeighborX="-14501" custLinFactNeighborY="-155"/>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2"/>
      <dgm:spPr/>
      <dgm:t>
        <a:bodyPr/>
        <a:lstStyle/>
        <a:p>
          <a:endParaRPr lang="zh-CN" altLang="en-US"/>
        </a:p>
      </dgm:t>
    </dgm:pt>
    <dgm:pt modelId="{6E6752E7-C3D5-4EF8-B311-96744F6BB7D1}" type="pres">
      <dgm:prSet presAssocID="{B7B98484-4E99-4042-B7A8-BF34CAB9CAD9}" presName="childText" presStyleLbl="bgAcc1" presStyleIdx="0" presStyleCnt="2" custScaleX="211904" custLinFactNeighborX="20782">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2"/>
      <dgm:spPr/>
      <dgm:t>
        <a:bodyPr/>
        <a:lstStyle/>
        <a:p>
          <a:endParaRPr lang="zh-CN" altLang="en-US"/>
        </a:p>
      </dgm:t>
    </dgm:pt>
    <dgm:pt modelId="{9427BF79-AC24-466C-A5DA-24EDAB981422}" type="pres">
      <dgm:prSet presAssocID="{3E5D5E02-B873-4A3D-A63C-D4213A20F452}" presName="childText" presStyleLbl="bgAcc1" presStyleIdx="1" presStyleCnt="2" custScaleX="211904" custLinFactNeighborX="20782">
        <dgm:presLayoutVars>
          <dgm:bulletEnabled val="1"/>
        </dgm:presLayoutVars>
      </dgm:prSet>
      <dgm:spPr/>
      <dgm:t>
        <a:bodyPr/>
        <a:lstStyle/>
        <a:p>
          <a:endParaRPr lang="zh-CN" altLang="en-US"/>
        </a:p>
      </dgm:t>
    </dgm:pt>
  </dgm:ptLst>
  <dgm:cxnLst>
    <dgm:cxn modelId="{99242A8C-249E-4F38-97FB-7ED0E7EB1206}" type="presOf" srcId="{3F0A1D31-E5C4-40BF-896E-290499070531}" destId="{A387A9E8-89F5-48F0-B719-AF781A0CEBFB}"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4F46EA12-7F86-4268-93AA-3CD9DCA505E3}" srcId="{4CE9EC22-B381-4061-ABF2-5B41796136F7}" destId="{3E5D5E02-B873-4A3D-A63C-D4213A20F452}" srcOrd="1" destOrd="0" parTransId="{3F0A1D31-E5C4-40BF-896E-290499070531}" sibTransId="{9A49BC4D-2353-489B-B143-A2BF5110CADA}"/>
    <dgm:cxn modelId="{03BB4CB2-4DF2-4AAB-9F6D-16544780B4F3}" type="presOf" srcId="{88BF2662-751C-49EB-AA82-178EA8D6728B}" destId="{06E6B1F1-C7F1-44F2-B803-5224945FEFA8}"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E099445D-38F8-4694-AB10-8018D1753E9F}" type="presOf" srcId="{4CE9EC22-B381-4061-ABF2-5B41796136F7}" destId="{5F3ECC19-6749-4898-AF70-D78471A6CD03}" srcOrd="1" destOrd="0" presId="urn:microsoft.com/office/officeart/2005/8/layout/hierarchy3"/>
    <dgm:cxn modelId="{1D39F355-4093-4DAD-ADB2-6AF5B9674D3E}" type="presOf" srcId="{F3442E17-93FC-4DAC-A68F-1DD3637DA6D0}" destId="{379676E5-667F-49B1-A14E-520F03A74F88}" srcOrd="0" destOrd="0" presId="urn:microsoft.com/office/officeart/2005/8/layout/hierarchy3"/>
    <dgm:cxn modelId="{3E1B0D39-D7BA-4A8D-8432-9C0E2C3A763C}" type="presOf" srcId="{B7B98484-4E99-4042-B7A8-BF34CAB9CAD9}" destId="{6E6752E7-C3D5-4EF8-B311-96744F6BB7D1}" srcOrd="0" destOrd="0" presId="urn:microsoft.com/office/officeart/2005/8/layout/hierarchy3"/>
    <dgm:cxn modelId="{5A4A55EF-ECEF-47AC-9F96-B4736ADC9A16}" type="presOf" srcId="{3E5D5E02-B873-4A3D-A63C-D4213A20F452}" destId="{9427BF79-AC24-466C-A5DA-24EDAB981422}" srcOrd="0" destOrd="0" presId="urn:microsoft.com/office/officeart/2005/8/layout/hierarchy3"/>
    <dgm:cxn modelId="{C006A31C-409B-4545-84BD-5F0F98DA15E6}" type="presOf" srcId="{4CE9EC22-B381-4061-ABF2-5B41796136F7}" destId="{AA43DAD8-387D-4C76-A8DE-E1D7C2E7D323}" srcOrd="0" destOrd="0" presId="urn:microsoft.com/office/officeart/2005/8/layout/hierarchy3"/>
    <dgm:cxn modelId="{D7248B0D-AD27-4070-B3B5-5321F55A9364}" type="presParOf" srcId="{379676E5-667F-49B1-A14E-520F03A74F88}" destId="{8E3DA07F-D1FC-40AD-844F-52BE16CFE06B}" srcOrd="0" destOrd="0" presId="urn:microsoft.com/office/officeart/2005/8/layout/hierarchy3"/>
    <dgm:cxn modelId="{ED26B899-2518-4076-8128-6A4C068D3CE3}" type="presParOf" srcId="{8E3DA07F-D1FC-40AD-844F-52BE16CFE06B}" destId="{1B38722D-DFE1-4762-85E0-C683F2C5A1A6}" srcOrd="0" destOrd="0" presId="urn:microsoft.com/office/officeart/2005/8/layout/hierarchy3"/>
    <dgm:cxn modelId="{2EDE2518-4C2C-4685-A4C4-59FCDACC44A4}" type="presParOf" srcId="{1B38722D-DFE1-4762-85E0-C683F2C5A1A6}" destId="{AA43DAD8-387D-4C76-A8DE-E1D7C2E7D323}" srcOrd="0" destOrd="0" presId="urn:microsoft.com/office/officeart/2005/8/layout/hierarchy3"/>
    <dgm:cxn modelId="{C40E3DE2-1098-4670-9B6D-773D6FB53FEE}" type="presParOf" srcId="{1B38722D-DFE1-4762-85E0-C683F2C5A1A6}" destId="{5F3ECC19-6749-4898-AF70-D78471A6CD03}" srcOrd="1" destOrd="0" presId="urn:microsoft.com/office/officeart/2005/8/layout/hierarchy3"/>
    <dgm:cxn modelId="{09C081FF-66F3-4B7C-A634-2F174A8E347F}" type="presParOf" srcId="{8E3DA07F-D1FC-40AD-844F-52BE16CFE06B}" destId="{CB7E39C0-E3F1-459B-9217-1D56213C0D08}" srcOrd="1" destOrd="0" presId="urn:microsoft.com/office/officeart/2005/8/layout/hierarchy3"/>
    <dgm:cxn modelId="{D9AA96E6-A5A6-48BF-8973-5BF24D23C9A5}" type="presParOf" srcId="{CB7E39C0-E3F1-459B-9217-1D56213C0D08}" destId="{06E6B1F1-C7F1-44F2-B803-5224945FEFA8}" srcOrd="0" destOrd="0" presId="urn:microsoft.com/office/officeart/2005/8/layout/hierarchy3"/>
    <dgm:cxn modelId="{658B7514-874F-419C-9BB4-D99D95DA4239}" type="presParOf" srcId="{CB7E39C0-E3F1-459B-9217-1D56213C0D08}" destId="{6E6752E7-C3D5-4EF8-B311-96744F6BB7D1}" srcOrd="1" destOrd="0" presId="urn:microsoft.com/office/officeart/2005/8/layout/hierarchy3"/>
    <dgm:cxn modelId="{01F65006-E8BA-4170-85DC-8FB3D08042E3}" type="presParOf" srcId="{CB7E39C0-E3F1-459B-9217-1D56213C0D08}" destId="{A387A9E8-89F5-48F0-B719-AF781A0CEBFB}" srcOrd="2" destOrd="0" presId="urn:microsoft.com/office/officeart/2005/8/layout/hierarchy3"/>
    <dgm:cxn modelId="{95CBE636-9BE2-49C4-BEC6-07DEA5E53AB4}" type="presParOf" srcId="{CB7E39C0-E3F1-459B-9217-1D56213C0D08}" destId="{9427BF79-AC24-466C-A5DA-24EDAB98142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3442E17-93FC-4DAC-A68F-1DD3637DA6D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4CE9EC22-B381-4061-ABF2-5B41796136F7}">
      <dgm:prSet phldrT="[文本]" custT="1"/>
      <dgm:spPr>
        <a:solidFill>
          <a:srgbClr val="C00000"/>
        </a:solidFill>
      </dgm:spPr>
      <dgm:t>
        <a:bodyPr/>
        <a:lstStyle/>
        <a:p>
          <a:r>
            <a:rPr lang="zh-CN" altLang="en-US" sz="2000" b="1" dirty="0" smtClean="0"/>
            <a:t>消息</a:t>
          </a:r>
          <a:endParaRPr lang="zh-CN" altLang="en-US" sz="2000" b="1" dirty="0"/>
        </a:p>
      </dgm:t>
    </dgm:pt>
    <dgm:pt modelId="{FC0D7033-87F4-4916-8DAB-55EF1FF806C4}" type="parTrans" cxnId="{EA42B7B3-43DD-4449-8BC1-D71156ABE565}">
      <dgm:prSet/>
      <dgm:spPr/>
      <dgm:t>
        <a:bodyPr/>
        <a:lstStyle/>
        <a:p>
          <a:endParaRPr lang="zh-CN" altLang="en-US"/>
        </a:p>
      </dgm:t>
    </dgm:pt>
    <dgm:pt modelId="{01A8F225-EC3E-4C01-BECE-7F1B0CE42E59}" type="sibTrans" cxnId="{EA42B7B3-43DD-4449-8BC1-D71156ABE565}">
      <dgm:prSet/>
      <dgm:spPr/>
      <dgm:t>
        <a:bodyPr/>
        <a:lstStyle/>
        <a:p>
          <a:endParaRPr lang="zh-CN" altLang="en-US"/>
        </a:p>
      </dgm:t>
    </dgm:pt>
    <dgm:pt modelId="{B7B98484-4E99-4042-B7A8-BF34CAB9CAD9}">
      <dgm:prSet phldrT="[文本]"/>
      <dgm:spPr/>
      <dgm:t>
        <a:bodyPr/>
        <a:lstStyle/>
        <a:p>
          <a:r>
            <a:rPr lang="zh-CN" altLang="en-US" dirty="0" smtClean="0"/>
            <a:t>巡线工消息</a:t>
          </a:r>
          <a:endParaRPr lang="zh-CN" altLang="en-US" dirty="0"/>
        </a:p>
      </dgm:t>
    </dgm:pt>
    <dgm:pt modelId="{88BF2662-751C-49EB-AA82-178EA8D6728B}" type="parTrans" cxnId="{9AEE860C-75D4-4A2F-91FE-A69C3CEDBC33}">
      <dgm:prSet/>
      <dgm:spPr/>
      <dgm:t>
        <a:bodyPr/>
        <a:lstStyle/>
        <a:p>
          <a:endParaRPr lang="zh-CN" altLang="en-US"/>
        </a:p>
      </dgm:t>
    </dgm:pt>
    <dgm:pt modelId="{96149E6B-8375-4473-8508-400E91CE84DA}" type="sibTrans" cxnId="{9AEE860C-75D4-4A2F-91FE-A69C3CEDBC33}">
      <dgm:prSet/>
      <dgm:spPr/>
      <dgm:t>
        <a:bodyPr/>
        <a:lstStyle/>
        <a:p>
          <a:endParaRPr lang="zh-CN" altLang="en-US"/>
        </a:p>
      </dgm:t>
    </dgm:pt>
    <dgm:pt modelId="{3E5D5E02-B873-4A3D-A63C-D4213A20F452}">
      <dgm:prSet phldrT="[文本]"/>
      <dgm:spPr/>
      <dgm:t>
        <a:bodyPr/>
        <a:lstStyle/>
        <a:p>
          <a:r>
            <a:rPr lang="zh-CN" altLang="en-US" dirty="0" smtClean="0"/>
            <a:t>消息查看</a:t>
          </a:r>
          <a:endParaRPr lang="zh-CN" altLang="en-US" dirty="0"/>
        </a:p>
      </dgm:t>
    </dgm:pt>
    <dgm:pt modelId="{3F0A1D31-E5C4-40BF-896E-290499070531}" type="parTrans" cxnId="{4F46EA12-7F86-4268-93AA-3CD9DCA505E3}">
      <dgm:prSet/>
      <dgm:spPr/>
      <dgm:t>
        <a:bodyPr/>
        <a:lstStyle/>
        <a:p>
          <a:endParaRPr lang="zh-CN" altLang="en-US"/>
        </a:p>
      </dgm:t>
    </dgm:pt>
    <dgm:pt modelId="{9A49BC4D-2353-489B-B143-A2BF5110CADA}" type="sibTrans" cxnId="{4F46EA12-7F86-4268-93AA-3CD9DCA505E3}">
      <dgm:prSet/>
      <dgm:spPr/>
      <dgm:t>
        <a:bodyPr/>
        <a:lstStyle/>
        <a:p>
          <a:endParaRPr lang="zh-CN" altLang="en-US"/>
        </a:p>
      </dgm:t>
    </dgm:pt>
    <dgm:pt modelId="{379676E5-667F-49B1-A14E-520F03A74F88}" type="pres">
      <dgm:prSet presAssocID="{F3442E17-93FC-4DAC-A68F-1DD3637DA6D0}" presName="diagram" presStyleCnt="0">
        <dgm:presLayoutVars>
          <dgm:chPref val="1"/>
          <dgm:dir/>
          <dgm:animOne val="branch"/>
          <dgm:animLvl val="lvl"/>
          <dgm:resizeHandles/>
        </dgm:presLayoutVars>
      </dgm:prSet>
      <dgm:spPr/>
      <dgm:t>
        <a:bodyPr/>
        <a:lstStyle/>
        <a:p>
          <a:endParaRPr lang="zh-CN" altLang="en-US"/>
        </a:p>
      </dgm:t>
    </dgm:pt>
    <dgm:pt modelId="{8E3DA07F-D1FC-40AD-844F-52BE16CFE06B}" type="pres">
      <dgm:prSet presAssocID="{4CE9EC22-B381-4061-ABF2-5B41796136F7}" presName="root" presStyleCnt="0"/>
      <dgm:spPr/>
    </dgm:pt>
    <dgm:pt modelId="{1B38722D-DFE1-4762-85E0-C683F2C5A1A6}" type="pres">
      <dgm:prSet presAssocID="{4CE9EC22-B381-4061-ABF2-5B41796136F7}" presName="rootComposite" presStyleCnt="0"/>
      <dgm:spPr/>
    </dgm:pt>
    <dgm:pt modelId="{AA43DAD8-387D-4C76-A8DE-E1D7C2E7D323}" type="pres">
      <dgm:prSet presAssocID="{4CE9EC22-B381-4061-ABF2-5B41796136F7}" presName="rootText" presStyleLbl="node1" presStyleIdx="0" presStyleCnt="1" custScaleX="331334" custLinFactNeighborX="-79449" custLinFactNeighborY="-414"/>
      <dgm:spPr/>
      <dgm:t>
        <a:bodyPr/>
        <a:lstStyle/>
        <a:p>
          <a:endParaRPr lang="zh-CN" altLang="en-US"/>
        </a:p>
      </dgm:t>
    </dgm:pt>
    <dgm:pt modelId="{5F3ECC19-6749-4898-AF70-D78471A6CD03}" type="pres">
      <dgm:prSet presAssocID="{4CE9EC22-B381-4061-ABF2-5B41796136F7}" presName="rootConnector" presStyleLbl="node1" presStyleIdx="0" presStyleCnt="1"/>
      <dgm:spPr/>
      <dgm:t>
        <a:bodyPr/>
        <a:lstStyle/>
        <a:p>
          <a:endParaRPr lang="zh-CN" altLang="en-US"/>
        </a:p>
      </dgm:t>
    </dgm:pt>
    <dgm:pt modelId="{CB7E39C0-E3F1-459B-9217-1D56213C0D08}" type="pres">
      <dgm:prSet presAssocID="{4CE9EC22-B381-4061-ABF2-5B41796136F7}" presName="childShape" presStyleCnt="0"/>
      <dgm:spPr/>
    </dgm:pt>
    <dgm:pt modelId="{06E6B1F1-C7F1-44F2-B803-5224945FEFA8}" type="pres">
      <dgm:prSet presAssocID="{88BF2662-751C-49EB-AA82-178EA8D6728B}" presName="Name13" presStyleLbl="parChTrans1D2" presStyleIdx="0" presStyleCnt="2"/>
      <dgm:spPr/>
      <dgm:t>
        <a:bodyPr/>
        <a:lstStyle/>
        <a:p>
          <a:endParaRPr lang="zh-CN" altLang="en-US"/>
        </a:p>
      </dgm:t>
    </dgm:pt>
    <dgm:pt modelId="{6E6752E7-C3D5-4EF8-B311-96744F6BB7D1}" type="pres">
      <dgm:prSet presAssocID="{B7B98484-4E99-4042-B7A8-BF34CAB9CAD9}" presName="childText" presStyleLbl="bgAcc1" presStyleIdx="0" presStyleCnt="2" custScaleX="211904" custLinFactNeighborX="-3419" custLinFactNeighborY="1887">
        <dgm:presLayoutVars>
          <dgm:bulletEnabled val="1"/>
        </dgm:presLayoutVars>
      </dgm:prSet>
      <dgm:spPr/>
      <dgm:t>
        <a:bodyPr/>
        <a:lstStyle/>
        <a:p>
          <a:endParaRPr lang="zh-CN" altLang="en-US"/>
        </a:p>
      </dgm:t>
    </dgm:pt>
    <dgm:pt modelId="{A387A9E8-89F5-48F0-B719-AF781A0CEBFB}" type="pres">
      <dgm:prSet presAssocID="{3F0A1D31-E5C4-40BF-896E-290499070531}" presName="Name13" presStyleLbl="parChTrans1D2" presStyleIdx="1" presStyleCnt="2"/>
      <dgm:spPr/>
      <dgm:t>
        <a:bodyPr/>
        <a:lstStyle/>
        <a:p>
          <a:endParaRPr lang="zh-CN" altLang="en-US"/>
        </a:p>
      </dgm:t>
    </dgm:pt>
    <dgm:pt modelId="{9427BF79-AC24-466C-A5DA-24EDAB981422}" type="pres">
      <dgm:prSet presAssocID="{3E5D5E02-B873-4A3D-A63C-D4213A20F452}" presName="childText" presStyleLbl="bgAcc1" presStyleIdx="1" presStyleCnt="2" custScaleX="211904" custLinFactNeighborX="-3419" custLinFactNeighborY="1887">
        <dgm:presLayoutVars>
          <dgm:bulletEnabled val="1"/>
        </dgm:presLayoutVars>
      </dgm:prSet>
      <dgm:spPr/>
      <dgm:t>
        <a:bodyPr/>
        <a:lstStyle/>
        <a:p>
          <a:endParaRPr lang="zh-CN" altLang="en-US"/>
        </a:p>
      </dgm:t>
    </dgm:pt>
  </dgm:ptLst>
  <dgm:cxnLst>
    <dgm:cxn modelId="{BE70ADB8-6D78-48B4-B460-5BB668F5FC30}" type="presOf" srcId="{88BF2662-751C-49EB-AA82-178EA8D6728B}" destId="{06E6B1F1-C7F1-44F2-B803-5224945FEFA8}" srcOrd="0" destOrd="0" presId="urn:microsoft.com/office/officeart/2005/8/layout/hierarchy3"/>
    <dgm:cxn modelId="{4F46EA12-7F86-4268-93AA-3CD9DCA505E3}" srcId="{4CE9EC22-B381-4061-ABF2-5B41796136F7}" destId="{3E5D5E02-B873-4A3D-A63C-D4213A20F452}" srcOrd="1" destOrd="0" parTransId="{3F0A1D31-E5C4-40BF-896E-290499070531}" sibTransId="{9A49BC4D-2353-489B-B143-A2BF5110CADA}"/>
    <dgm:cxn modelId="{BE439C23-F40D-49E1-AC9F-BC0AADDDD678}" type="presOf" srcId="{3F0A1D31-E5C4-40BF-896E-290499070531}" destId="{A387A9E8-89F5-48F0-B719-AF781A0CEBFB}" srcOrd="0" destOrd="0" presId="urn:microsoft.com/office/officeart/2005/8/layout/hierarchy3"/>
    <dgm:cxn modelId="{09D31D75-7439-4FE3-A000-1C463A56B3A2}" type="presOf" srcId="{4CE9EC22-B381-4061-ABF2-5B41796136F7}" destId="{5F3ECC19-6749-4898-AF70-D78471A6CD03}" srcOrd="1" destOrd="0" presId="urn:microsoft.com/office/officeart/2005/8/layout/hierarchy3"/>
    <dgm:cxn modelId="{6EB91C30-2008-4E1D-BE2D-FCF8F72A37F4}" type="presOf" srcId="{3E5D5E02-B873-4A3D-A63C-D4213A20F452}" destId="{9427BF79-AC24-466C-A5DA-24EDAB981422}" srcOrd="0" destOrd="0" presId="urn:microsoft.com/office/officeart/2005/8/layout/hierarchy3"/>
    <dgm:cxn modelId="{9AEE860C-75D4-4A2F-91FE-A69C3CEDBC33}" srcId="{4CE9EC22-B381-4061-ABF2-5B41796136F7}" destId="{B7B98484-4E99-4042-B7A8-BF34CAB9CAD9}" srcOrd="0" destOrd="0" parTransId="{88BF2662-751C-49EB-AA82-178EA8D6728B}" sibTransId="{96149E6B-8375-4473-8508-400E91CE84DA}"/>
    <dgm:cxn modelId="{8FFD293F-5544-4DC3-A657-DC6A5E838064}" type="presOf" srcId="{F3442E17-93FC-4DAC-A68F-1DD3637DA6D0}" destId="{379676E5-667F-49B1-A14E-520F03A74F88}" srcOrd="0" destOrd="0" presId="urn:microsoft.com/office/officeart/2005/8/layout/hierarchy3"/>
    <dgm:cxn modelId="{CD8BE182-43DC-4F00-92D9-A934BEDD5604}" type="presOf" srcId="{B7B98484-4E99-4042-B7A8-BF34CAB9CAD9}" destId="{6E6752E7-C3D5-4EF8-B311-96744F6BB7D1}" srcOrd="0" destOrd="0" presId="urn:microsoft.com/office/officeart/2005/8/layout/hierarchy3"/>
    <dgm:cxn modelId="{5BC57EE9-FC8E-416F-8550-8F46E2BE83ED}" type="presOf" srcId="{4CE9EC22-B381-4061-ABF2-5B41796136F7}" destId="{AA43DAD8-387D-4C76-A8DE-E1D7C2E7D323}" srcOrd="0" destOrd="0" presId="urn:microsoft.com/office/officeart/2005/8/layout/hierarchy3"/>
    <dgm:cxn modelId="{EA42B7B3-43DD-4449-8BC1-D71156ABE565}" srcId="{F3442E17-93FC-4DAC-A68F-1DD3637DA6D0}" destId="{4CE9EC22-B381-4061-ABF2-5B41796136F7}" srcOrd="0" destOrd="0" parTransId="{FC0D7033-87F4-4916-8DAB-55EF1FF806C4}" sibTransId="{01A8F225-EC3E-4C01-BECE-7F1B0CE42E59}"/>
    <dgm:cxn modelId="{9F1AC0A1-652F-434D-99C6-27DC50634754}" type="presParOf" srcId="{379676E5-667F-49B1-A14E-520F03A74F88}" destId="{8E3DA07F-D1FC-40AD-844F-52BE16CFE06B}" srcOrd="0" destOrd="0" presId="urn:microsoft.com/office/officeart/2005/8/layout/hierarchy3"/>
    <dgm:cxn modelId="{748E70A1-020E-4714-8F85-9155B72DA555}" type="presParOf" srcId="{8E3DA07F-D1FC-40AD-844F-52BE16CFE06B}" destId="{1B38722D-DFE1-4762-85E0-C683F2C5A1A6}" srcOrd="0" destOrd="0" presId="urn:microsoft.com/office/officeart/2005/8/layout/hierarchy3"/>
    <dgm:cxn modelId="{3768718B-F0FC-4446-ADBA-BB2D1F1CD9DC}" type="presParOf" srcId="{1B38722D-DFE1-4762-85E0-C683F2C5A1A6}" destId="{AA43DAD8-387D-4C76-A8DE-E1D7C2E7D323}" srcOrd="0" destOrd="0" presId="urn:microsoft.com/office/officeart/2005/8/layout/hierarchy3"/>
    <dgm:cxn modelId="{CA5AE7CF-9753-43FE-A344-CE73AD1591CA}" type="presParOf" srcId="{1B38722D-DFE1-4762-85E0-C683F2C5A1A6}" destId="{5F3ECC19-6749-4898-AF70-D78471A6CD03}" srcOrd="1" destOrd="0" presId="urn:microsoft.com/office/officeart/2005/8/layout/hierarchy3"/>
    <dgm:cxn modelId="{7B83FC92-BF81-45BA-9F75-ECEAE17E976B}" type="presParOf" srcId="{8E3DA07F-D1FC-40AD-844F-52BE16CFE06B}" destId="{CB7E39C0-E3F1-459B-9217-1D56213C0D08}" srcOrd="1" destOrd="0" presId="urn:microsoft.com/office/officeart/2005/8/layout/hierarchy3"/>
    <dgm:cxn modelId="{7D1E611F-34BC-4F0A-8537-E0CEC4AA53B9}" type="presParOf" srcId="{CB7E39C0-E3F1-459B-9217-1D56213C0D08}" destId="{06E6B1F1-C7F1-44F2-B803-5224945FEFA8}" srcOrd="0" destOrd="0" presId="urn:microsoft.com/office/officeart/2005/8/layout/hierarchy3"/>
    <dgm:cxn modelId="{1CCCB8E0-5261-4500-894B-BE16A0C756FB}" type="presParOf" srcId="{CB7E39C0-E3F1-459B-9217-1D56213C0D08}" destId="{6E6752E7-C3D5-4EF8-B311-96744F6BB7D1}" srcOrd="1" destOrd="0" presId="urn:microsoft.com/office/officeart/2005/8/layout/hierarchy3"/>
    <dgm:cxn modelId="{90A1B7CB-3EFD-4C95-83C8-2EF3A82149C5}" type="presParOf" srcId="{CB7E39C0-E3F1-459B-9217-1D56213C0D08}" destId="{A387A9E8-89F5-48F0-B719-AF781A0CEBFB}" srcOrd="2" destOrd="0" presId="urn:microsoft.com/office/officeart/2005/8/layout/hierarchy3"/>
    <dgm:cxn modelId="{BF8B64C8-2EDC-4D94-B1BF-774C768035B2}" type="presParOf" srcId="{CB7E39C0-E3F1-459B-9217-1D56213C0D08}" destId="{9427BF79-AC24-466C-A5DA-24EDAB98142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巡线管理</a:t>
          </a:r>
          <a:endParaRPr lang="zh-CN" altLang="en-US" sz="2000"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预警功能</a:t>
          </a:r>
          <a:endParaRPr lang="zh-CN" altLang="en-US" sz="2000"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巡检资源</a:t>
          </a:r>
          <a:endParaRPr lang="zh-CN" altLang="en-US" sz="2000"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0" y="0"/>
          <a:ext cx="3338138" cy="504911"/>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个人中心</a:t>
          </a:r>
          <a:endParaRPr lang="zh-CN" altLang="en-US" sz="2000" b="1" kern="1200" dirty="0"/>
        </a:p>
      </dsp:txBody>
      <dsp:txXfrm>
        <a:off x="14788" y="14788"/>
        <a:ext cx="3308562" cy="475335"/>
      </dsp:txXfrm>
    </dsp:sp>
    <dsp:sp modelId="{06E6B1F1-C7F1-44F2-B803-5224945FEFA8}">
      <dsp:nvSpPr>
        <dsp:cNvPr id="0" name=""/>
        <dsp:cNvSpPr/>
      </dsp:nvSpPr>
      <dsp:spPr>
        <a:xfrm>
          <a:off x="333813" y="504911"/>
          <a:ext cx="370592" cy="379670"/>
        </a:xfrm>
        <a:custGeom>
          <a:avLst/>
          <a:gdLst/>
          <a:ahLst/>
          <a:cxnLst/>
          <a:rect l="0" t="0" r="0" b="0"/>
          <a:pathLst>
            <a:path>
              <a:moveTo>
                <a:pt x="0" y="0"/>
              </a:moveTo>
              <a:lnTo>
                <a:pt x="0" y="379670"/>
              </a:lnTo>
              <a:lnTo>
                <a:pt x="370592" y="3796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704406" y="632126"/>
          <a:ext cx="1711882" cy="5049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数据配置</a:t>
          </a:r>
          <a:endParaRPr lang="zh-CN" altLang="en-US" sz="2000" kern="1200" dirty="0"/>
        </a:p>
      </dsp:txBody>
      <dsp:txXfrm>
        <a:off x="719194" y="646914"/>
        <a:ext cx="1682306" cy="475335"/>
      </dsp:txXfrm>
    </dsp:sp>
    <dsp:sp modelId="{A387A9E8-89F5-48F0-B719-AF781A0CEBFB}">
      <dsp:nvSpPr>
        <dsp:cNvPr id="0" name=""/>
        <dsp:cNvSpPr/>
      </dsp:nvSpPr>
      <dsp:spPr>
        <a:xfrm>
          <a:off x="333813" y="504911"/>
          <a:ext cx="370592" cy="1010809"/>
        </a:xfrm>
        <a:custGeom>
          <a:avLst/>
          <a:gdLst/>
          <a:ahLst/>
          <a:cxnLst/>
          <a:rect l="0" t="0" r="0" b="0"/>
          <a:pathLst>
            <a:path>
              <a:moveTo>
                <a:pt x="0" y="0"/>
              </a:moveTo>
              <a:lnTo>
                <a:pt x="0" y="1010809"/>
              </a:lnTo>
              <a:lnTo>
                <a:pt x="370592" y="10108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704406" y="1263264"/>
          <a:ext cx="1711882" cy="5049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版本更新</a:t>
          </a:r>
          <a:endParaRPr lang="zh-CN" altLang="en-US" sz="2000" kern="1200" dirty="0"/>
        </a:p>
      </dsp:txBody>
      <dsp:txXfrm>
        <a:off x="719194" y="1278052"/>
        <a:ext cx="1682306" cy="475335"/>
      </dsp:txXfrm>
    </dsp:sp>
    <dsp:sp modelId="{78886D93-43F7-4A61-9618-0F238F6FDEA9}">
      <dsp:nvSpPr>
        <dsp:cNvPr id="0" name=""/>
        <dsp:cNvSpPr/>
      </dsp:nvSpPr>
      <dsp:spPr>
        <a:xfrm>
          <a:off x="333813" y="504911"/>
          <a:ext cx="370592" cy="1641948"/>
        </a:xfrm>
        <a:custGeom>
          <a:avLst/>
          <a:gdLst/>
          <a:ahLst/>
          <a:cxnLst/>
          <a:rect l="0" t="0" r="0" b="0"/>
          <a:pathLst>
            <a:path>
              <a:moveTo>
                <a:pt x="0" y="0"/>
              </a:moveTo>
              <a:lnTo>
                <a:pt x="0" y="1641948"/>
              </a:lnTo>
              <a:lnTo>
                <a:pt x="370592" y="16419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704406" y="1894403"/>
          <a:ext cx="1711882" cy="50491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关于</a:t>
          </a:r>
          <a:endParaRPr lang="zh-CN" altLang="en-US" sz="2000" kern="1200" dirty="0"/>
        </a:p>
      </dsp:txBody>
      <dsp:txXfrm>
        <a:off x="719194" y="1909191"/>
        <a:ext cx="1682306" cy="475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巡线管理</a:t>
          </a:r>
          <a:endParaRPr lang="zh-CN" altLang="en-US" sz="2000" b="1"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预警功能</a:t>
          </a:r>
          <a:endParaRPr lang="zh-CN" altLang="en-US" sz="2000"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巡检资源</a:t>
          </a:r>
          <a:endParaRPr lang="zh-CN" altLang="en-US" sz="2000"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t>巡线管理</a:t>
          </a:r>
          <a:endParaRPr lang="zh-CN" altLang="en-US" sz="2000" b="0"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预警功能</a:t>
          </a:r>
          <a:endParaRPr lang="zh-CN" altLang="en-US" sz="2000"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巡检资源</a:t>
          </a:r>
          <a:endParaRPr lang="zh-CN" altLang="en-US" sz="2000"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t>巡线管理</a:t>
          </a:r>
          <a:endParaRPr lang="zh-CN" altLang="en-US" sz="2000" b="0"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预警功能</a:t>
          </a:r>
          <a:endParaRPr lang="zh-CN" altLang="en-US" sz="2000" b="1"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t>巡检资源</a:t>
          </a:r>
          <a:endParaRPr lang="zh-CN" altLang="en-US" sz="2000" b="0"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t>巡线管理</a:t>
          </a:r>
          <a:endParaRPr lang="zh-CN" altLang="en-US" sz="2000" b="0"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预警功能</a:t>
          </a:r>
          <a:endParaRPr lang="zh-CN" altLang="en-US" sz="2000"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巡检资源</a:t>
          </a:r>
          <a:endParaRPr lang="zh-CN" altLang="en-US" sz="2000" b="1"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324372" y="383"/>
          <a:ext cx="3301285" cy="48544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首 页</a:t>
          </a:r>
          <a:endParaRPr lang="zh-CN" altLang="en-US" sz="2000" b="1" kern="1200" dirty="0"/>
        </a:p>
      </dsp:txBody>
      <dsp:txXfrm>
        <a:off x="338590" y="14601"/>
        <a:ext cx="3272849" cy="457007"/>
      </dsp:txXfrm>
    </dsp:sp>
    <dsp:sp modelId="{06E6B1F1-C7F1-44F2-B803-5224945FEFA8}">
      <dsp:nvSpPr>
        <dsp:cNvPr id="0" name=""/>
        <dsp:cNvSpPr/>
      </dsp:nvSpPr>
      <dsp:spPr>
        <a:xfrm>
          <a:off x="654501" y="485826"/>
          <a:ext cx="644410" cy="366092"/>
        </a:xfrm>
        <a:custGeom>
          <a:avLst/>
          <a:gdLst/>
          <a:ahLst/>
          <a:cxnLst/>
          <a:rect l="0" t="0" r="0" b="0"/>
          <a:pathLst>
            <a:path>
              <a:moveTo>
                <a:pt x="0" y="0"/>
              </a:moveTo>
              <a:lnTo>
                <a:pt x="0" y="366092"/>
              </a:lnTo>
              <a:lnTo>
                <a:pt x="644410" y="3660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1298911" y="609197"/>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t>巡线管理</a:t>
          </a:r>
          <a:endParaRPr lang="zh-CN" altLang="en-US" sz="2000" b="0" kern="1200" dirty="0"/>
        </a:p>
      </dsp:txBody>
      <dsp:txXfrm>
        <a:off x="1313129" y="623415"/>
        <a:ext cx="1617441" cy="457007"/>
      </dsp:txXfrm>
    </dsp:sp>
    <dsp:sp modelId="{A387A9E8-89F5-48F0-B719-AF781A0CEBFB}">
      <dsp:nvSpPr>
        <dsp:cNvPr id="0" name=""/>
        <dsp:cNvSpPr/>
      </dsp:nvSpPr>
      <dsp:spPr>
        <a:xfrm>
          <a:off x="654501" y="485826"/>
          <a:ext cx="644410" cy="972896"/>
        </a:xfrm>
        <a:custGeom>
          <a:avLst/>
          <a:gdLst/>
          <a:ahLst/>
          <a:cxnLst/>
          <a:rect l="0" t="0" r="0" b="0"/>
          <a:pathLst>
            <a:path>
              <a:moveTo>
                <a:pt x="0" y="0"/>
              </a:moveTo>
              <a:lnTo>
                <a:pt x="0" y="972896"/>
              </a:lnTo>
              <a:lnTo>
                <a:pt x="644410" y="972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1298911" y="1216001"/>
          <a:ext cx="1645877" cy="485443"/>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统计报表</a:t>
          </a:r>
          <a:endParaRPr lang="zh-CN" altLang="en-US" sz="2000" kern="1200" dirty="0"/>
        </a:p>
      </dsp:txBody>
      <dsp:txXfrm>
        <a:off x="1313129" y="1230219"/>
        <a:ext cx="1617441" cy="457007"/>
      </dsp:txXfrm>
    </dsp:sp>
    <dsp:sp modelId="{78886D93-43F7-4A61-9618-0F238F6FDEA9}">
      <dsp:nvSpPr>
        <dsp:cNvPr id="0" name=""/>
        <dsp:cNvSpPr/>
      </dsp:nvSpPr>
      <dsp:spPr>
        <a:xfrm>
          <a:off x="654501" y="485826"/>
          <a:ext cx="644410" cy="1579700"/>
        </a:xfrm>
        <a:custGeom>
          <a:avLst/>
          <a:gdLst/>
          <a:ahLst/>
          <a:cxnLst/>
          <a:rect l="0" t="0" r="0" b="0"/>
          <a:pathLst>
            <a:path>
              <a:moveTo>
                <a:pt x="0" y="0"/>
              </a:moveTo>
              <a:lnTo>
                <a:pt x="0" y="1579700"/>
              </a:lnTo>
              <a:lnTo>
                <a:pt x="644410" y="15797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1298911" y="1822805"/>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预警功能</a:t>
          </a:r>
          <a:endParaRPr lang="zh-CN" altLang="en-US" sz="2000" kern="1200" dirty="0"/>
        </a:p>
      </dsp:txBody>
      <dsp:txXfrm>
        <a:off x="1313129" y="1837023"/>
        <a:ext cx="1617441" cy="457007"/>
      </dsp:txXfrm>
    </dsp:sp>
    <dsp:sp modelId="{2CF45995-1FC6-4D9F-BE07-9019124A6728}">
      <dsp:nvSpPr>
        <dsp:cNvPr id="0" name=""/>
        <dsp:cNvSpPr/>
      </dsp:nvSpPr>
      <dsp:spPr>
        <a:xfrm>
          <a:off x="654501" y="485826"/>
          <a:ext cx="644410" cy="2186504"/>
        </a:xfrm>
        <a:custGeom>
          <a:avLst/>
          <a:gdLst/>
          <a:ahLst/>
          <a:cxnLst/>
          <a:rect l="0" t="0" r="0" b="0"/>
          <a:pathLst>
            <a:path>
              <a:moveTo>
                <a:pt x="0" y="0"/>
              </a:moveTo>
              <a:lnTo>
                <a:pt x="0" y="2186504"/>
              </a:lnTo>
              <a:lnTo>
                <a:pt x="644410" y="21865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B3EA1D-9F02-4E85-8FB1-C0E226CFCC2D}">
      <dsp:nvSpPr>
        <dsp:cNvPr id="0" name=""/>
        <dsp:cNvSpPr/>
      </dsp:nvSpPr>
      <dsp:spPr>
        <a:xfrm>
          <a:off x="1298911" y="2429609"/>
          <a:ext cx="1645877" cy="4854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巡检资源</a:t>
          </a:r>
          <a:endParaRPr lang="zh-CN" altLang="en-US" sz="2000" kern="1200" dirty="0"/>
        </a:p>
      </dsp:txBody>
      <dsp:txXfrm>
        <a:off x="1313129" y="2443827"/>
        <a:ext cx="1617441" cy="457007"/>
      </dsp:txXfrm>
    </dsp:sp>
    <dsp:sp modelId="{C468B016-5438-419D-9752-49F0EC9D452C}">
      <dsp:nvSpPr>
        <dsp:cNvPr id="0" name=""/>
        <dsp:cNvSpPr/>
      </dsp:nvSpPr>
      <dsp:spPr>
        <a:xfrm>
          <a:off x="654501" y="485826"/>
          <a:ext cx="644410" cy="2793308"/>
        </a:xfrm>
        <a:custGeom>
          <a:avLst/>
          <a:gdLst/>
          <a:ahLst/>
          <a:cxnLst/>
          <a:rect l="0" t="0" r="0" b="0"/>
          <a:pathLst>
            <a:path>
              <a:moveTo>
                <a:pt x="0" y="0"/>
              </a:moveTo>
              <a:lnTo>
                <a:pt x="0" y="2793308"/>
              </a:lnTo>
              <a:lnTo>
                <a:pt x="644410" y="2793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08AB1-886C-43BA-8534-B0177DCC5774}">
      <dsp:nvSpPr>
        <dsp:cNvPr id="0" name=""/>
        <dsp:cNvSpPr/>
      </dsp:nvSpPr>
      <dsp:spPr>
        <a:xfrm>
          <a:off x="1298911" y="3036413"/>
          <a:ext cx="1645877" cy="485443"/>
        </a:xfrm>
        <a:prstGeom prst="roundRect">
          <a:avLst>
            <a:gd name="adj" fmla="val 10000"/>
          </a:avLst>
        </a:prstGeom>
        <a:solidFill>
          <a:srgbClr val="FF0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管道保护</a:t>
          </a:r>
          <a:endParaRPr lang="zh-CN" altLang="en-US" sz="2000" kern="1200" dirty="0"/>
        </a:p>
      </dsp:txBody>
      <dsp:txXfrm>
        <a:off x="1313129" y="3050631"/>
        <a:ext cx="1617441" cy="4570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0" y="0"/>
          <a:ext cx="3344943" cy="504769"/>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实时监控</a:t>
          </a:r>
          <a:endParaRPr lang="zh-CN" altLang="en-US" sz="2000" b="1" kern="1200" dirty="0"/>
        </a:p>
      </dsp:txBody>
      <dsp:txXfrm>
        <a:off x="14784" y="14784"/>
        <a:ext cx="3315375" cy="475201"/>
      </dsp:txXfrm>
    </dsp:sp>
    <dsp:sp modelId="{06E6B1F1-C7F1-44F2-B803-5224945FEFA8}">
      <dsp:nvSpPr>
        <dsp:cNvPr id="0" name=""/>
        <dsp:cNvSpPr/>
      </dsp:nvSpPr>
      <dsp:spPr>
        <a:xfrm>
          <a:off x="334494" y="504769"/>
          <a:ext cx="637834" cy="389426"/>
        </a:xfrm>
        <a:custGeom>
          <a:avLst/>
          <a:gdLst/>
          <a:ahLst/>
          <a:cxnLst/>
          <a:rect l="0" t="0" r="0" b="0"/>
          <a:pathLst>
            <a:path>
              <a:moveTo>
                <a:pt x="0" y="0"/>
              </a:moveTo>
              <a:lnTo>
                <a:pt x="0" y="389426"/>
              </a:lnTo>
              <a:lnTo>
                <a:pt x="637834" y="3894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972328" y="641810"/>
          <a:ext cx="1711401" cy="5047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轨迹回放</a:t>
          </a:r>
          <a:endParaRPr lang="zh-CN" altLang="en-US" sz="2000" kern="1200" dirty="0"/>
        </a:p>
      </dsp:txBody>
      <dsp:txXfrm>
        <a:off x="987112" y="656594"/>
        <a:ext cx="1681833" cy="475201"/>
      </dsp:txXfrm>
    </dsp:sp>
    <dsp:sp modelId="{A387A9E8-89F5-48F0-B719-AF781A0CEBFB}">
      <dsp:nvSpPr>
        <dsp:cNvPr id="0" name=""/>
        <dsp:cNvSpPr/>
      </dsp:nvSpPr>
      <dsp:spPr>
        <a:xfrm>
          <a:off x="334494" y="504769"/>
          <a:ext cx="637834" cy="1020387"/>
        </a:xfrm>
        <a:custGeom>
          <a:avLst/>
          <a:gdLst/>
          <a:ahLst/>
          <a:cxnLst/>
          <a:rect l="0" t="0" r="0" b="0"/>
          <a:pathLst>
            <a:path>
              <a:moveTo>
                <a:pt x="0" y="0"/>
              </a:moveTo>
              <a:lnTo>
                <a:pt x="0" y="1020387"/>
              </a:lnTo>
              <a:lnTo>
                <a:pt x="637834" y="10203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972328" y="1272772"/>
          <a:ext cx="1711401" cy="5047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巡线工信息</a:t>
          </a:r>
          <a:endParaRPr lang="zh-CN" altLang="en-US" sz="2000" kern="1200" dirty="0"/>
        </a:p>
      </dsp:txBody>
      <dsp:txXfrm>
        <a:off x="987112" y="1287556"/>
        <a:ext cx="1681833" cy="475201"/>
      </dsp:txXfrm>
    </dsp:sp>
    <dsp:sp modelId="{78886D93-43F7-4A61-9618-0F238F6FDEA9}">
      <dsp:nvSpPr>
        <dsp:cNvPr id="0" name=""/>
        <dsp:cNvSpPr/>
      </dsp:nvSpPr>
      <dsp:spPr>
        <a:xfrm>
          <a:off x="334494" y="504769"/>
          <a:ext cx="637834" cy="1643146"/>
        </a:xfrm>
        <a:custGeom>
          <a:avLst/>
          <a:gdLst/>
          <a:ahLst/>
          <a:cxnLst/>
          <a:rect l="0" t="0" r="0" b="0"/>
          <a:pathLst>
            <a:path>
              <a:moveTo>
                <a:pt x="0" y="0"/>
              </a:moveTo>
              <a:lnTo>
                <a:pt x="0" y="1643146"/>
              </a:lnTo>
              <a:lnTo>
                <a:pt x="637834" y="16431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C2A1E-266C-4034-B957-19328612FCA8}">
      <dsp:nvSpPr>
        <dsp:cNvPr id="0" name=""/>
        <dsp:cNvSpPr/>
      </dsp:nvSpPr>
      <dsp:spPr>
        <a:xfrm>
          <a:off x="972328" y="1895531"/>
          <a:ext cx="1711401" cy="5047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地图图层</a:t>
          </a:r>
          <a:endParaRPr lang="zh-CN" altLang="en-US" sz="2000" kern="1200" dirty="0"/>
        </a:p>
      </dsp:txBody>
      <dsp:txXfrm>
        <a:off x="987112" y="1910315"/>
        <a:ext cx="1681833" cy="4752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0" y="1131"/>
          <a:ext cx="3271529" cy="515968"/>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待办</a:t>
          </a:r>
          <a:endParaRPr lang="zh-CN" altLang="en-US" sz="2000" b="1" kern="1200" dirty="0"/>
        </a:p>
      </dsp:txBody>
      <dsp:txXfrm>
        <a:off x="15112" y="16243"/>
        <a:ext cx="3241305" cy="485744"/>
      </dsp:txXfrm>
    </dsp:sp>
    <dsp:sp modelId="{06E6B1F1-C7F1-44F2-B803-5224945FEFA8}">
      <dsp:nvSpPr>
        <dsp:cNvPr id="0" name=""/>
        <dsp:cNvSpPr/>
      </dsp:nvSpPr>
      <dsp:spPr>
        <a:xfrm>
          <a:off x="327152" y="517099"/>
          <a:ext cx="501254" cy="387776"/>
        </a:xfrm>
        <a:custGeom>
          <a:avLst/>
          <a:gdLst/>
          <a:ahLst/>
          <a:cxnLst/>
          <a:rect l="0" t="0" r="0" b="0"/>
          <a:pathLst>
            <a:path>
              <a:moveTo>
                <a:pt x="0" y="0"/>
              </a:moveTo>
              <a:lnTo>
                <a:pt x="0" y="387776"/>
              </a:lnTo>
              <a:lnTo>
                <a:pt x="501254" y="3877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828406" y="646891"/>
          <a:ext cx="1749372" cy="515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t>待办</a:t>
          </a:r>
          <a:endParaRPr lang="zh-CN" altLang="en-US" sz="2100" kern="1200" dirty="0"/>
        </a:p>
      </dsp:txBody>
      <dsp:txXfrm>
        <a:off x="843518" y="662003"/>
        <a:ext cx="1719148" cy="485744"/>
      </dsp:txXfrm>
    </dsp:sp>
    <dsp:sp modelId="{A387A9E8-89F5-48F0-B719-AF781A0CEBFB}">
      <dsp:nvSpPr>
        <dsp:cNvPr id="0" name=""/>
        <dsp:cNvSpPr/>
      </dsp:nvSpPr>
      <dsp:spPr>
        <a:xfrm>
          <a:off x="327152" y="517099"/>
          <a:ext cx="501254" cy="1032736"/>
        </a:xfrm>
        <a:custGeom>
          <a:avLst/>
          <a:gdLst/>
          <a:ahLst/>
          <a:cxnLst/>
          <a:rect l="0" t="0" r="0" b="0"/>
          <a:pathLst>
            <a:path>
              <a:moveTo>
                <a:pt x="0" y="0"/>
              </a:moveTo>
              <a:lnTo>
                <a:pt x="0" y="1032736"/>
              </a:lnTo>
              <a:lnTo>
                <a:pt x="501254" y="1032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828406" y="1291852"/>
          <a:ext cx="1749372" cy="5159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t>已办</a:t>
          </a:r>
          <a:endParaRPr lang="zh-CN" altLang="en-US" sz="2100" kern="1200" dirty="0"/>
        </a:p>
      </dsp:txBody>
      <dsp:txXfrm>
        <a:off x="843518" y="1306964"/>
        <a:ext cx="1719148" cy="4857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3DAD8-387D-4C76-A8DE-E1D7C2E7D323}">
      <dsp:nvSpPr>
        <dsp:cNvPr id="0" name=""/>
        <dsp:cNvSpPr/>
      </dsp:nvSpPr>
      <dsp:spPr>
        <a:xfrm>
          <a:off x="0" y="0"/>
          <a:ext cx="3201141" cy="483068"/>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t>消息</a:t>
          </a:r>
          <a:endParaRPr lang="zh-CN" altLang="en-US" sz="2000" b="1" kern="1200" dirty="0"/>
        </a:p>
      </dsp:txBody>
      <dsp:txXfrm>
        <a:off x="14149" y="14149"/>
        <a:ext cx="3172843" cy="454770"/>
      </dsp:txXfrm>
    </dsp:sp>
    <dsp:sp modelId="{06E6B1F1-C7F1-44F2-B803-5224945FEFA8}">
      <dsp:nvSpPr>
        <dsp:cNvPr id="0" name=""/>
        <dsp:cNvSpPr/>
      </dsp:nvSpPr>
      <dsp:spPr>
        <a:xfrm>
          <a:off x="320114" y="483068"/>
          <a:ext cx="434886" cy="371703"/>
        </a:xfrm>
        <a:custGeom>
          <a:avLst/>
          <a:gdLst/>
          <a:ahLst/>
          <a:cxnLst/>
          <a:rect l="0" t="0" r="0" b="0"/>
          <a:pathLst>
            <a:path>
              <a:moveTo>
                <a:pt x="0" y="0"/>
              </a:moveTo>
              <a:lnTo>
                <a:pt x="0" y="371703"/>
              </a:lnTo>
              <a:lnTo>
                <a:pt x="434886" y="371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6752E7-C3D5-4EF8-B311-96744F6BB7D1}">
      <dsp:nvSpPr>
        <dsp:cNvPr id="0" name=""/>
        <dsp:cNvSpPr/>
      </dsp:nvSpPr>
      <dsp:spPr>
        <a:xfrm>
          <a:off x="755000" y="613237"/>
          <a:ext cx="1637826" cy="4830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巡线工消息</a:t>
          </a:r>
          <a:endParaRPr lang="zh-CN" altLang="en-US" sz="2000" kern="1200" dirty="0"/>
        </a:p>
      </dsp:txBody>
      <dsp:txXfrm>
        <a:off x="769149" y="627386"/>
        <a:ext cx="1609528" cy="454770"/>
      </dsp:txXfrm>
    </dsp:sp>
    <dsp:sp modelId="{A387A9E8-89F5-48F0-B719-AF781A0CEBFB}">
      <dsp:nvSpPr>
        <dsp:cNvPr id="0" name=""/>
        <dsp:cNvSpPr/>
      </dsp:nvSpPr>
      <dsp:spPr>
        <a:xfrm>
          <a:off x="320114" y="483068"/>
          <a:ext cx="434886" cy="966710"/>
        </a:xfrm>
        <a:custGeom>
          <a:avLst/>
          <a:gdLst/>
          <a:ahLst/>
          <a:cxnLst/>
          <a:rect l="0" t="0" r="0" b="0"/>
          <a:pathLst>
            <a:path>
              <a:moveTo>
                <a:pt x="0" y="0"/>
              </a:moveTo>
              <a:lnTo>
                <a:pt x="0" y="966710"/>
              </a:lnTo>
              <a:lnTo>
                <a:pt x="434886" y="9667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7BF79-AC24-466C-A5DA-24EDAB981422}">
      <dsp:nvSpPr>
        <dsp:cNvPr id="0" name=""/>
        <dsp:cNvSpPr/>
      </dsp:nvSpPr>
      <dsp:spPr>
        <a:xfrm>
          <a:off x="755000" y="1208244"/>
          <a:ext cx="1637826" cy="4830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消息查看</a:t>
          </a:r>
          <a:endParaRPr lang="zh-CN" altLang="en-US" sz="2000" kern="1200" dirty="0"/>
        </a:p>
      </dsp:txBody>
      <dsp:txXfrm>
        <a:off x="769149" y="1222393"/>
        <a:ext cx="1609528" cy="4547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B867F4-7545-409F-B243-FC9DE9FD46F8}" type="datetimeFigureOut">
              <a:rPr lang="zh-CN" altLang="en-US" smtClean="0"/>
              <a:pPr/>
              <a:t>2019/8/16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8CF184-ED59-4ACB-9D68-ABCE1BB3D83C}" type="slidenum">
              <a:rPr lang="zh-CN" altLang="en-US" smtClean="0"/>
              <a:pPr/>
              <a:t>‹#›</a:t>
            </a:fld>
            <a:endParaRPr lang="zh-CN" altLang="en-US"/>
          </a:p>
        </p:txBody>
      </p:sp>
    </p:spTree>
    <p:extLst>
      <p:ext uri="{BB962C8B-B14F-4D97-AF65-F5344CB8AC3E}">
        <p14:creationId xmlns:p14="http://schemas.microsoft.com/office/powerpoint/2010/main" val="4202128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1</a:t>
            </a:fld>
            <a:endParaRPr lang="zh-CN" altLang="en-US"/>
          </a:p>
        </p:txBody>
      </p:sp>
    </p:spTree>
    <p:extLst>
      <p:ext uri="{BB962C8B-B14F-4D97-AF65-F5344CB8AC3E}">
        <p14:creationId xmlns:p14="http://schemas.microsoft.com/office/powerpoint/2010/main" val="3947043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点击关键点后方的编辑按钮，可以对关键点进行删改操作。如图中间两张长图所示，我们把关键点的偏移值从</a:t>
            </a:r>
            <a:r>
              <a:rPr lang="en-US" altLang="zh-CN" dirty="0" smtClean="0"/>
              <a:t>0</a:t>
            </a:r>
            <a:r>
              <a:rPr lang="zh-CN" altLang="en-US" dirty="0" smtClean="0"/>
              <a:t>改为</a:t>
            </a:r>
            <a:r>
              <a:rPr lang="en-US" altLang="zh-CN" dirty="0" smtClean="0"/>
              <a:t>50</a:t>
            </a:r>
            <a:r>
              <a:rPr lang="zh-CN" altLang="en-US" dirty="0" smtClean="0"/>
              <a:t>，关键点名称由测试改为修改演示。关键点的位置描述自动做了更改。缓冲范围手动由</a:t>
            </a:r>
            <a:r>
              <a:rPr lang="en-US" altLang="zh-CN" dirty="0" smtClean="0"/>
              <a:t>100</a:t>
            </a:r>
            <a:r>
              <a:rPr lang="zh-CN" altLang="en-US" dirty="0" smtClean="0"/>
              <a:t>改为</a:t>
            </a:r>
            <a:r>
              <a:rPr lang="en-US" altLang="zh-CN" dirty="0" smtClean="0"/>
              <a:t>200.</a:t>
            </a:r>
            <a:r>
              <a:rPr lang="zh-CN" altLang="en-US" dirty="0" smtClean="0"/>
              <a:t>然后进行保存记录操作。最后从左右两侧的图片我们可以看出修改后的结果。</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34</a:t>
            </a:fld>
            <a:endParaRPr lang="zh-CN" altLang="en-US"/>
          </a:p>
        </p:txBody>
      </p:sp>
    </p:spTree>
    <p:extLst>
      <p:ext uri="{BB962C8B-B14F-4D97-AF65-F5344CB8AC3E}">
        <p14:creationId xmlns:p14="http://schemas.microsoft.com/office/powerpoint/2010/main" val="3422580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管线名称和巡检人员依赖于部门名称，坐标自动定位当前位置。</a:t>
            </a:r>
          </a:p>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35</a:t>
            </a:fld>
            <a:endParaRPr lang="zh-CN" altLang="en-US"/>
          </a:p>
        </p:txBody>
      </p:sp>
    </p:spTree>
    <p:extLst>
      <p:ext uri="{BB962C8B-B14F-4D97-AF65-F5344CB8AC3E}">
        <p14:creationId xmlns:p14="http://schemas.microsoft.com/office/powerpoint/2010/main" val="64549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38</a:t>
            </a:fld>
            <a:endParaRPr lang="zh-CN" altLang="en-US"/>
          </a:p>
        </p:txBody>
      </p:sp>
    </p:spTree>
    <p:extLst>
      <p:ext uri="{BB962C8B-B14F-4D97-AF65-F5344CB8AC3E}">
        <p14:creationId xmlns:p14="http://schemas.microsoft.com/office/powerpoint/2010/main" val="160305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点击分公司后方的展开按钮，查看</a:t>
            </a:r>
            <a:r>
              <a:rPr lang="zh-CN" altLang="en-US" sz="1200" dirty="0" smtClean="0"/>
              <a:t>分公司巡线工和管道工总数。主界面显示分公司人员总数，查询按钮却可以查看每一个部门的巡护人员总数。</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39</a:t>
            </a:fld>
            <a:endParaRPr lang="zh-CN" altLang="en-US"/>
          </a:p>
        </p:txBody>
      </p:sp>
    </p:spTree>
    <p:extLst>
      <p:ext uri="{BB962C8B-B14F-4D97-AF65-F5344CB8AC3E}">
        <p14:creationId xmlns:p14="http://schemas.microsoft.com/office/powerpoint/2010/main" val="1554029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当部门领导登录时，可以查询到本部门下巡护人员今日的实时分数，系统管理员登录需要选定一个部门查询部门下巡护人员今日的实时分数。</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42</a:t>
            </a:fld>
            <a:endParaRPr lang="zh-CN" altLang="en-US"/>
          </a:p>
        </p:txBody>
      </p:sp>
    </p:spTree>
    <p:extLst>
      <p:ext uri="{BB962C8B-B14F-4D97-AF65-F5344CB8AC3E}">
        <p14:creationId xmlns:p14="http://schemas.microsoft.com/office/powerpoint/2010/main" val="223488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43</a:t>
            </a:fld>
            <a:endParaRPr lang="zh-CN" altLang="en-US"/>
          </a:p>
        </p:txBody>
      </p:sp>
    </p:spTree>
    <p:extLst>
      <p:ext uri="{BB962C8B-B14F-4D97-AF65-F5344CB8AC3E}">
        <p14:creationId xmlns:p14="http://schemas.microsoft.com/office/powerpoint/2010/main" val="306277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进入漏巡预警界面，进行查询操作，选择贵阳输油气分公司为查询条件，查询到一条记录。然后对该条记录进行编辑操作。编辑完成后进行记录上传。</a:t>
            </a:r>
            <a:endParaRPr lang="en-US" altLang="zh-CN" dirty="0" smtClean="0"/>
          </a:p>
          <a:p>
            <a:r>
              <a:rPr lang="zh-CN" altLang="en-US" dirty="0" smtClean="0"/>
              <a:t>阈值设置的解译：以修改数据为例，在巡检人员在巡检时间结束前</a:t>
            </a:r>
            <a:r>
              <a:rPr lang="en-US" altLang="zh-CN" dirty="0" smtClean="0"/>
              <a:t>60</a:t>
            </a:r>
            <a:r>
              <a:rPr lang="zh-CN" altLang="en-US" dirty="0" smtClean="0"/>
              <a:t>分钟还有一个以上的关键点没有进行巡检就会发出提示。在这里改成了巡检时间结束前</a:t>
            </a:r>
            <a:r>
              <a:rPr lang="en-US" altLang="zh-CN" dirty="0" smtClean="0"/>
              <a:t>100</a:t>
            </a:r>
            <a:r>
              <a:rPr lang="zh-CN" altLang="en-US" dirty="0" smtClean="0"/>
              <a:t>分钟还有两个个以上的关键点没有进行巡检就会发出提示</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47</a:t>
            </a:fld>
            <a:endParaRPr lang="zh-CN" altLang="en-US"/>
          </a:p>
        </p:txBody>
      </p:sp>
    </p:spTree>
    <p:extLst>
      <p:ext uri="{BB962C8B-B14F-4D97-AF65-F5344CB8AC3E}">
        <p14:creationId xmlns:p14="http://schemas.microsoft.com/office/powerpoint/2010/main" val="3924079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点击漏巡预警界面右上角的新增按钮，选择部门名称，手动输入漏巡最小关键点数和预警提前时间。然后选择保存或者上传操作。</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48</a:t>
            </a:fld>
            <a:endParaRPr lang="zh-CN" altLang="en-US"/>
          </a:p>
        </p:txBody>
      </p:sp>
    </p:spTree>
    <p:extLst>
      <p:ext uri="{BB962C8B-B14F-4D97-AF65-F5344CB8AC3E}">
        <p14:creationId xmlns:p14="http://schemas.microsoft.com/office/powerpoint/2010/main" val="31592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solidFill>
                  <a:srgbClr val="FF0000"/>
                </a:solidFill>
              </a:rPr>
              <a:t>覆盖率不达标阈值设置，对现有设置好的信息做了修改后，直接在修改界面上传修改后的记录。</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49</a:t>
            </a:fld>
            <a:endParaRPr lang="zh-CN" altLang="en-US"/>
          </a:p>
        </p:txBody>
      </p:sp>
    </p:spTree>
    <p:extLst>
      <p:ext uri="{BB962C8B-B14F-4D97-AF65-F5344CB8AC3E}">
        <p14:creationId xmlns:p14="http://schemas.microsoft.com/office/powerpoint/2010/main" val="2943546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点击分公司名字可以查看其下级单位的预警信息，界面右上角的查询按钮可以指定部门和日期查看其预警信息。</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50</a:t>
            </a:fld>
            <a:endParaRPr lang="zh-CN" altLang="en-US"/>
          </a:p>
        </p:txBody>
      </p:sp>
    </p:spTree>
    <p:extLst>
      <p:ext uri="{BB962C8B-B14F-4D97-AF65-F5344CB8AC3E}">
        <p14:creationId xmlns:p14="http://schemas.microsoft.com/office/powerpoint/2010/main" val="339976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4</a:t>
            </a:fld>
            <a:endParaRPr lang="zh-CN" altLang="en-US"/>
          </a:p>
        </p:txBody>
      </p:sp>
    </p:spTree>
    <p:extLst>
      <p:ext uri="{BB962C8B-B14F-4D97-AF65-F5344CB8AC3E}">
        <p14:creationId xmlns:p14="http://schemas.microsoft.com/office/powerpoint/2010/main" val="233362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进入人员管理界面，包括对管道工和巡线工的管理。主要包括人员新增，人员信息修改，上传以及查看。进入管道工管理界面，可以对人员信息</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54</a:t>
            </a:fld>
            <a:endParaRPr lang="zh-CN" altLang="en-US"/>
          </a:p>
        </p:txBody>
      </p:sp>
    </p:spTree>
    <p:extLst>
      <p:ext uri="{BB962C8B-B14F-4D97-AF65-F5344CB8AC3E}">
        <p14:creationId xmlns:p14="http://schemas.microsoft.com/office/powerpoint/2010/main" val="2112392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进入设备管理界面，点击查询按钮，按条件查询到成都输油站的所有正常设备。查询条件框，设备状态有：正常</a:t>
            </a:r>
            <a:r>
              <a:rPr lang="en-US" altLang="zh-CN" dirty="0" smtClean="0"/>
              <a:t>/</a:t>
            </a:r>
            <a:r>
              <a:rPr lang="zh-CN" altLang="en-US" dirty="0" smtClean="0"/>
              <a:t>故障两种情况；设备类型分为普通</a:t>
            </a:r>
            <a:r>
              <a:rPr lang="en-US" altLang="zh-CN" dirty="0" smtClean="0"/>
              <a:t>/</a:t>
            </a:r>
            <a:r>
              <a:rPr lang="zh-CN" altLang="en-US" dirty="0" smtClean="0"/>
              <a:t>智能；设备分配情况分为：已分配</a:t>
            </a:r>
            <a:r>
              <a:rPr lang="en-US" altLang="zh-CN" dirty="0" smtClean="0"/>
              <a:t>/</a:t>
            </a:r>
            <a:r>
              <a:rPr lang="zh-CN" altLang="en-US" dirty="0" smtClean="0"/>
              <a:t>未分配。</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55</a:t>
            </a:fld>
            <a:endParaRPr lang="zh-CN" altLang="en-US"/>
          </a:p>
        </p:txBody>
      </p:sp>
    </p:spTree>
    <p:extLst>
      <p:ext uri="{BB962C8B-B14F-4D97-AF65-F5344CB8AC3E}">
        <p14:creationId xmlns:p14="http://schemas.microsoft.com/office/powerpoint/2010/main" val="768781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点击设备管理界面的右上角的添加按钮，出现新增窗口，选择部门名称。新增设备状态默认为正常，未分配且状态默认不可选。设备名称、编号、卡号手动输入，设备类型有普通</a:t>
            </a:r>
            <a:r>
              <a:rPr lang="en-US" altLang="zh-CN" dirty="0" smtClean="0"/>
              <a:t>/</a:t>
            </a:r>
            <a:r>
              <a:rPr lang="zh-CN" altLang="en-US" dirty="0" smtClean="0"/>
              <a:t>智能两种选项供选择。带*号的必填信息填写完毕后就可以保存记录或直接点击上传记录按钮上传设备信息了。</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56</a:t>
            </a:fld>
            <a:endParaRPr lang="zh-CN" altLang="en-US"/>
          </a:p>
        </p:txBody>
      </p:sp>
    </p:spTree>
    <p:extLst>
      <p:ext uri="{BB962C8B-B14F-4D97-AF65-F5344CB8AC3E}">
        <p14:creationId xmlns:p14="http://schemas.microsoft.com/office/powerpoint/2010/main" val="2686561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设备信息填写完毕后，点击上传按钮，出现上传确认框，点击上传按钮设备信息成功上传。当设备信息填写完毕后，点击保存记录按钮，回到设备管理界面，可以点击新增设备下方的灰色上传按钮上传设备信息，也可以点击界面右上角的上传按钮，选择新增设备上传。</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57</a:t>
            </a:fld>
            <a:endParaRPr lang="zh-CN" altLang="en-US"/>
          </a:p>
        </p:txBody>
      </p:sp>
    </p:spTree>
    <p:extLst>
      <p:ext uri="{BB962C8B-B14F-4D97-AF65-F5344CB8AC3E}">
        <p14:creationId xmlns:p14="http://schemas.microsoft.com/office/powerpoint/2010/main" val="1954607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设备出现故障后，点击故障申报按钮。填写详细信息后上传故障记录，这个时候可以看到设备状态变成了故障。</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58</a:t>
            </a:fld>
            <a:endParaRPr lang="zh-CN" altLang="en-US"/>
          </a:p>
        </p:txBody>
      </p:sp>
    </p:spTree>
    <p:extLst>
      <p:ext uri="{BB962C8B-B14F-4D97-AF65-F5344CB8AC3E}">
        <p14:creationId xmlns:p14="http://schemas.microsoft.com/office/powerpoint/2010/main" val="122356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设备申报故障后，上级领导可以在待办界面看到故障设备详情，然后对设备进行审核，审核通过后，注销该设备的故障申报申请。设备回到未分配状态，可以再次投入使用。</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59</a:t>
            </a:fld>
            <a:endParaRPr lang="zh-CN" altLang="en-US"/>
          </a:p>
        </p:txBody>
      </p:sp>
    </p:spTree>
    <p:extLst>
      <p:ext uri="{BB962C8B-B14F-4D97-AF65-F5344CB8AC3E}">
        <p14:creationId xmlns:p14="http://schemas.microsoft.com/office/powerpoint/2010/main" val="3736615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此处存在问题，流程不通</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64</a:t>
            </a:fld>
            <a:endParaRPr lang="zh-CN" altLang="en-US"/>
          </a:p>
        </p:txBody>
      </p:sp>
    </p:spTree>
    <p:extLst>
      <p:ext uri="{BB962C8B-B14F-4D97-AF65-F5344CB8AC3E}">
        <p14:creationId xmlns:p14="http://schemas.microsoft.com/office/powerpoint/2010/main" val="1311124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73</a:t>
            </a:fld>
            <a:endParaRPr lang="zh-CN" altLang="en-US"/>
          </a:p>
        </p:txBody>
      </p:sp>
    </p:spTree>
    <p:extLst>
      <p:ext uri="{BB962C8B-B14F-4D97-AF65-F5344CB8AC3E}">
        <p14:creationId xmlns:p14="http://schemas.microsoft.com/office/powerpoint/2010/main" val="4286756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点击人名，进入历史轨迹回放界面。点击编号后方的展开按钮，可以看到工作起止时间，关键点巡检状态，点击轨迹按钮，进入历史历史轨迹回放界面，点解右下键的播放按钮，可以回访巡线人员的巡线轨迹。</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74</a:t>
            </a:fld>
            <a:endParaRPr lang="zh-CN" altLang="en-US"/>
          </a:p>
        </p:txBody>
      </p:sp>
    </p:spTree>
    <p:extLst>
      <p:ext uri="{BB962C8B-B14F-4D97-AF65-F5344CB8AC3E}">
        <p14:creationId xmlns:p14="http://schemas.microsoft.com/office/powerpoint/2010/main" val="1729915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点击人名，进入历史轨迹回放界面。点击编号后方的展开按钮，可以看到工作起止时间，关键点巡检状态，点击轨迹按钮，进入历史历史轨迹回放界面，点解右下键的播放按钮，可以回访巡线人员的巡线轨迹。</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75</a:t>
            </a:fld>
            <a:endParaRPr lang="zh-CN" altLang="en-US"/>
          </a:p>
        </p:txBody>
      </p:sp>
    </p:spTree>
    <p:extLst>
      <p:ext uri="{BB962C8B-B14F-4D97-AF65-F5344CB8AC3E}">
        <p14:creationId xmlns:p14="http://schemas.microsoft.com/office/powerpoint/2010/main" val="97697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8</a:t>
            </a:fld>
            <a:endParaRPr lang="zh-CN" altLang="en-US"/>
          </a:p>
        </p:txBody>
      </p:sp>
    </p:spTree>
    <p:extLst>
      <p:ext uri="{BB962C8B-B14F-4D97-AF65-F5344CB8AC3E}">
        <p14:creationId xmlns:p14="http://schemas.microsoft.com/office/powerpoint/2010/main" val="1367733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76</a:t>
            </a:fld>
            <a:endParaRPr lang="zh-CN" altLang="en-US"/>
          </a:p>
        </p:txBody>
      </p:sp>
    </p:spTree>
    <p:extLst>
      <p:ext uri="{BB962C8B-B14F-4D97-AF65-F5344CB8AC3E}">
        <p14:creationId xmlns:p14="http://schemas.microsoft.com/office/powerpoint/2010/main" val="12659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点击实时监控按钮，选择事件，点击空白处切换成事件实时监控。我们可以在界面的左上角选定事件类型，输入具体地址。定位到事件发生出。然后点击地图上的扇形图标，出现巡检事件框。点击详情，可以进一步查询事件的详细信息。</a:t>
            </a:r>
            <a:endParaRPr lang="en-US" altLang="zh-CN" dirty="0" smtClean="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77</a:t>
            </a:fld>
            <a:endParaRPr lang="zh-CN" altLang="en-US"/>
          </a:p>
        </p:txBody>
      </p:sp>
    </p:spTree>
    <p:extLst>
      <p:ext uri="{BB962C8B-B14F-4D97-AF65-F5344CB8AC3E}">
        <p14:creationId xmlns:p14="http://schemas.microsoft.com/office/powerpoint/2010/main" val="2227501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11</a:t>
            </a:fld>
            <a:endParaRPr lang="zh-CN" altLang="en-US"/>
          </a:p>
        </p:txBody>
      </p:sp>
    </p:spTree>
    <p:extLst>
      <p:ext uri="{BB962C8B-B14F-4D97-AF65-F5344CB8AC3E}">
        <p14:creationId xmlns:p14="http://schemas.microsoft.com/office/powerpoint/2010/main" val="156855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rPr>
              <a:t>巡检范围</a:t>
            </a:r>
            <a:r>
              <a:rPr lang="en-US" altLang="zh-CN" sz="1100" dirty="0" smtClean="0">
                <a:solidFill>
                  <a:srgbClr val="FF0000"/>
                </a:solidFill>
              </a:rPr>
              <a:t>-</a:t>
            </a:r>
            <a:r>
              <a:rPr lang="zh-CN" altLang="en-US" sz="1050" dirty="0" smtClean="0">
                <a:solidFill>
                  <a:srgbClr val="FF0000"/>
                </a:solidFill>
              </a:rPr>
              <a:t>上传的三种方法：</a:t>
            </a:r>
            <a:r>
              <a:rPr lang="zh-CN" altLang="en-US" dirty="0" smtClean="0"/>
              <a:t>新增巡检范围，直接点击上传记录按钮上传；新增巡检范围时如果选择了保存记录按钮，可以点击巡检范围主界面右上角的上传按钮选择上传；或者直接点击灰色上传字体上传记录到服务器。</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25</a:t>
            </a:fld>
            <a:endParaRPr lang="zh-CN" altLang="en-US"/>
          </a:p>
        </p:txBody>
      </p:sp>
    </p:spTree>
    <p:extLst>
      <p:ext uri="{BB962C8B-B14F-4D97-AF65-F5344CB8AC3E}">
        <p14:creationId xmlns:p14="http://schemas.microsoft.com/office/powerpoint/2010/main" val="126485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rPr>
              <a:t>点击巡检范围记录后方的编辑按钮，谈出选择框，点击修改进入</a:t>
            </a:r>
            <a:r>
              <a:rPr lang="zh-CN" altLang="en-US" sz="1100" dirty="0" smtClean="0">
                <a:solidFill>
                  <a:srgbClr val="FF0000"/>
                </a:solidFill>
              </a:rPr>
              <a:t>修改界面。然后进行上传。点击删除，弹出确认删除框。</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26</a:t>
            </a:fld>
            <a:endParaRPr lang="zh-CN" altLang="en-US"/>
          </a:p>
        </p:txBody>
      </p:sp>
    </p:spTree>
    <p:extLst>
      <p:ext uri="{BB962C8B-B14F-4D97-AF65-F5344CB8AC3E}">
        <p14:creationId xmlns:p14="http://schemas.microsoft.com/office/powerpoint/2010/main" val="67188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进入巡检记录界面，点击右上角查询按钮，看到查询条件框。依次查看条件框的选项按钮，并了解到巡线类别，同步状态有哪些类别。</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31</a:t>
            </a:fld>
            <a:endParaRPr lang="zh-CN" altLang="en-US"/>
          </a:p>
        </p:txBody>
      </p:sp>
    </p:spTree>
    <p:extLst>
      <p:ext uri="{BB962C8B-B14F-4D97-AF65-F5344CB8AC3E}">
        <p14:creationId xmlns:p14="http://schemas.microsoft.com/office/powerpoint/2010/main" val="205538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进入</a:t>
            </a:r>
            <a:r>
              <a:rPr lang="zh-CN" altLang="en-US" sz="1200" dirty="0" smtClean="0">
                <a:solidFill>
                  <a:srgbClr val="FF0000"/>
                </a:solidFill>
              </a:rPr>
              <a:t>巡线时间管理</a:t>
            </a:r>
            <a:r>
              <a:rPr lang="zh-CN" altLang="en-US" sz="1200" dirty="0" smtClean="0"/>
              <a:t>界面。点击</a:t>
            </a:r>
            <a:r>
              <a:rPr lang="zh-CN" altLang="en-US" sz="1200" dirty="0" smtClean="0">
                <a:solidFill>
                  <a:srgbClr val="FF0000"/>
                </a:solidFill>
              </a:rPr>
              <a:t>巡线时间管理</a:t>
            </a:r>
            <a:r>
              <a:rPr lang="zh-CN" altLang="en-US" sz="1200" dirty="0" smtClean="0"/>
              <a:t>界面右上角的查询按钮出现条件选择框，选择瑞丽输油气站的巡检人员段玉友并查看其巡检详细信息。也可以在条件框输入一个计划编号进行查询。</a:t>
            </a:r>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32</a:t>
            </a:fld>
            <a:endParaRPr lang="zh-CN" altLang="en-US"/>
          </a:p>
        </p:txBody>
      </p:sp>
    </p:spTree>
    <p:extLst>
      <p:ext uri="{BB962C8B-B14F-4D97-AF65-F5344CB8AC3E}">
        <p14:creationId xmlns:p14="http://schemas.microsoft.com/office/powerpoint/2010/main" val="199714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进入关键点管理界面，点击右上角的新增按钮。添加一个关键点。</a:t>
            </a:r>
            <a:endParaRPr lang="zh-CN" altLang="en-US" dirty="0"/>
          </a:p>
        </p:txBody>
      </p:sp>
      <p:sp>
        <p:nvSpPr>
          <p:cNvPr id="4" name="灯片编号占位符 3"/>
          <p:cNvSpPr>
            <a:spLocks noGrp="1"/>
          </p:cNvSpPr>
          <p:nvPr>
            <p:ph type="sldNum" sz="quarter" idx="10"/>
          </p:nvPr>
        </p:nvSpPr>
        <p:spPr/>
        <p:txBody>
          <a:bodyPr/>
          <a:lstStyle/>
          <a:p>
            <a:fld id="{EA8CF184-ED59-4ACB-9D68-ABCE1BB3D83C}" type="slidenum">
              <a:rPr lang="zh-CN" altLang="en-US" smtClean="0"/>
              <a:pPr/>
              <a:t>33</a:t>
            </a:fld>
            <a:endParaRPr lang="zh-CN" altLang="en-US"/>
          </a:p>
        </p:txBody>
      </p:sp>
    </p:spTree>
    <p:extLst>
      <p:ext uri="{BB962C8B-B14F-4D97-AF65-F5344CB8AC3E}">
        <p14:creationId xmlns:p14="http://schemas.microsoft.com/office/powerpoint/2010/main" val="30791108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8.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Arrow Bar"/>
          <p:cNvSpPr/>
          <p:nvPr userDrawn="1"/>
        </p:nvSpPr>
        <p:spPr bwMode="auto">
          <a:xfrm>
            <a:off x="-26000" y="0"/>
            <a:ext cx="12224350" cy="3457090"/>
          </a:xfrm>
          <a:prstGeom prst="rect">
            <a:avLst/>
          </a:prstGeom>
          <a:solidFill>
            <a:schemeClr val="accent1">
              <a:lumMod val="75000"/>
            </a:schemeClr>
          </a:solidFill>
          <a:ln w="9525" cap="flat" cmpd="sng" algn="ctr">
            <a:noFill/>
            <a:prstDash val="solid"/>
            <a:headEnd type="none" w="med" len="med"/>
            <a:tailEnd type="none" w="med" len="med"/>
          </a:ln>
          <a:effectLst/>
        </p:spPr>
        <p:txBody>
          <a:bodyPr lIns="68559" tIns="34280" rIns="68559" bIns="34280" anchor="ctr"/>
          <a:lstStyle/>
          <a:p>
            <a:pPr marR="0" lvl="0" indent="0" algn="ctr" defTabSz="684213" fontAlgn="base">
              <a:lnSpc>
                <a:spcPct val="100000"/>
              </a:lnSpc>
              <a:spcBef>
                <a:spcPct val="0"/>
              </a:spcBef>
              <a:spcAft>
                <a:spcPct val="0"/>
              </a:spcAft>
              <a:buClrTx/>
              <a:buSzTx/>
              <a:buFontTx/>
              <a:buNone/>
              <a:tabLst/>
            </a:pPr>
            <a:endParaRPr kumimoji="0" lang="en-US" altLang="zh-CN" sz="1700" b="0" i="0" u="none" strike="noStrike" kern="0" cap="none" spc="0" normalizeH="0" baseline="0" noProof="0" dirty="0">
              <a:ln>
                <a:noFill/>
              </a:ln>
              <a:solidFill>
                <a:srgbClr val="FFFFFF"/>
              </a:solidFill>
              <a:effectLst/>
              <a:uLnTx/>
              <a:uFillTx/>
              <a:latin typeface="Segoe UI"/>
              <a:cs typeface="Segoe UI" pitchFamily="34" charset="0"/>
            </a:endParaRPr>
          </a:p>
        </p:txBody>
      </p:sp>
      <p:pic>
        <p:nvPicPr>
          <p:cNvPr id="19" name="Picture 13" descr="PPECLOGO-eff-0-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3212" y="2118190"/>
            <a:ext cx="5222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descr="PPECLOGO-eff-0-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974385" y="2743665"/>
            <a:ext cx="10604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PPECLOGO-eff-5-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249796" y="2111672"/>
            <a:ext cx="1477963"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descr="PPECLOGO-eff-0-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73349" y="2696044"/>
            <a:ext cx="98107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PPECLOGO-eff-0-1"/>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204947" y="2764307"/>
            <a:ext cx="4000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descr="PPECLOGO-eff-0-1"/>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466635" y="3883490"/>
            <a:ext cx="1968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descr="PPECLOGO-eff-0-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250735" y="2434103"/>
            <a:ext cx="98107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descr="PPECLOGO-eff-5-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14785" y="2549990"/>
            <a:ext cx="11160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PPECLOGO-eff-0-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770097" y="3629490"/>
            <a:ext cx="5222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3" descr="PPECLOGO-eff-0-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3212" y="2118190"/>
            <a:ext cx="5222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 descr="PPECLOGO-eff2-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253766" y="2800450"/>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6" descr="PPECLOGO-eff2-1-4"/>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347949" y="3269128"/>
            <a:ext cx="7032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7" descr="PPECLOGO-eff2-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8067085" y="2770657"/>
            <a:ext cx="36036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8" descr="PPECLOGO-eff2-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8573497" y="3415178"/>
            <a:ext cx="2809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WordArt 22"/>
          <p:cNvSpPr>
            <a:spLocks noChangeArrowheads="1" noChangeShapeType="1" noTextEdit="1"/>
          </p:cNvSpPr>
          <p:nvPr userDrawn="1"/>
        </p:nvSpPr>
        <p:spPr bwMode="auto">
          <a:xfrm>
            <a:off x="2215560" y="3200869"/>
            <a:ext cx="6840537" cy="792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zh-CN" altLang="en-US" sz="3600" kern="10" spc="720">
              <a:gradFill rotWithShape="1">
                <a:gsLst>
                  <a:gs pos="0">
                    <a:srgbClr val="AAAAAA"/>
                  </a:gs>
                  <a:gs pos="100000">
                    <a:srgbClr val="FFFFFF"/>
                  </a:gs>
                </a:gsLst>
                <a:lin ang="5400000" scaled="1"/>
              </a:gradFill>
              <a:effectLst>
                <a:outerShdw dist="45791" dir="3378596" algn="ctr" rotWithShape="0">
                  <a:srgbClr val="4D4D4D">
                    <a:alpha val="79999"/>
                  </a:srgbClr>
                </a:outerShdw>
              </a:effectLst>
              <a:latin typeface="黑体"/>
              <a:ea typeface="黑体"/>
            </a:endParaRPr>
          </a:p>
        </p:txBody>
      </p:sp>
      <p:pic>
        <p:nvPicPr>
          <p:cNvPr id="34" name="Picture 14" descr="PPECLOGO-eff2-1-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344153" y="2320597"/>
            <a:ext cx="169703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descr="PPECLOGO-eff-0-1"/>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295062" y="3805703"/>
            <a:ext cx="52387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0" descr="PPECLOGO-eff-5-2"/>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450565" y="1235891"/>
            <a:ext cx="183356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descr="未标题-2"/>
          <p:cNvPicPr>
            <a:picLocks noChangeAspect="1" noChangeArrowheads="1"/>
          </p:cNvPicPr>
          <p:nvPr userDrawn="1"/>
        </p:nvPicPr>
        <p:blipFill>
          <a:blip r:embed="rId13" cstate="print"/>
          <a:srcRect/>
          <a:stretch>
            <a:fillRect/>
          </a:stretch>
        </p:blipFill>
        <p:spPr bwMode="auto">
          <a:xfrm>
            <a:off x="3556997" y="4691196"/>
            <a:ext cx="7305675" cy="2375571"/>
          </a:xfrm>
          <a:prstGeom prst="rect">
            <a:avLst/>
          </a:prstGeom>
          <a:noFill/>
          <a:ln w="9525">
            <a:noFill/>
            <a:miter lim="800000"/>
            <a:headEnd/>
            <a:tailEnd/>
          </a:ln>
          <a:effectLst/>
        </p:spPr>
      </p:pic>
      <p:pic>
        <p:nvPicPr>
          <p:cNvPr id="38" name="Picture 10" descr="未标题-3"/>
          <p:cNvPicPr>
            <a:picLocks noChangeAspect="1" noChangeArrowheads="1"/>
          </p:cNvPicPr>
          <p:nvPr userDrawn="1"/>
        </p:nvPicPr>
        <p:blipFill>
          <a:blip r:embed="rId14" cstate="print"/>
          <a:srcRect/>
          <a:stretch>
            <a:fillRect/>
          </a:stretch>
        </p:blipFill>
        <p:spPr bwMode="auto">
          <a:xfrm>
            <a:off x="10352133" y="3256435"/>
            <a:ext cx="2036762" cy="2035175"/>
          </a:xfrm>
          <a:prstGeom prst="rect">
            <a:avLst/>
          </a:prstGeom>
          <a:noFill/>
          <a:ln w="9525">
            <a:noFill/>
            <a:miter lim="800000"/>
            <a:headEnd/>
            <a:tailEnd/>
          </a:ln>
        </p:spPr>
      </p:pic>
      <p:pic>
        <p:nvPicPr>
          <p:cNvPr id="41" name="Picture 15" descr="PPECLOGO-eff2-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231490" y="801377"/>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p:nvPr userDrawn="1"/>
        </p:nvGrpSpPr>
        <p:grpSpPr>
          <a:xfrm>
            <a:off x="-22574" y="3447878"/>
            <a:ext cx="12220924" cy="104458"/>
            <a:chOff x="0" y="5087938"/>
            <a:chExt cx="9144000" cy="55562"/>
          </a:xfrm>
        </p:grpSpPr>
        <p:pic>
          <p:nvPicPr>
            <p:cNvPr id="17" name="Picture 2" descr="E:\01 日常工作\10 多媒体\PPT内部汇报用模板\红条.jpg"/>
            <p:cNvPicPr>
              <a:picLocks noChangeAspect="1" noChangeArrowheads="1"/>
            </p:cNvPicPr>
            <p:nvPr userDrawn="1"/>
          </p:nvPicPr>
          <p:blipFill>
            <a:blip r:embed="rId15" cstate="print"/>
            <a:srcRect r="5813"/>
            <a:stretch>
              <a:fillRect/>
            </a:stretch>
          </p:blipFill>
          <p:spPr bwMode="auto">
            <a:xfrm>
              <a:off x="0" y="5087938"/>
              <a:ext cx="8616950" cy="55562"/>
            </a:xfrm>
            <a:prstGeom prst="rect">
              <a:avLst/>
            </a:prstGeom>
            <a:noFill/>
          </p:spPr>
        </p:pic>
        <p:pic>
          <p:nvPicPr>
            <p:cNvPr id="18" name="Picture 2" descr="E:\01 日常工作\10 多媒体\PPT内部汇报用模板\红条.jpg"/>
            <p:cNvPicPr>
              <a:picLocks noChangeAspect="1" noChangeArrowheads="1"/>
            </p:cNvPicPr>
            <p:nvPr userDrawn="1"/>
          </p:nvPicPr>
          <p:blipFill>
            <a:blip r:embed="rId15" cstate="print"/>
            <a:srcRect r="5813"/>
            <a:stretch>
              <a:fillRect/>
            </a:stretch>
          </p:blipFill>
          <p:spPr bwMode="auto">
            <a:xfrm>
              <a:off x="527050" y="5087938"/>
              <a:ext cx="8616950" cy="55562"/>
            </a:xfrm>
            <a:prstGeom prst="rect">
              <a:avLst/>
            </a:prstGeom>
            <a:noFill/>
          </p:spPr>
        </p:pic>
      </p:grpSp>
    </p:spTree>
    <p:extLst>
      <p:ext uri="{BB962C8B-B14F-4D97-AF65-F5344CB8AC3E}">
        <p14:creationId xmlns:p14="http://schemas.microsoft.com/office/powerpoint/2010/main" val="287835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fill="hold" nodeType="withEffect">
                                  <p:stCondLst>
                                    <p:cond delay="0"/>
                                  </p:stCondLst>
                                  <p:childTnLst>
                                    <p:animMotion origin="layout" path="M -0.00782 0.00139 L -0.57969 0.00139 " pathEditMode="relative" rAng="0" ptsTypes="AA">
                                      <p:cBhvr>
                                        <p:cTn id="9" dur="3000" fill="hold"/>
                                        <p:tgtEl>
                                          <p:spTgt spid="19"/>
                                        </p:tgtEl>
                                        <p:attrNameLst>
                                          <p:attrName>ppt_x</p:attrName>
                                          <p:attrName>ppt_y</p:attrName>
                                        </p:attrNameLst>
                                      </p:cBhvr>
                                      <p:rCtr x="-28594" y="0"/>
                                    </p:animMotion>
                                  </p:childTnLst>
                                </p:cTn>
                              </p:par>
                              <p:par>
                                <p:cTn id="10" presetID="10" presetClass="exit" presetSubtype="0" fill="hold" nodeType="withEffect">
                                  <p:stCondLst>
                                    <p:cond delay="250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35" presetClass="path" presetSubtype="0" fill="hold" nodeType="withEffect">
                                  <p:stCondLst>
                                    <p:cond delay="0"/>
                                  </p:stCondLst>
                                  <p:childTnLst>
                                    <p:animMotion origin="layout" path="M 0 0  L -0.25 0  E" pathEditMode="relative" rAng="0" ptsTypes="">
                                      <p:cBhvr>
                                        <p:cTn id="47" dur="3000" fill="hold"/>
                                        <p:tgtEl>
                                          <p:spTgt spid="26"/>
                                        </p:tgtEl>
                                        <p:attrNameLst>
                                          <p:attrName>ppt_x</p:attrName>
                                          <p:attrName>ppt_y</p:attrName>
                                        </p:attrNameLst>
                                      </p:cBhvr>
                                      <p:rCtr x="0" y="0"/>
                                    </p:animMotion>
                                  </p:childTnLst>
                                </p:cTn>
                              </p:par>
                              <p:par>
                                <p:cTn id="48" presetID="35" presetClass="path" presetSubtype="0" fill="hold" nodeType="withEffect">
                                  <p:stCondLst>
                                    <p:cond delay="0"/>
                                  </p:stCondLst>
                                  <p:childTnLst>
                                    <p:animMotion origin="layout" path="M 4.16667E-6 3.33333E-6 L -0.31632 3.33333E-6 " pathEditMode="relative" rAng="0" ptsTypes="AA">
                                      <p:cBhvr>
                                        <p:cTn id="49" dur="3000" fill="hold"/>
                                        <p:tgtEl>
                                          <p:spTgt spid="22"/>
                                        </p:tgtEl>
                                        <p:attrNameLst>
                                          <p:attrName>ppt_x</p:attrName>
                                          <p:attrName>ppt_y</p:attrName>
                                        </p:attrNameLst>
                                      </p:cBhvr>
                                      <p:rCtr x="-1581600" y="0"/>
                                    </p:animMotion>
                                  </p:childTnLst>
                                </p:cTn>
                              </p:par>
                              <p:par>
                                <p:cTn id="50" presetID="35" presetClass="path" presetSubtype="0" fill="hold" nodeType="withEffect">
                                  <p:stCondLst>
                                    <p:cond delay="0"/>
                                  </p:stCondLst>
                                  <p:childTnLst>
                                    <p:animMotion origin="layout" path="M 0.00504 -1.85185E-6 L -0.46684 -1.85185E-6 " pathEditMode="relative" rAng="0" ptsTypes="AA">
                                      <p:cBhvr>
                                        <p:cTn id="51" dur="3000" fill="hold"/>
                                        <p:tgtEl>
                                          <p:spTgt spid="23"/>
                                        </p:tgtEl>
                                        <p:attrNameLst>
                                          <p:attrName>ppt_x</p:attrName>
                                          <p:attrName>ppt_y</p:attrName>
                                        </p:attrNameLst>
                                      </p:cBhvr>
                                      <p:rCtr x="-2359400" y="0"/>
                                    </p:animMotion>
                                  </p:childTnLst>
                                </p:cTn>
                              </p:par>
                              <p:par>
                                <p:cTn id="52" presetID="35" presetClass="path" presetSubtype="0" fill="hold" nodeType="withEffect">
                                  <p:stCondLst>
                                    <p:cond delay="0"/>
                                  </p:stCondLst>
                                  <p:childTnLst>
                                    <p:animMotion origin="layout" path="M -3.05556E-6 1.11111E-6 L -0.19531 1.11111E-6 " pathEditMode="relative" rAng="0" ptsTypes="AA">
                                      <p:cBhvr>
                                        <p:cTn id="53" dur="4000" fill="hold"/>
                                        <p:tgtEl>
                                          <p:spTgt spid="25"/>
                                        </p:tgtEl>
                                        <p:attrNameLst>
                                          <p:attrName>ppt_x</p:attrName>
                                          <p:attrName>ppt_y</p:attrName>
                                        </p:attrNameLst>
                                      </p:cBhvr>
                                      <p:rCtr x="-977400" y="0"/>
                                    </p:animMotion>
                                  </p:childTnLst>
                                </p:cTn>
                              </p:par>
                              <p:par>
                                <p:cTn id="54" presetID="35" presetClass="path" presetSubtype="0" fill="hold" nodeType="withEffect">
                                  <p:stCondLst>
                                    <p:cond delay="0"/>
                                  </p:stCondLst>
                                  <p:childTnLst>
                                    <p:animMotion origin="layout" path="M 5.55556E-7 2.59259E-6 L -0.43594 2.59259E-6 " pathEditMode="relative" rAng="0" ptsTypes="AA">
                                      <p:cBhvr>
                                        <p:cTn id="55" dur="3000" fill="hold"/>
                                        <p:tgtEl>
                                          <p:spTgt spid="35"/>
                                        </p:tgtEl>
                                        <p:attrNameLst>
                                          <p:attrName>ppt_x</p:attrName>
                                          <p:attrName>ppt_y</p:attrName>
                                        </p:attrNameLst>
                                      </p:cBhvr>
                                      <p:rCtr x="-2180600" y="0"/>
                                    </p:animMotion>
                                  </p:childTnLst>
                                </p:cTn>
                              </p:par>
                              <p:par>
                                <p:cTn id="56" presetID="35" presetClass="path" presetSubtype="0" fill="hold" nodeType="withEffect">
                                  <p:stCondLst>
                                    <p:cond delay="0"/>
                                  </p:stCondLst>
                                  <p:childTnLst>
                                    <p:animMotion origin="layout" path="M -1.94444E-6 2.59259E-6 L -0.61719 2.59259E-6 " pathEditMode="relative" rAng="0" ptsTypes="AA">
                                      <p:cBhvr>
                                        <p:cTn id="57" dur="3000" fill="hold"/>
                                        <p:tgtEl>
                                          <p:spTgt spid="24"/>
                                        </p:tgtEl>
                                        <p:attrNameLst>
                                          <p:attrName>ppt_x</p:attrName>
                                          <p:attrName>ppt_y</p:attrName>
                                        </p:attrNameLst>
                                      </p:cBhvr>
                                      <p:rCtr x="-3086800" y="0"/>
                                    </p:animMotion>
                                  </p:childTnLst>
                                </p:cTn>
                              </p:par>
                              <p:par>
                                <p:cTn id="58" presetID="35" presetClass="path" presetSubtype="0" fill="hold" nodeType="withEffect">
                                  <p:stCondLst>
                                    <p:cond delay="0"/>
                                  </p:stCondLst>
                                  <p:childTnLst>
                                    <p:animMotion origin="layout" path="M 3.05556E-6 -1.85185E-6 L -0.33577 -1.85185E-6 " pathEditMode="relative" rAng="0" ptsTypes="AA">
                                      <p:cBhvr>
                                        <p:cTn id="59" dur="3000" fill="hold"/>
                                        <p:tgtEl>
                                          <p:spTgt spid="20"/>
                                        </p:tgtEl>
                                        <p:attrNameLst>
                                          <p:attrName>ppt_x</p:attrName>
                                          <p:attrName>ppt_y</p:attrName>
                                        </p:attrNameLst>
                                      </p:cBhvr>
                                      <p:rCtr x="-1678800" y="0"/>
                                    </p:animMotion>
                                  </p:childTnLst>
                                </p:cTn>
                              </p:par>
                              <p:par>
                                <p:cTn id="60" presetID="35" presetClass="path" presetSubtype="0" fill="hold" nodeType="withEffect">
                                  <p:stCondLst>
                                    <p:cond delay="0"/>
                                  </p:stCondLst>
                                  <p:childTnLst>
                                    <p:animMotion origin="layout" path="M 1.66667E-6 -1.85185E-6 L -0.57188 -1.85185E-6 " pathEditMode="relative" rAng="0" ptsTypes="AA">
                                      <p:cBhvr>
                                        <p:cTn id="61" dur="3000" fill="hold"/>
                                        <p:tgtEl>
                                          <p:spTgt spid="27"/>
                                        </p:tgtEl>
                                        <p:attrNameLst>
                                          <p:attrName>ppt_x</p:attrName>
                                          <p:attrName>ppt_y</p:attrName>
                                        </p:attrNameLst>
                                      </p:cBhvr>
                                      <p:rCtr x="-2859400" y="0"/>
                                    </p:animMotion>
                                  </p:childTnLst>
                                </p:cTn>
                              </p:par>
                              <p:par>
                                <p:cTn id="62" presetID="35" presetClass="path" presetSubtype="0" fill="hold" nodeType="withEffect">
                                  <p:stCondLst>
                                    <p:cond delay="0"/>
                                  </p:stCondLst>
                                  <p:childTnLst>
                                    <p:animMotion origin="layout" path="M -0.00782 0.00139 L -0.57969 0.00139 " pathEditMode="relative" rAng="0" ptsTypes="AA">
                                      <p:cBhvr>
                                        <p:cTn id="63" dur="3000" fill="hold"/>
                                        <p:tgtEl>
                                          <p:spTgt spid="28"/>
                                        </p:tgtEl>
                                        <p:attrNameLst>
                                          <p:attrName>ppt_x</p:attrName>
                                          <p:attrName>ppt_y</p:attrName>
                                        </p:attrNameLst>
                                      </p:cBhvr>
                                      <p:rCtr x="-28594" y="0"/>
                                    </p:animMotion>
                                  </p:childTnLst>
                                </p:cTn>
                              </p:par>
                              <p:par>
                                <p:cTn id="64" presetID="63" presetClass="path" presetSubtype="0" fill="hold" nodeType="withEffect">
                                  <p:stCondLst>
                                    <p:cond delay="0"/>
                                  </p:stCondLst>
                                  <p:childTnLst>
                                    <p:animMotion origin="layout" path="M 5.55556E-7 2.59259E-6 L 0.43906 2.59259E-6 " pathEditMode="relative" rAng="0" ptsTypes="AA">
                                      <p:cBhvr>
                                        <p:cTn id="65" dur="4000" fill="hold"/>
                                        <p:tgtEl>
                                          <p:spTgt spid="36"/>
                                        </p:tgtEl>
                                        <p:attrNameLst>
                                          <p:attrName>ppt_x</p:attrName>
                                          <p:attrName>ppt_y</p:attrName>
                                        </p:attrNameLst>
                                      </p:cBhvr>
                                      <p:rCtr x="2194400" y="0"/>
                                    </p:animMotion>
                                  </p:childTnLst>
                                </p:cTn>
                              </p:par>
                              <p:par>
                                <p:cTn id="66" presetID="63" presetClass="path" presetSubtype="0" fill="hold" nodeType="withEffect">
                                  <p:stCondLst>
                                    <p:cond delay="0"/>
                                  </p:stCondLst>
                                  <p:childTnLst>
                                    <p:animMotion origin="layout" path="M -1.38889E-6 2.96296E-6 L 0.62813 2.96296E-6 " pathEditMode="relative" rAng="0" ptsTypes="AA">
                                      <p:cBhvr>
                                        <p:cTn id="67" dur="3000" fill="hold"/>
                                        <p:tgtEl>
                                          <p:spTgt spid="21"/>
                                        </p:tgtEl>
                                        <p:attrNameLst>
                                          <p:attrName>ppt_x</p:attrName>
                                          <p:attrName>ppt_y</p:attrName>
                                        </p:attrNameLst>
                                      </p:cBhvr>
                                      <p:rCtr x="3140600" y="0"/>
                                    </p:animMotion>
                                  </p:childTnLst>
                                </p:cTn>
                              </p:par>
                              <p:par>
                                <p:cTn id="68" presetID="10" presetClass="exit" presetSubtype="0" fill="hold" nodeType="withEffect">
                                  <p:stCondLst>
                                    <p:cond delay="2500"/>
                                  </p:stCondLst>
                                  <p:childTnLst>
                                    <p:animEffect transition="out" filter="fade">
                                      <p:cBhvr>
                                        <p:cTn id="69" dur="500"/>
                                        <p:tgtEl>
                                          <p:spTgt spid="21"/>
                                        </p:tgtEl>
                                      </p:cBhvr>
                                    </p:animEffect>
                                    <p:set>
                                      <p:cBhvr>
                                        <p:cTn id="70" dur="1" fill="hold">
                                          <p:stCondLst>
                                            <p:cond delay="499"/>
                                          </p:stCondLst>
                                        </p:cTn>
                                        <p:tgtEl>
                                          <p:spTgt spid="21"/>
                                        </p:tgtEl>
                                        <p:attrNameLst>
                                          <p:attrName>style.visibility</p:attrName>
                                        </p:attrNameLst>
                                      </p:cBhvr>
                                      <p:to>
                                        <p:strVal val="hidden"/>
                                      </p:to>
                                    </p:set>
                                  </p:childTnLst>
                                </p:cTn>
                              </p:par>
                              <p:par>
                                <p:cTn id="71" presetID="10" presetClass="exit" presetSubtype="0" fill="hold" nodeType="withEffect">
                                  <p:stCondLst>
                                    <p:cond delay="2500"/>
                                  </p:stCondLst>
                                  <p:childTnLst>
                                    <p:animEffect transition="out" filter="fade">
                                      <p:cBhvr>
                                        <p:cTn id="72" dur="7000"/>
                                        <p:tgtEl>
                                          <p:spTgt spid="36"/>
                                        </p:tgtEl>
                                      </p:cBhvr>
                                    </p:animEffect>
                                    <p:set>
                                      <p:cBhvr>
                                        <p:cTn id="73" dur="1" fill="hold">
                                          <p:stCondLst>
                                            <p:cond delay="6999"/>
                                          </p:stCondLst>
                                        </p:cTn>
                                        <p:tgtEl>
                                          <p:spTgt spid="36"/>
                                        </p:tgtEl>
                                        <p:attrNameLst>
                                          <p:attrName>style.visibility</p:attrName>
                                        </p:attrNameLst>
                                      </p:cBhvr>
                                      <p:to>
                                        <p:strVal val="hidden"/>
                                      </p:to>
                                    </p:set>
                                  </p:childTnLst>
                                </p:cTn>
                              </p:par>
                              <p:par>
                                <p:cTn id="74" presetID="10" presetClass="exit" presetSubtype="0" fill="hold" nodeType="withEffect">
                                  <p:stCondLst>
                                    <p:cond delay="2500"/>
                                  </p:stCondLst>
                                  <p:childTnLst>
                                    <p:animEffect transition="out" filter="fade">
                                      <p:cBhvr>
                                        <p:cTn id="75" dur="500"/>
                                        <p:tgtEl>
                                          <p:spTgt spid="27"/>
                                        </p:tgtEl>
                                      </p:cBhvr>
                                    </p:animEffect>
                                    <p:set>
                                      <p:cBhvr>
                                        <p:cTn id="76" dur="1" fill="hold">
                                          <p:stCondLst>
                                            <p:cond delay="499"/>
                                          </p:stCondLst>
                                        </p:cTn>
                                        <p:tgtEl>
                                          <p:spTgt spid="27"/>
                                        </p:tgtEl>
                                        <p:attrNameLst>
                                          <p:attrName>style.visibility</p:attrName>
                                        </p:attrNameLst>
                                      </p:cBhvr>
                                      <p:to>
                                        <p:strVal val="hidden"/>
                                      </p:to>
                                    </p:set>
                                  </p:childTnLst>
                                </p:cTn>
                              </p:par>
                              <p:par>
                                <p:cTn id="77" presetID="10" presetClass="exit" presetSubtype="0" fill="hold" nodeType="withEffect">
                                  <p:stCondLst>
                                    <p:cond delay="2500"/>
                                  </p:stCondLst>
                                  <p:childTnLst>
                                    <p:animEffect transition="out" filter="fade">
                                      <p:cBhvr>
                                        <p:cTn id="78" dur="500"/>
                                        <p:tgtEl>
                                          <p:spTgt spid="24"/>
                                        </p:tgtEl>
                                      </p:cBhvr>
                                    </p:animEffect>
                                    <p:set>
                                      <p:cBhvr>
                                        <p:cTn id="79" dur="1" fill="hold">
                                          <p:stCondLst>
                                            <p:cond delay="499"/>
                                          </p:stCondLst>
                                        </p:cTn>
                                        <p:tgtEl>
                                          <p:spTgt spid="24"/>
                                        </p:tgtEl>
                                        <p:attrNameLst>
                                          <p:attrName>style.visibility</p:attrName>
                                        </p:attrNameLst>
                                      </p:cBhvr>
                                      <p:to>
                                        <p:strVal val="hidden"/>
                                      </p:to>
                                    </p:set>
                                  </p:childTnLst>
                                </p:cTn>
                              </p:par>
                              <p:par>
                                <p:cTn id="80" presetID="10" presetClass="exit" presetSubtype="0" fill="hold" nodeType="withEffect">
                                  <p:stCondLst>
                                    <p:cond delay="2500"/>
                                  </p:stCondLst>
                                  <p:childTnLst>
                                    <p:animEffect transition="out" filter="fade">
                                      <p:cBhvr>
                                        <p:cTn id="81" dur="500"/>
                                        <p:tgtEl>
                                          <p:spTgt spid="35"/>
                                        </p:tgtEl>
                                      </p:cBhvr>
                                    </p:animEffect>
                                    <p:set>
                                      <p:cBhvr>
                                        <p:cTn id="82" dur="1" fill="hold">
                                          <p:stCondLst>
                                            <p:cond delay="499"/>
                                          </p:stCondLst>
                                        </p:cTn>
                                        <p:tgtEl>
                                          <p:spTgt spid="35"/>
                                        </p:tgtEl>
                                        <p:attrNameLst>
                                          <p:attrName>style.visibility</p:attrName>
                                        </p:attrNameLst>
                                      </p:cBhvr>
                                      <p:to>
                                        <p:strVal val="hidden"/>
                                      </p:to>
                                    </p:set>
                                  </p:childTnLst>
                                </p:cTn>
                              </p:par>
                              <p:par>
                                <p:cTn id="83" presetID="10" presetClass="exit" presetSubtype="0" fill="hold" nodeType="withEffect">
                                  <p:stCondLst>
                                    <p:cond delay="2500"/>
                                  </p:stCondLst>
                                  <p:childTnLst>
                                    <p:animEffect transition="out" filter="fade">
                                      <p:cBhvr>
                                        <p:cTn id="84" dur="7000"/>
                                        <p:tgtEl>
                                          <p:spTgt spid="25"/>
                                        </p:tgtEl>
                                      </p:cBhvr>
                                    </p:animEffect>
                                    <p:set>
                                      <p:cBhvr>
                                        <p:cTn id="85" dur="1" fill="hold">
                                          <p:stCondLst>
                                            <p:cond delay="6999"/>
                                          </p:stCondLst>
                                        </p:cTn>
                                        <p:tgtEl>
                                          <p:spTgt spid="25"/>
                                        </p:tgtEl>
                                        <p:attrNameLst>
                                          <p:attrName>style.visibility</p:attrName>
                                        </p:attrNameLst>
                                      </p:cBhvr>
                                      <p:to>
                                        <p:strVal val="hidden"/>
                                      </p:to>
                                    </p:set>
                                  </p:childTnLst>
                                </p:cTn>
                              </p:par>
                              <p:par>
                                <p:cTn id="86" presetID="10" presetClass="exit" presetSubtype="0" fill="hold" nodeType="withEffect">
                                  <p:stCondLst>
                                    <p:cond delay="2500"/>
                                  </p:stCondLst>
                                  <p:childTnLst>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10" presetClass="exit" presetSubtype="0" fill="hold" nodeType="withEffect">
                                  <p:stCondLst>
                                    <p:cond delay="2500"/>
                                  </p:stCondLst>
                                  <p:childTnLst>
                                    <p:animEffect transition="out" filter="fade">
                                      <p:cBhvr>
                                        <p:cTn id="90" dur="500"/>
                                        <p:tgtEl>
                                          <p:spTgt spid="26"/>
                                        </p:tgtEl>
                                      </p:cBhvr>
                                    </p:animEffect>
                                    <p:set>
                                      <p:cBhvr>
                                        <p:cTn id="91" dur="1" fill="hold">
                                          <p:stCondLst>
                                            <p:cond delay="499"/>
                                          </p:stCondLst>
                                        </p:cTn>
                                        <p:tgtEl>
                                          <p:spTgt spid="26"/>
                                        </p:tgtEl>
                                        <p:attrNameLst>
                                          <p:attrName>style.visibility</p:attrName>
                                        </p:attrNameLst>
                                      </p:cBhvr>
                                      <p:to>
                                        <p:strVal val="hidden"/>
                                      </p:to>
                                    </p:set>
                                  </p:childTnLst>
                                </p:cTn>
                              </p:par>
                              <p:par>
                                <p:cTn id="92" presetID="10" presetClass="exit" presetSubtype="0" fill="hold" nodeType="withEffect">
                                  <p:stCondLst>
                                    <p:cond delay="2500"/>
                                  </p:stCondLst>
                                  <p:childTnLst>
                                    <p:animEffect transition="out" filter="fade">
                                      <p:cBhvr>
                                        <p:cTn id="93" dur="500"/>
                                        <p:tgtEl>
                                          <p:spTgt spid="28"/>
                                        </p:tgtEl>
                                      </p:cBhvr>
                                    </p:animEffect>
                                    <p:set>
                                      <p:cBhvr>
                                        <p:cTn id="94" dur="1" fill="hold">
                                          <p:stCondLst>
                                            <p:cond delay="499"/>
                                          </p:stCondLst>
                                        </p:cTn>
                                        <p:tgtEl>
                                          <p:spTgt spid="28"/>
                                        </p:tgtEl>
                                        <p:attrNameLst>
                                          <p:attrName>style.visibility</p:attrName>
                                        </p:attrNameLst>
                                      </p:cBhvr>
                                      <p:to>
                                        <p:strVal val="hidden"/>
                                      </p:to>
                                    </p:set>
                                  </p:childTnLst>
                                </p:cTn>
                              </p:par>
                              <p:par>
                                <p:cTn id="95" presetID="10" presetClass="exit" presetSubtype="0" fill="hold" nodeType="withEffect">
                                  <p:stCondLst>
                                    <p:cond delay="2500"/>
                                  </p:stCondLst>
                                  <p:childTnLst>
                                    <p:animEffect transition="out" filter="fade">
                                      <p:cBhvr>
                                        <p:cTn id="96" dur="500"/>
                                        <p:tgtEl>
                                          <p:spTgt spid="20"/>
                                        </p:tgtEl>
                                      </p:cBhvr>
                                    </p:animEffect>
                                    <p:set>
                                      <p:cBhvr>
                                        <p:cTn id="97" dur="1" fill="hold">
                                          <p:stCondLst>
                                            <p:cond delay="499"/>
                                          </p:stCondLst>
                                        </p:cTn>
                                        <p:tgtEl>
                                          <p:spTgt spid="20"/>
                                        </p:tgtEl>
                                        <p:attrNameLst>
                                          <p:attrName>style.visibility</p:attrName>
                                        </p:attrNameLst>
                                      </p:cBhvr>
                                      <p:to>
                                        <p:strVal val="hidden"/>
                                      </p:to>
                                    </p:set>
                                  </p:childTnLst>
                                </p:cTn>
                              </p:par>
                              <p:par>
                                <p:cTn id="98" presetID="10" presetClass="exit" presetSubtype="0" fill="hold" nodeType="withEffect">
                                  <p:stCondLst>
                                    <p:cond delay="2500"/>
                                  </p:stCondLst>
                                  <p:childTnLst>
                                    <p:animEffect transition="out" filter="fade">
                                      <p:cBhvr>
                                        <p:cTn id="99" dur="500"/>
                                        <p:tgtEl>
                                          <p:spTgt spid="23"/>
                                        </p:tgtEl>
                                      </p:cBhvr>
                                    </p:animEffect>
                                    <p:set>
                                      <p:cBhvr>
                                        <p:cTn id="100" dur="1" fill="hold">
                                          <p:stCondLst>
                                            <p:cond delay="499"/>
                                          </p:stCondLst>
                                        </p:cTn>
                                        <p:tgtEl>
                                          <p:spTgt spid="23"/>
                                        </p:tgtEl>
                                        <p:attrNameLst>
                                          <p:attrName>style.visibility</p:attrName>
                                        </p:attrNameLst>
                                      </p:cBhvr>
                                      <p:to>
                                        <p:strVal val="hidden"/>
                                      </p:to>
                                    </p:set>
                                  </p:childTnLst>
                                </p:cTn>
                              </p:par>
                              <p:par>
                                <p:cTn id="101" presetID="10"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
                                        <p:tgtEl>
                                          <p:spTgt spid="34"/>
                                        </p:tgtEl>
                                      </p:cBhvr>
                                    </p:animEffect>
                                  </p:childTnLst>
                                </p:cTn>
                              </p:par>
                              <p:par>
                                <p:cTn id="104" presetID="10" presetClass="entr" presetSubtype="0" fill="hold" nodeType="withEffect">
                                  <p:stCondLst>
                                    <p:cond delay="6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100"/>
                                        <p:tgtEl>
                                          <p:spTgt spid="29"/>
                                        </p:tgtEl>
                                      </p:cBhvr>
                                    </p:animEffect>
                                  </p:childTnLst>
                                </p:cTn>
                              </p:par>
                              <p:par>
                                <p:cTn id="107" presetID="10" presetClass="entr" presetSubtype="0" fill="hold" nodeType="withEffect">
                                  <p:stCondLst>
                                    <p:cond delay="20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0"/>
                                        <p:tgtEl>
                                          <p:spTgt spid="30"/>
                                        </p:tgtEl>
                                      </p:cBhvr>
                                    </p:animEffect>
                                  </p:childTnLst>
                                </p:cTn>
                              </p:par>
                              <p:par>
                                <p:cTn id="110" presetID="10" presetClass="entr" presetSubtype="0" fill="hold" nodeType="withEffect">
                                  <p:stCondLst>
                                    <p:cond delay="180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
                                        <p:tgtEl>
                                          <p:spTgt spid="31"/>
                                        </p:tgtEl>
                                      </p:cBhvr>
                                    </p:animEffect>
                                  </p:childTnLst>
                                </p:cTn>
                              </p:par>
                              <p:par>
                                <p:cTn id="113" presetID="10" presetClass="entr" presetSubtype="0" fill="hold" nodeType="withEffect">
                                  <p:stCondLst>
                                    <p:cond delay="220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
                                        <p:tgtEl>
                                          <p:spTgt spid="32"/>
                                        </p:tgtEl>
                                      </p:cBhvr>
                                    </p:animEffect>
                                  </p:childTnLst>
                                </p:cTn>
                              </p:par>
                              <p:par>
                                <p:cTn id="116" presetID="53" presetClass="exit" presetSubtype="0" fill="hold" nodeType="withEffect">
                                  <p:stCondLst>
                                    <p:cond delay="100"/>
                                  </p:stCondLst>
                                  <p:childTnLst>
                                    <p:anim calcmode="lin" valueType="num">
                                      <p:cBhvr>
                                        <p:cTn id="117" dur="9000"/>
                                        <p:tgtEl>
                                          <p:spTgt spid="34"/>
                                        </p:tgtEl>
                                        <p:attrNameLst>
                                          <p:attrName>ppt_w</p:attrName>
                                        </p:attrNameLst>
                                      </p:cBhvr>
                                      <p:tavLst>
                                        <p:tav tm="0">
                                          <p:val>
                                            <p:strVal val="ppt_w"/>
                                          </p:val>
                                        </p:tav>
                                        <p:tav tm="100000">
                                          <p:val>
                                            <p:fltVal val="0"/>
                                          </p:val>
                                        </p:tav>
                                      </p:tavLst>
                                    </p:anim>
                                    <p:anim calcmode="lin" valueType="num">
                                      <p:cBhvr>
                                        <p:cTn id="118" dur="9000"/>
                                        <p:tgtEl>
                                          <p:spTgt spid="34"/>
                                        </p:tgtEl>
                                        <p:attrNameLst>
                                          <p:attrName>ppt_h</p:attrName>
                                        </p:attrNameLst>
                                      </p:cBhvr>
                                      <p:tavLst>
                                        <p:tav tm="0">
                                          <p:val>
                                            <p:strVal val="ppt_h"/>
                                          </p:val>
                                        </p:tav>
                                        <p:tav tm="100000">
                                          <p:val>
                                            <p:fltVal val="0"/>
                                          </p:val>
                                        </p:tav>
                                      </p:tavLst>
                                    </p:anim>
                                    <p:animEffect transition="out" filter="fade">
                                      <p:cBhvr>
                                        <p:cTn id="119" dur="9000"/>
                                        <p:tgtEl>
                                          <p:spTgt spid="34"/>
                                        </p:tgtEl>
                                      </p:cBhvr>
                                    </p:animEffect>
                                    <p:set>
                                      <p:cBhvr>
                                        <p:cTn id="120" dur="1" fill="hold">
                                          <p:stCondLst>
                                            <p:cond delay="8999"/>
                                          </p:stCondLst>
                                        </p:cTn>
                                        <p:tgtEl>
                                          <p:spTgt spid="34"/>
                                        </p:tgtEl>
                                        <p:attrNameLst>
                                          <p:attrName>style.visibility</p:attrName>
                                        </p:attrNameLst>
                                      </p:cBhvr>
                                      <p:to>
                                        <p:strVal val="hidden"/>
                                      </p:to>
                                    </p:set>
                                  </p:childTnLst>
                                </p:cTn>
                              </p:par>
                              <p:par>
                                <p:cTn id="121" presetID="53" presetClass="exit" presetSubtype="0" fill="hold" nodeType="withEffect">
                                  <p:stCondLst>
                                    <p:cond delay="700"/>
                                  </p:stCondLst>
                                  <p:childTnLst>
                                    <p:anim calcmode="lin" valueType="num">
                                      <p:cBhvr>
                                        <p:cTn id="122" dur="500"/>
                                        <p:tgtEl>
                                          <p:spTgt spid="29"/>
                                        </p:tgtEl>
                                        <p:attrNameLst>
                                          <p:attrName>ppt_w</p:attrName>
                                        </p:attrNameLst>
                                      </p:cBhvr>
                                      <p:tavLst>
                                        <p:tav tm="0">
                                          <p:val>
                                            <p:strVal val="ppt_w"/>
                                          </p:val>
                                        </p:tav>
                                        <p:tav tm="100000">
                                          <p:val>
                                            <p:fltVal val="0"/>
                                          </p:val>
                                        </p:tav>
                                      </p:tavLst>
                                    </p:anim>
                                    <p:anim calcmode="lin" valueType="num">
                                      <p:cBhvr>
                                        <p:cTn id="123" dur="500"/>
                                        <p:tgtEl>
                                          <p:spTgt spid="29"/>
                                        </p:tgtEl>
                                        <p:attrNameLst>
                                          <p:attrName>ppt_h</p:attrName>
                                        </p:attrNameLst>
                                      </p:cBhvr>
                                      <p:tavLst>
                                        <p:tav tm="0">
                                          <p:val>
                                            <p:strVal val="ppt_h"/>
                                          </p:val>
                                        </p:tav>
                                        <p:tav tm="100000">
                                          <p:val>
                                            <p:fltVal val="0"/>
                                          </p:val>
                                        </p:tav>
                                      </p:tavLst>
                                    </p:anim>
                                    <p:animEffect transition="out" filter="fade">
                                      <p:cBhvr>
                                        <p:cTn id="124" dur="500"/>
                                        <p:tgtEl>
                                          <p:spTgt spid="29"/>
                                        </p:tgtEl>
                                      </p:cBhvr>
                                    </p:animEffect>
                                    <p:set>
                                      <p:cBhvr>
                                        <p:cTn id="125" dur="1" fill="hold">
                                          <p:stCondLst>
                                            <p:cond delay="499"/>
                                          </p:stCondLst>
                                        </p:cTn>
                                        <p:tgtEl>
                                          <p:spTgt spid="29"/>
                                        </p:tgtEl>
                                        <p:attrNameLst>
                                          <p:attrName>style.visibility</p:attrName>
                                        </p:attrNameLst>
                                      </p:cBhvr>
                                      <p:to>
                                        <p:strVal val="hidden"/>
                                      </p:to>
                                    </p:set>
                                  </p:childTnLst>
                                </p:cTn>
                              </p:par>
                              <p:par>
                                <p:cTn id="126" presetID="53" presetClass="exit" presetSubtype="0" fill="hold" nodeType="withEffect">
                                  <p:stCondLst>
                                    <p:cond delay="300"/>
                                  </p:stCondLst>
                                  <p:childTnLst>
                                    <p:anim calcmode="lin" valueType="num">
                                      <p:cBhvr>
                                        <p:cTn id="127" dur="500"/>
                                        <p:tgtEl>
                                          <p:spTgt spid="30"/>
                                        </p:tgtEl>
                                        <p:attrNameLst>
                                          <p:attrName>ppt_w</p:attrName>
                                        </p:attrNameLst>
                                      </p:cBhvr>
                                      <p:tavLst>
                                        <p:tav tm="0">
                                          <p:val>
                                            <p:strVal val="ppt_w"/>
                                          </p:val>
                                        </p:tav>
                                        <p:tav tm="100000">
                                          <p:val>
                                            <p:fltVal val="0"/>
                                          </p:val>
                                        </p:tav>
                                      </p:tavLst>
                                    </p:anim>
                                    <p:anim calcmode="lin" valueType="num">
                                      <p:cBhvr>
                                        <p:cTn id="128" dur="500"/>
                                        <p:tgtEl>
                                          <p:spTgt spid="30"/>
                                        </p:tgtEl>
                                        <p:attrNameLst>
                                          <p:attrName>ppt_h</p:attrName>
                                        </p:attrNameLst>
                                      </p:cBhvr>
                                      <p:tavLst>
                                        <p:tav tm="0">
                                          <p:val>
                                            <p:strVal val="ppt_h"/>
                                          </p:val>
                                        </p:tav>
                                        <p:tav tm="100000">
                                          <p:val>
                                            <p:fltVal val="0"/>
                                          </p:val>
                                        </p:tav>
                                      </p:tavLst>
                                    </p:anim>
                                    <p:animEffect transition="out" filter="fade">
                                      <p:cBhvr>
                                        <p:cTn id="129" dur="500"/>
                                        <p:tgtEl>
                                          <p:spTgt spid="30"/>
                                        </p:tgtEl>
                                      </p:cBhvr>
                                    </p:animEffect>
                                    <p:set>
                                      <p:cBhvr>
                                        <p:cTn id="130" dur="1" fill="hold">
                                          <p:stCondLst>
                                            <p:cond delay="499"/>
                                          </p:stCondLst>
                                        </p:cTn>
                                        <p:tgtEl>
                                          <p:spTgt spid="30"/>
                                        </p:tgtEl>
                                        <p:attrNameLst>
                                          <p:attrName>style.visibility</p:attrName>
                                        </p:attrNameLst>
                                      </p:cBhvr>
                                      <p:to>
                                        <p:strVal val="hidden"/>
                                      </p:to>
                                    </p:set>
                                  </p:childTnLst>
                                </p:cTn>
                              </p:par>
                              <p:par>
                                <p:cTn id="131" presetID="53" presetClass="exit" presetSubtype="0" fill="hold" nodeType="withEffect">
                                  <p:stCondLst>
                                    <p:cond delay="1900"/>
                                  </p:stCondLst>
                                  <p:childTnLst>
                                    <p:anim calcmode="lin" valueType="num">
                                      <p:cBhvr>
                                        <p:cTn id="132" dur="500"/>
                                        <p:tgtEl>
                                          <p:spTgt spid="31"/>
                                        </p:tgtEl>
                                        <p:attrNameLst>
                                          <p:attrName>ppt_w</p:attrName>
                                        </p:attrNameLst>
                                      </p:cBhvr>
                                      <p:tavLst>
                                        <p:tav tm="0">
                                          <p:val>
                                            <p:strVal val="ppt_w"/>
                                          </p:val>
                                        </p:tav>
                                        <p:tav tm="100000">
                                          <p:val>
                                            <p:fltVal val="0"/>
                                          </p:val>
                                        </p:tav>
                                      </p:tavLst>
                                    </p:anim>
                                    <p:anim calcmode="lin" valueType="num">
                                      <p:cBhvr>
                                        <p:cTn id="133" dur="500"/>
                                        <p:tgtEl>
                                          <p:spTgt spid="31"/>
                                        </p:tgtEl>
                                        <p:attrNameLst>
                                          <p:attrName>ppt_h</p:attrName>
                                        </p:attrNameLst>
                                      </p:cBhvr>
                                      <p:tavLst>
                                        <p:tav tm="0">
                                          <p:val>
                                            <p:strVal val="ppt_h"/>
                                          </p:val>
                                        </p:tav>
                                        <p:tav tm="100000">
                                          <p:val>
                                            <p:fltVal val="0"/>
                                          </p:val>
                                        </p:tav>
                                      </p:tavLst>
                                    </p:anim>
                                    <p:animEffect transition="out" filter="fade">
                                      <p:cBhvr>
                                        <p:cTn id="134" dur="500"/>
                                        <p:tgtEl>
                                          <p:spTgt spid="31"/>
                                        </p:tgtEl>
                                      </p:cBhvr>
                                    </p:animEffect>
                                    <p:set>
                                      <p:cBhvr>
                                        <p:cTn id="135" dur="1" fill="hold">
                                          <p:stCondLst>
                                            <p:cond delay="499"/>
                                          </p:stCondLst>
                                        </p:cTn>
                                        <p:tgtEl>
                                          <p:spTgt spid="31"/>
                                        </p:tgtEl>
                                        <p:attrNameLst>
                                          <p:attrName>style.visibility</p:attrName>
                                        </p:attrNameLst>
                                      </p:cBhvr>
                                      <p:to>
                                        <p:strVal val="hidden"/>
                                      </p:to>
                                    </p:set>
                                  </p:childTnLst>
                                </p:cTn>
                              </p:par>
                              <p:par>
                                <p:cTn id="136" presetID="53" presetClass="exit" presetSubtype="0" fill="hold" nodeType="withEffect">
                                  <p:stCondLst>
                                    <p:cond delay="2300"/>
                                  </p:stCondLst>
                                  <p:childTnLst>
                                    <p:anim calcmode="lin" valueType="num">
                                      <p:cBhvr>
                                        <p:cTn id="137" dur="500"/>
                                        <p:tgtEl>
                                          <p:spTgt spid="32"/>
                                        </p:tgtEl>
                                        <p:attrNameLst>
                                          <p:attrName>ppt_w</p:attrName>
                                        </p:attrNameLst>
                                      </p:cBhvr>
                                      <p:tavLst>
                                        <p:tav tm="0">
                                          <p:val>
                                            <p:strVal val="ppt_w"/>
                                          </p:val>
                                        </p:tav>
                                        <p:tav tm="100000">
                                          <p:val>
                                            <p:fltVal val="0"/>
                                          </p:val>
                                        </p:tav>
                                      </p:tavLst>
                                    </p:anim>
                                    <p:anim calcmode="lin" valueType="num">
                                      <p:cBhvr>
                                        <p:cTn id="138" dur="500"/>
                                        <p:tgtEl>
                                          <p:spTgt spid="32"/>
                                        </p:tgtEl>
                                        <p:attrNameLst>
                                          <p:attrName>ppt_h</p:attrName>
                                        </p:attrNameLst>
                                      </p:cBhvr>
                                      <p:tavLst>
                                        <p:tav tm="0">
                                          <p:val>
                                            <p:strVal val="ppt_h"/>
                                          </p:val>
                                        </p:tav>
                                        <p:tav tm="100000">
                                          <p:val>
                                            <p:fltVal val="0"/>
                                          </p:val>
                                        </p:tav>
                                      </p:tavLst>
                                    </p:anim>
                                    <p:animEffect transition="out" filter="fade">
                                      <p:cBhvr>
                                        <p:cTn id="139" dur="500"/>
                                        <p:tgtEl>
                                          <p:spTgt spid="32"/>
                                        </p:tgtEl>
                                      </p:cBhvr>
                                    </p:animEffect>
                                    <p:set>
                                      <p:cBhvr>
                                        <p:cTn id="140" dur="1" fill="hold">
                                          <p:stCondLst>
                                            <p:cond delay="499"/>
                                          </p:stCondLst>
                                        </p:cTn>
                                        <p:tgtEl>
                                          <p:spTgt spid="32"/>
                                        </p:tgtEl>
                                        <p:attrNameLst>
                                          <p:attrName>style.visibility</p:attrName>
                                        </p:attrNameLst>
                                      </p:cBhvr>
                                      <p:to>
                                        <p:strVal val="hidden"/>
                                      </p:to>
                                    </p:set>
                                  </p:childTnLst>
                                </p:cTn>
                              </p:par>
                              <p:par>
                                <p:cTn id="141" presetID="22" presetClass="entr" presetSubtype="4" fill="hold" nodeType="withEffect">
                                  <p:stCondLst>
                                    <p:cond delay="2300"/>
                                  </p:stCondLst>
                                  <p:childTnLst>
                                    <p:set>
                                      <p:cBhvr>
                                        <p:cTn id="142" dur="1" fill="hold">
                                          <p:stCondLst>
                                            <p:cond delay="0"/>
                                          </p:stCondLst>
                                        </p:cTn>
                                        <p:tgtEl>
                                          <p:spTgt spid="37"/>
                                        </p:tgtEl>
                                        <p:attrNameLst>
                                          <p:attrName>style.visibility</p:attrName>
                                        </p:attrNameLst>
                                      </p:cBhvr>
                                      <p:to>
                                        <p:strVal val="visible"/>
                                      </p:to>
                                    </p:set>
                                    <p:animEffect transition="in" filter="wipe(down)">
                                      <p:cBhvr>
                                        <p:cTn id="143" dur="500"/>
                                        <p:tgtEl>
                                          <p:spTgt spid="37"/>
                                        </p:tgtEl>
                                      </p:cBhvr>
                                    </p:animEffect>
                                  </p:childTnLst>
                                </p:cTn>
                              </p:par>
                              <p:par>
                                <p:cTn id="144" presetID="22" presetClass="entr" presetSubtype="4" fill="hold" nodeType="withEffect">
                                  <p:stCondLst>
                                    <p:cond delay="2300"/>
                                  </p:stCondLst>
                                  <p:childTnLst>
                                    <p:set>
                                      <p:cBhvr>
                                        <p:cTn id="145" dur="1" fill="hold">
                                          <p:stCondLst>
                                            <p:cond delay="0"/>
                                          </p:stCondLst>
                                        </p:cTn>
                                        <p:tgtEl>
                                          <p:spTgt spid="38"/>
                                        </p:tgtEl>
                                        <p:attrNameLst>
                                          <p:attrName>style.visibility</p:attrName>
                                        </p:attrNameLst>
                                      </p:cBhvr>
                                      <p:to>
                                        <p:strVal val="visible"/>
                                      </p:to>
                                    </p:set>
                                    <p:animEffect transition="in" filter="wipe(down)">
                                      <p:cBhvr>
                                        <p:cTn id="146" dur="500"/>
                                        <p:tgtEl>
                                          <p:spTgt spid="38"/>
                                        </p:tgtEl>
                                      </p:cBhvr>
                                    </p:animEffect>
                                  </p:childTnLst>
                                </p:cTn>
                              </p:par>
                              <p:par>
                                <p:cTn id="147" presetID="10" presetClass="entr" presetSubtype="0" fill="hold" nodeType="withEffect">
                                  <p:stCondLst>
                                    <p:cond delay="100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100"/>
                                        <p:tgtEl>
                                          <p:spTgt spid="41"/>
                                        </p:tgtEl>
                                      </p:cBhvr>
                                    </p:animEffect>
                                  </p:childTnLst>
                                </p:cTn>
                              </p:par>
                              <p:par>
                                <p:cTn id="150" presetID="53" presetClass="exit" presetSubtype="0" fill="hold" nodeType="withEffect">
                                  <p:stCondLst>
                                    <p:cond delay="2000"/>
                                  </p:stCondLst>
                                  <p:childTnLst>
                                    <p:anim calcmode="lin" valueType="num">
                                      <p:cBhvr>
                                        <p:cTn id="151" dur="500"/>
                                        <p:tgtEl>
                                          <p:spTgt spid="41"/>
                                        </p:tgtEl>
                                        <p:attrNameLst>
                                          <p:attrName>ppt_w</p:attrName>
                                        </p:attrNameLst>
                                      </p:cBhvr>
                                      <p:tavLst>
                                        <p:tav tm="0">
                                          <p:val>
                                            <p:strVal val="ppt_w"/>
                                          </p:val>
                                        </p:tav>
                                        <p:tav tm="100000">
                                          <p:val>
                                            <p:fltVal val="0"/>
                                          </p:val>
                                        </p:tav>
                                      </p:tavLst>
                                    </p:anim>
                                    <p:anim calcmode="lin" valueType="num">
                                      <p:cBhvr>
                                        <p:cTn id="152" dur="500"/>
                                        <p:tgtEl>
                                          <p:spTgt spid="41"/>
                                        </p:tgtEl>
                                        <p:attrNameLst>
                                          <p:attrName>ppt_h</p:attrName>
                                        </p:attrNameLst>
                                      </p:cBhvr>
                                      <p:tavLst>
                                        <p:tav tm="0">
                                          <p:val>
                                            <p:strVal val="ppt_h"/>
                                          </p:val>
                                        </p:tav>
                                        <p:tav tm="100000">
                                          <p:val>
                                            <p:fltVal val="0"/>
                                          </p:val>
                                        </p:tav>
                                      </p:tavLst>
                                    </p:anim>
                                    <p:animEffect transition="out" filter="fade">
                                      <p:cBhvr>
                                        <p:cTn id="153" dur="500"/>
                                        <p:tgtEl>
                                          <p:spTgt spid="41"/>
                                        </p:tgtEl>
                                      </p:cBhvr>
                                    </p:animEffect>
                                    <p:set>
                                      <p:cBhvr>
                                        <p:cTn id="154"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0" y="1428294"/>
            <a:ext cx="3932237" cy="1069975"/>
          </a:xfrm>
          <a:prstGeom prst="rect">
            <a:avLst/>
          </a:prstGeom>
        </p:spPr>
        <p:txBody>
          <a:bodyPr anchor="b"/>
          <a:lstStyle>
            <a:lvl1pPr>
              <a:defRPr sz="28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1428299"/>
            <a:ext cx="6172200" cy="4873625"/>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90" y="249827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47358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2" y="1401083"/>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0447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1216479"/>
            <a:ext cx="2628900" cy="5143500"/>
          </a:xfrm>
          <a:prstGeom prst="rect">
            <a:avLst/>
          </a:prstGeom>
        </p:spPr>
        <p:txBody>
          <a:bodyPr vert="eaVert"/>
          <a:lstStyle>
            <a:lvl1pPr>
              <a:defRPr sz="3200"/>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216479"/>
            <a:ext cx="7734300" cy="5143500"/>
          </a:xfrm>
          <a:prstGeom prst="rect">
            <a:avLst/>
          </a:prstGeom>
        </p:spPr>
        <p:txBody>
          <a:bodyPr vert="eaVert"/>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1490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Arrow Bar"/>
          <p:cNvSpPr/>
          <p:nvPr userDrawn="1"/>
        </p:nvSpPr>
        <p:spPr bwMode="auto">
          <a:xfrm>
            <a:off x="0" y="0"/>
            <a:ext cx="12192000" cy="3457090"/>
          </a:xfrm>
          <a:prstGeom prst="rect">
            <a:avLst/>
          </a:prstGeom>
          <a:solidFill>
            <a:schemeClr val="accent1">
              <a:lumMod val="75000"/>
            </a:schemeClr>
          </a:solidFill>
          <a:ln w="9525" cap="flat" cmpd="sng" algn="ctr">
            <a:noFill/>
            <a:prstDash val="solid"/>
            <a:headEnd type="none" w="med" len="med"/>
            <a:tailEnd type="none" w="med" len="med"/>
          </a:ln>
          <a:effectLst/>
        </p:spPr>
        <p:txBody>
          <a:bodyPr lIns="68559" tIns="34280" rIns="68559" bIns="34280" anchor="ctr"/>
          <a:lstStyle/>
          <a:p>
            <a:pPr algn="ctr" defTabSz="684213" fontAlgn="base">
              <a:spcBef>
                <a:spcPct val="0"/>
              </a:spcBef>
              <a:spcAft>
                <a:spcPct val="0"/>
              </a:spcAft>
            </a:pPr>
            <a:endParaRPr lang="en-US" altLang="zh-CN" sz="1700" kern="0" dirty="0">
              <a:solidFill>
                <a:srgbClr val="FFFFFF"/>
              </a:solidFill>
              <a:latin typeface="Segoe UI"/>
              <a:cs typeface="Segoe UI" pitchFamily="34" charset="0"/>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9111" y="1543"/>
            <a:ext cx="8392889" cy="3454681"/>
          </a:xfrm>
          <a:prstGeom prst="rect">
            <a:avLst/>
          </a:prstGeom>
        </p:spPr>
      </p:pic>
      <p:pic>
        <p:nvPicPr>
          <p:cNvPr id="9" name="Picture 13" descr="PPECLOGO-eff-0-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83213" y="2118190"/>
            <a:ext cx="5222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PPECLOGO-eff-0-1"/>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974385" y="2743665"/>
            <a:ext cx="10604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PPECLOGO-eff-5-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249797" y="2111672"/>
            <a:ext cx="1477963"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PPECLOGO-eff-0-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73350" y="2696046"/>
            <a:ext cx="98107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PPECLOGO-eff-0-1"/>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204947" y="2764309"/>
            <a:ext cx="4000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PPECLOGO-eff-0-1"/>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466635" y="3883490"/>
            <a:ext cx="1968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PPECLOGO-eff-0-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250735" y="2434103"/>
            <a:ext cx="98107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descr="PPECLOGO-eff-5-4"/>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714785" y="2549990"/>
            <a:ext cx="11160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descr="PPECLOGO-eff-0-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770097" y="3629490"/>
            <a:ext cx="5222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descr="PPECLOGO-eff-0-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83213" y="2118190"/>
            <a:ext cx="5222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descr="PPECLOGO-eff2-1-3"/>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53766" y="2800450"/>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descr="PPECLOGO-eff2-1-4"/>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347950" y="3269128"/>
            <a:ext cx="70326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7" descr="PPECLOGO-eff2-1-3"/>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067085" y="2770659"/>
            <a:ext cx="36036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8" descr="PPECLOGO-eff2-1-3"/>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573497" y="3415178"/>
            <a:ext cx="2809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WordArt 22"/>
          <p:cNvSpPr>
            <a:spLocks noChangeArrowheads="1" noChangeShapeType="1" noTextEdit="1"/>
          </p:cNvSpPr>
          <p:nvPr userDrawn="1"/>
        </p:nvSpPr>
        <p:spPr bwMode="auto">
          <a:xfrm>
            <a:off x="2215560" y="3200871"/>
            <a:ext cx="6840537" cy="792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endParaRPr lang="zh-CN" altLang="en-US" sz="3600" kern="10" spc="720">
              <a:gradFill rotWithShape="1">
                <a:gsLst>
                  <a:gs pos="0">
                    <a:srgbClr val="AAAAAA"/>
                  </a:gs>
                  <a:gs pos="100000">
                    <a:srgbClr val="FFFFFF"/>
                  </a:gs>
                </a:gsLst>
                <a:lin ang="5400000" scaled="1"/>
              </a:gradFill>
              <a:effectLst>
                <a:outerShdw dist="45791" dir="3378596" algn="ctr" rotWithShape="0">
                  <a:srgbClr val="4D4D4D">
                    <a:alpha val="79999"/>
                  </a:srgbClr>
                </a:outerShdw>
              </a:effectLst>
              <a:latin typeface="黑体"/>
              <a:ea typeface="黑体"/>
            </a:endParaRPr>
          </a:p>
        </p:txBody>
      </p:sp>
      <p:pic>
        <p:nvPicPr>
          <p:cNvPr id="28" name="Picture 14" descr="PPECLOGO-eff2-1-2"/>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44154" y="2320597"/>
            <a:ext cx="169703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descr="PPECLOGO-eff-0-1"/>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3295063" y="3805703"/>
            <a:ext cx="52387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0" descr="PPECLOGO-eff-5-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50565" y="1235893"/>
            <a:ext cx="1833562"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5" descr="PPECLOGO-eff2-1-3"/>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231490" y="801377"/>
            <a:ext cx="438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p:nvPr userDrawn="1"/>
        </p:nvGrpSpPr>
        <p:grpSpPr>
          <a:xfrm>
            <a:off x="0" y="3457090"/>
            <a:ext cx="12198350" cy="104458"/>
            <a:chOff x="0" y="5087938"/>
            <a:chExt cx="9144000" cy="55562"/>
          </a:xfrm>
        </p:grpSpPr>
        <p:pic>
          <p:nvPicPr>
            <p:cNvPr id="17" name="Picture 2" descr="E:\01 日常工作\10 多媒体\PPT内部汇报用模板\红条.jpg"/>
            <p:cNvPicPr>
              <a:picLocks noChangeAspect="1" noChangeArrowheads="1"/>
            </p:cNvPicPr>
            <p:nvPr userDrawn="1"/>
          </p:nvPicPr>
          <p:blipFill>
            <a:blip r:embed="rId14" cstate="print"/>
            <a:srcRect r="5813"/>
            <a:stretch>
              <a:fillRect/>
            </a:stretch>
          </p:blipFill>
          <p:spPr bwMode="auto">
            <a:xfrm>
              <a:off x="0" y="5087938"/>
              <a:ext cx="8616950" cy="55562"/>
            </a:xfrm>
            <a:prstGeom prst="rect">
              <a:avLst/>
            </a:prstGeom>
            <a:noFill/>
          </p:spPr>
        </p:pic>
        <p:pic>
          <p:nvPicPr>
            <p:cNvPr id="18" name="Picture 2" descr="E:\01 日常工作\10 多媒体\PPT内部汇报用模板\红条.jpg"/>
            <p:cNvPicPr>
              <a:picLocks noChangeAspect="1" noChangeArrowheads="1"/>
            </p:cNvPicPr>
            <p:nvPr userDrawn="1"/>
          </p:nvPicPr>
          <p:blipFill>
            <a:blip r:embed="rId14" cstate="print"/>
            <a:srcRect r="5813"/>
            <a:stretch>
              <a:fillRect/>
            </a:stretch>
          </p:blipFill>
          <p:spPr bwMode="auto">
            <a:xfrm>
              <a:off x="527050" y="5087938"/>
              <a:ext cx="8616950" cy="55562"/>
            </a:xfrm>
            <a:prstGeom prst="rect">
              <a:avLst/>
            </a:prstGeom>
            <a:noFill/>
          </p:spPr>
        </p:pic>
      </p:grpSp>
      <p:sp>
        <p:nvSpPr>
          <p:cNvPr id="2" name="矩形 1"/>
          <p:cNvSpPr/>
          <p:nvPr userDrawn="1"/>
        </p:nvSpPr>
        <p:spPr>
          <a:xfrm>
            <a:off x="722924" y="1995888"/>
            <a:ext cx="2417008" cy="377411"/>
          </a:xfrm>
          <a:prstGeom prst="rect">
            <a:avLst/>
          </a:prstGeom>
        </p:spPr>
        <p:txBody>
          <a:bodyPr wrap="none">
            <a:spAutoFit/>
          </a:bodyPr>
          <a:lstStyle/>
          <a:p>
            <a:pPr algn="ctr">
              <a:lnSpc>
                <a:spcPct val="150000"/>
              </a:lnSpc>
            </a:pPr>
            <a:r>
              <a:rPr lang="zh-CN" altLang="en-US" sz="1400" b="0" spc="160" baseline="0" dirty="0" smtClean="0">
                <a:solidFill>
                  <a:schemeClr val="bg1"/>
                </a:solidFill>
                <a:latin typeface="+mn-ea"/>
                <a:ea typeface="+mn-ea"/>
              </a:rPr>
              <a:t>连接 </a:t>
            </a:r>
            <a:r>
              <a:rPr lang="en-US" altLang="zh-CN" sz="1400" b="0" spc="160" baseline="0" dirty="0" smtClean="0">
                <a:solidFill>
                  <a:schemeClr val="bg1"/>
                </a:solidFill>
                <a:latin typeface="+mn-ea"/>
                <a:ea typeface="+mn-ea"/>
              </a:rPr>
              <a:t>· </a:t>
            </a:r>
            <a:r>
              <a:rPr lang="zh-CN" altLang="en-US" sz="1400" b="0" spc="160" baseline="0" dirty="0" smtClean="0">
                <a:solidFill>
                  <a:schemeClr val="bg1"/>
                </a:solidFill>
                <a:latin typeface="+mn-ea"/>
                <a:ea typeface="+mn-ea"/>
              </a:rPr>
              <a:t>互动 </a:t>
            </a:r>
            <a:r>
              <a:rPr lang="en-US" altLang="zh-CN" sz="1400" b="0" spc="160" baseline="0" dirty="0" smtClean="0">
                <a:solidFill>
                  <a:schemeClr val="bg1"/>
                </a:solidFill>
                <a:latin typeface="+mn-ea"/>
                <a:ea typeface="+mn-ea"/>
              </a:rPr>
              <a:t>· </a:t>
            </a:r>
            <a:r>
              <a:rPr lang="zh-CN" altLang="en-US" sz="1400" b="0" spc="160" baseline="0" dirty="0" smtClean="0">
                <a:solidFill>
                  <a:schemeClr val="bg1"/>
                </a:solidFill>
                <a:latin typeface="+mn-ea"/>
                <a:ea typeface="+mn-ea"/>
              </a:rPr>
              <a:t>智能 </a:t>
            </a:r>
            <a:r>
              <a:rPr lang="en-US" altLang="zh-CN" sz="1400" b="0" spc="160" baseline="0" dirty="0" smtClean="0">
                <a:solidFill>
                  <a:schemeClr val="bg1"/>
                </a:solidFill>
                <a:latin typeface="+mn-ea"/>
                <a:ea typeface="+mn-ea"/>
              </a:rPr>
              <a:t>· </a:t>
            </a:r>
            <a:r>
              <a:rPr lang="zh-CN" altLang="en-US" sz="1400" b="0" spc="160" baseline="0" dirty="0" smtClean="0">
                <a:solidFill>
                  <a:schemeClr val="bg1"/>
                </a:solidFill>
                <a:latin typeface="+mn-ea"/>
                <a:ea typeface="+mn-ea"/>
              </a:rPr>
              <a:t>创新</a:t>
            </a:r>
            <a:endParaRPr lang="zh-CN" altLang="en-US" sz="1400" b="0" spc="160" baseline="0" dirty="0">
              <a:solidFill>
                <a:schemeClr val="bg1"/>
              </a:solidFill>
              <a:latin typeface="+mn-ea"/>
              <a:ea typeface="+mn-ea"/>
            </a:endParaRPr>
          </a:p>
        </p:txBody>
      </p:sp>
      <p:pic>
        <p:nvPicPr>
          <p:cNvPr id="1027" name="Picture 3" descr="D:\公司宣传材料\中盈安信VI（1.0）\01-中盈安信标识\web显示用png\中盈安信标识横版165-白.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636991" y="1153654"/>
            <a:ext cx="2377630" cy="8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3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fill="hold" nodeType="withEffect">
                                  <p:stCondLst>
                                    <p:cond delay="0"/>
                                  </p:stCondLst>
                                  <p:childTnLst>
                                    <p:animMotion origin="layout" path="M -0.00782 0.00139 L -0.57969 0.00139 " pathEditMode="relative" rAng="0" ptsTypes="AA">
                                      <p:cBhvr>
                                        <p:cTn id="9" dur="3000" fill="hold"/>
                                        <p:tgtEl>
                                          <p:spTgt spid="9"/>
                                        </p:tgtEl>
                                        <p:attrNameLst>
                                          <p:attrName>ppt_x</p:attrName>
                                          <p:attrName>ppt_y</p:attrName>
                                        </p:attrNameLst>
                                      </p:cBhvr>
                                      <p:rCtr x="-28594"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35" presetClass="path" presetSubtype="0" fill="hold" nodeType="withEffect">
                                  <p:stCondLst>
                                    <p:cond delay="0"/>
                                  </p:stCondLst>
                                  <p:childTnLst>
                                    <p:animMotion origin="layout" path="M 0 0  L -0.25 0  E" pathEditMode="relative" rAng="0" ptsTypes="">
                                      <p:cBhvr>
                                        <p:cTn id="44" dur="3000" fill="hold"/>
                                        <p:tgtEl>
                                          <p:spTgt spid="20"/>
                                        </p:tgtEl>
                                        <p:attrNameLst>
                                          <p:attrName>ppt_x</p:attrName>
                                          <p:attrName>ppt_y</p:attrName>
                                        </p:attrNameLst>
                                      </p:cBhvr>
                                      <p:rCtr x="0" y="0"/>
                                    </p:animMotion>
                                  </p:childTnLst>
                                </p:cTn>
                              </p:par>
                              <p:par>
                                <p:cTn id="45" presetID="35" presetClass="path" presetSubtype="0" fill="hold" nodeType="withEffect">
                                  <p:stCondLst>
                                    <p:cond delay="0"/>
                                  </p:stCondLst>
                                  <p:childTnLst>
                                    <p:animMotion origin="layout" path="M 4.16667E-6 3.33333E-6 L -0.31632 3.33333E-6 " pathEditMode="relative" rAng="0" ptsTypes="AA">
                                      <p:cBhvr>
                                        <p:cTn id="46" dur="3000" fill="hold"/>
                                        <p:tgtEl>
                                          <p:spTgt spid="12"/>
                                        </p:tgtEl>
                                        <p:attrNameLst>
                                          <p:attrName>ppt_x</p:attrName>
                                          <p:attrName>ppt_y</p:attrName>
                                        </p:attrNameLst>
                                      </p:cBhvr>
                                      <p:rCtr x="-1581600" y="0"/>
                                    </p:animMotion>
                                  </p:childTnLst>
                                </p:cTn>
                              </p:par>
                              <p:par>
                                <p:cTn id="47" presetID="35" presetClass="path" presetSubtype="0" fill="hold" nodeType="withEffect">
                                  <p:stCondLst>
                                    <p:cond delay="0"/>
                                  </p:stCondLst>
                                  <p:childTnLst>
                                    <p:animMotion origin="layout" path="M 0.00504 -1.85185E-6 L -0.46684 -1.85185E-6 " pathEditMode="relative" rAng="0" ptsTypes="AA">
                                      <p:cBhvr>
                                        <p:cTn id="48" dur="3000" fill="hold"/>
                                        <p:tgtEl>
                                          <p:spTgt spid="13"/>
                                        </p:tgtEl>
                                        <p:attrNameLst>
                                          <p:attrName>ppt_x</p:attrName>
                                          <p:attrName>ppt_y</p:attrName>
                                        </p:attrNameLst>
                                      </p:cBhvr>
                                      <p:rCtr x="-2359400" y="0"/>
                                    </p:animMotion>
                                  </p:childTnLst>
                                </p:cTn>
                              </p:par>
                              <p:par>
                                <p:cTn id="49" presetID="35" presetClass="path" presetSubtype="0" fill="hold" nodeType="withEffect">
                                  <p:stCondLst>
                                    <p:cond delay="0"/>
                                  </p:stCondLst>
                                  <p:childTnLst>
                                    <p:animMotion origin="layout" path="M -3.05556E-6 1.11111E-6 L -0.19531 1.11111E-6 " pathEditMode="relative" rAng="0" ptsTypes="AA">
                                      <p:cBhvr>
                                        <p:cTn id="50" dur="4000" fill="hold"/>
                                        <p:tgtEl>
                                          <p:spTgt spid="19"/>
                                        </p:tgtEl>
                                        <p:attrNameLst>
                                          <p:attrName>ppt_x</p:attrName>
                                          <p:attrName>ppt_y</p:attrName>
                                        </p:attrNameLst>
                                      </p:cBhvr>
                                      <p:rCtr x="-977400" y="0"/>
                                    </p:animMotion>
                                  </p:childTnLst>
                                </p:cTn>
                              </p:par>
                              <p:par>
                                <p:cTn id="51" presetID="35" presetClass="path" presetSubtype="0" fill="hold" nodeType="withEffect">
                                  <p:stCondLst>
                                    <p:cond delay="0"/>
                                  </p:stCondLst>
                                  <p:childTnLst>
                                    <p:animMotion origin="layout" path="M 5.55556E-7 2.59259E-6 L -0.43594 2.59259E-6 " pathEditMode="relative" rAng="0" ptsTypes="AA">
                                      <p:cBhvr>
                                        <p:cTn id="52" dur="3000" fill="hold"/>
                                        <p:tgtEl>
                                          <p:spTgt spid="29"/>
                                        </p:tgtEl>
                                        <p:attrNameLst>
                                          <p:attrName>ppt_x</p:attrName>
                                          <p:attrName>ppt_y</p:attrName>
                                        </p:attrNameLst>
                                      </p:cBhvr>
                                      <p:rCtr x="-2180600" y="0"/>
                                    </p:animMotion>
                                  </p:childTnLst>
                                </p:cTn>
                              </p:par>
                              <p:par>
                                <p:cTn id="53" presetID="35" presetClass="path" presetSubtype="0" fill="hold" nodeType="withEffect">
                                  <p:stCondLst>
                                    <p:cond delay="0"/>
                                  </p:stCondLst>
                                  <p:childTnLst>
                                    <p:animMotion origin="layout" path="M -1.94444E-6 2.59259E-6 L -0.61719 2.59259E-6 " pathEditMode="relative" rAng="0" ptsTypes="AA">
                                      <p:cBhvr>
                                        <p:cTn id="54" dur="3000" fill="hold"/>
                                        <p:tgtEl>
                                          <p:spTgt spid="14"/>
                                        </p:tgtEl>
                                        <p:attrNameLst>
                                          <p:attrName>ppt_x</p:attrName>
                                          <p:attrName>ppt_y</p:attrName>
                                        </p:attrNameLst>
                                      </p:cBhvr>
                                      <p:rCtr x="-3086800" y="0"/>
                                    </p:animMotion>
                                  </p:childTnLst>
                                </p:cTn>
                              </p:par>
                              <p:par>
                                <p:cTn id="55" presetID="35" presetClass="path" presetSubtype="0" fill="hold" nodeType="withEffect">
                                  <p:stCondLst>
                                    <p:cond delay="0"/>
                                  </p:stCondLst>
                                  <p:childTnLst>
                                    <p:animMotion origin="layout" path="M 3.05556E-6 -1.85185E-6 L -0.33577 -1.85185E-6 " pathEditMode="relative" rAng="0" ptsTypes="AA">
                                      <p:cBhvr>
                                        <p:cTn id="56" dur="3000" fill="hold"/>
                                        <p:tgtEl>
                                          <p:spTgt spid="10"/>
                                        </p:tgtEl>
                                        <p:attrNameLst>
                                          <p:attrName>ppt_x</p:attrName>
                                          <p:attrName>ppt_y</p:attrName>
                                        </p:attrNameLst>
                                      </p:cBhvr>
                                      <p:rCtr x="-1678800" y="0"/>
                                    </p:animMotion>
                                  </p:childTnLst>
                                </p:cTn>
                              </p:par>
                              <p:par>
                                <p:cTn id="57" presetID="35" presetClass="path" presetSubtype="0" fill="hold" nodeType="withEffect">
                                  <p:stCondLst>
                                    <p:cond delay="0"/>
                                  </p:stCondLst>
                                  <p:childTnLst>
                                    <p:animMotion origin="layout" path="M 1.66667E-6 -1.85185E-6 L -0.57188 -1.85185E-6 " pathEditMode="relative" rAng="0" ptsTypes="AA">
                                      <p:cBhvr>
                                        <p:cTn id="58" dur="3000" fill="hold"/>
                                        <p:tgtEl>
                                          <p:spTgt spid="21"/>
                                        </p:tgtEl>
                                        <p:attrNameLst>
                                          <p:attrName>ppt_x</p:attrName>
                                          <p:attrName>ppt_y</p:attrName>
                                        </p:attrNameLst>
                                      </p:cBhvr>
                                      <p:rCtr x="-2859400" y="0"/>
                                    </p:animMotion>
                                  </p:childTnLst>
                                </p:cTn>
                              </p:par>
                              <p:par>
                                <p:cTn id="59" presetID="35" presetClass="path" presetSubtype="0" fill="hold" nodeType="withEffect">
                                  <p:stCondLst>
                                    <p:cond delay="0"/>
                                  </p:stCondLst>
                                  <p:childTnLst>
                                    <p:animMotion origin="layout" path="M -0.00782 0.00139 L -0.57969 0.00139 " pathEditMode="relative" rAng="0" ptsTypes="AA">
                                      <p:cBhvr>
                                        <p:cTn id="60" dur="3000" fill="hold"/>
                                        <p:tgtEl>
                                          <p:spTgt spid="22"/>
                                        </p:tgtEl>
                                        <p:attrNameLst>
                                          <p:attrName>ppt_x</p:attrName>
                                          <p:attrName>ppt_y</p:attrName>
                                        </p:attrNameLst>
                                      </p:cBhvr>
                                      <p:rCtr x="-28594" y="0"/>
                                    </p:animMotion>
                                  </p:childTnLst>
                                </p:cTn>
                              </p:par>
                              <p:par>
                                <p:cTn id="61" presetID="63" presetClass="path" presetSubtype="0" fill="hold" nodeType="withEffect">
                                  <p:stCondLst>
                                    <p:cond delay="0"/>
                                  </p:stCondLst>
                                  <p:childTnLst>
                                    <p:animMotion origin="layout" path="M 5.55556E-7 2.59259E-6 L 0.43906 2.59259E-6 " pathEditMode="relative" rAng="0" ptsTypes="AA">
                                      <p:cBhvr>
                                        <p:cTn id="62" dur="4000" fill="hold"/>
                                        <p:tgtEl>
                                          <p:spTgt spid="30"/>
                                        </p:tgtEl>
                                        <p:attrNameLst>
                                          <p:attrName>ppt_x</p:attrName>
                                          <p:attrName>ppt_y</p:attrName>
                                        </p:attrNameLst>
                                      </p:cBhvr>
                                      <p:rCtr x="2194400" y="0"/>
                                    </p:animMotion>
                                  </p:childTnLst>
                                </p:cTn>
                              </p:par>
                              <p:par>
                                <p:cTn id="63" presetID="63" presetClass="path" presetSubtype="0" fill="hold" nodeType="withEffect">
                                  <p:stCondLst>
                                    <p:cond delay="0"/>
                                  </p:stCondLst>
                                  <p:childTnLst>
                                    <p:animMotion origin="layout" path="M -1.38889E-6 2.96296E-6 L 0.62813 2.96296E-6 " pathEditMode="relative" rAng="0" ptsTypes="AA">
                                      <p:cBhvr>
                                        <p:cTn id="64" dur="3000" fill="hold"/>
                                        <p:tgtEl>
                                          <p:spTgt spid="11"/>
                                        </p:tgtEl>
                                        <p:attrNameLst>
                                          <p:attrName>ppt_x</p:attrName>
                                          <p:attrName>ppt_y</p:attrName>
                                        </p:attrNameLst>
                                      </p:cBhvr>
                                      <p:rCtr x="3140600" y="0"/>
                                    </p:animMotion>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
                                        <p:tgtEl>
                                          <p:spTgt spid="28"/>
                                        </p:tgtEl>
                                      </p:cBhvr>
                                    </p:animEffect>
                                  </p:childTnLst>
                                </p:cTn>
                              </p:par>
                              <p:par>
                                <p:cTn id="68" presetID="10" presetClass="entr" presetSubtype="0" fill="hold" nodeType="withEffect">
                                  <p:stCondLst>
                                    <p:cond delay="60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
                                        <p:tgtEl>
                                          <p:spTgt spid="23"/>
                                        </p:tgtEl>
                                      </p:cBhvr>
                                    </p:animEffect>
                                  </p:childTnLst>
                                </p:cTn>
                              </p:par>
                              <p:par>
                                <p:cTn id="71" presetID="10" presetClass="entr" presetSubtype="0" fill="hold" nodeType="withEffect">
                                  <p:stCondLst>
                                    <p:cond delay="20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
                                        <p:tgtEl>
                                          <p:spTgt spid="24"/>
                                        </p:tgtEl>
                                      </p:cBhvr>
                                    </p:animEffect>
                                  </p:childTnLst>
                                </p:cTn>
                              </p:par>
                              <p:par>
                                <p:cTn id="74" presetID="10" presetClass="entr" presetSubtype="0" fill="hold" nodeType="withEffect">
                                  <p:stCondLst>
                                    <p:cond delay="180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
                                        <p:tgtEl>
                                          <p:spTgt spid="25"/>
                                        </p:tgtEl>
                                      </p:cBhvr>
                                    </p:animEffect>
                                  </p:childTnLst>
                                </p:cTn>
                              </p:par>
                              <p:par>
                                <p:cTn id="77" presetID="10" presetClass="entr" presetSubtype="0" fill="hold" nodeType="withEffect">
                                  <p:stCondLst>
                                    <p:cond delay="220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100"/>
                                        <p:tgtEl>
                                          <p:spTgt spid="26"/>
                                        </p:tgtEl>
                                      </p:cBhvr>
                                    </p:animEffect>
                                  </p:childTnLst>
                                </p:cTn>
                              </p:par>
                              <p:par>
                                <p:cTn id="80" presetID="10" presetClass="entr" presetSubtype="0" fill="hold" nodeType="withEffect">
                                  <p:stCondLst>
                                    <p:cond delay="10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11410950" y="6548754"/>
            <a:ext cx="79057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anose="020B0604020202020204" pitchFamily="34" charset="0"/>
              </a:defRPr>
            </a:lvl1pPr>
            <a:lvl2pPr marL="571500" defTabSz="762000">
              <a:defRPr sz="2400">
                <a:solidFill>
                  <a:schemeClr val="tx1"/>
                </a:solidFill>
                <a:latin typeface="Arial" panose="020B0604020202020204" pitchFamily="34" charset="0"/>
              </a:defRPr>
            </a:lvl2pPr>
            <a:lvl3pPr marL="1143000" defTabSz="762000">
              <a:defRPr sz="2400">
                <a:solidFill>
                  <a:schemeClr val="tx1"/>
                </a:solidFill>
                <a:latin typeface="Arial" panose="020B0604020202020204" pitchFamily="34" charset="0"/>
              </a:defRPr>
            </a:lvl3pPr>
            <a:lvl4pPr marL="1714500" defTabSz="762000">
              <a:defRPr sz="2400">
                <a:solidFill>
                  <a:schemeClr val="tx1"/>
                </a:solidFill>
                <a:latin typeface="Arial" panose="020B0604020202020204" pitchFamily="34" charset="0"/>
              </a:defRPr>
            </a:lvl4pPr>
            <a:lvl5pPr marL="2286000" defTabSz="762000">
              <a:defRPr sz="2400">
                <a:solidFill>
                  <a:schemeClr val="tx1"/>
                </a:solidFill>
                <a:latin typeface="Arial" panose="020B0604020202020204" pitchFamily="34" charset="0"/>
              </a:defRPr>
            </a:lvl5pPr>
            <a:lvl6pPr marL="2743200" defTabSz="762000" fontAlgn="base">
              <a:spcBef>
                <a:spcPct val="0"/>
              </a:spcBef>
              <a:spcAft>
                <a:spcPct val="0"/>
              </a:spcAft>
              <a:defRPr sz="2400">
                <a:solidFill>
                  <a:schemeClr val="tx1"/>
                </a:solidFill>
                <a:latin typeface="Arial" panose="020B0604020202020204" pitchFamily="34" charset="0"/>
              </a:defRPr>
            </a:lvl6pPr>
            <a:lvl7pPr marL="3200400" defTabSz="762000" fontAlgn="base">
              <a:spcBef>
                <a:spcPct val="0"/>
              </a:spcBef>
              <a:spcAft>
                <a:spcPct val="0"/>
              </a:spcAft>
              <a:defRPr sz="2400">
                <a:solidFill>
                  <a:schemeClr val="tx1"/>
                </a:solidFill>
                <a:latin typeface="Arial" panose="020B0604020202020204" pitchFamily="34" charset="0"/>
              </a:defRPr>
            </a:lvl7pPr>
            <a:lvl8pPr marL="3657600" defTabSz="762000" fontAlgn="base">
              <a:spcBef>
                <a:spcPct val="0"/>
              </a:spcBef>
              <a:spcAft>
                <a:spcPct val="0"/>
              </a:spcAft>
              <a:defRPr sz="2400">
                <a:solidFill>
                  <a:schemeClr val="tx1"/>
                </a:solidFill>
                <a:latin typeface="Arial" panose="020B0604020202020204" pitchFamily="34" charset="0"/>
              </a:defRPr>
            </a:lvl8pPr>
            <a:lvl9pPr marL="4114800" defTabSz="762000" fontAlgn="base">
              <a:spcBef>
                <a:spcPct val="0"/>
              </a:spcBef>
              <a:spcAft>
                <a:spcPct val="0"/>
              </a:spcAft>
              <a:defRPr sz="2400">
                <a:solidFill>
                  <a:schemeClr val="tx1"/>
                </a:solidFill>
                <a:latin typeface="Arial" panose="020B0604020202020204" pitchFamily="34" charset="0"/>
              </a:defRPr>
            </a:lvl9pPr>
          </a:lstStyle>
          <a:p>
            <a:pPr algn="ctr"/>
            <a:r>
              <a:rPr kumimoji="1" lang="zh-CN" altLang="en-US" sz="1000" dirty="0">
                <a:solidFill>
                  <a:prstClr val="black">
                    <a:lumMod val="65000"/>
                    <a:lumOff val="35000"/>
                  </a:prstClr>
                </a:solidFill>
                <a:latin typeface="微软雅黑" panose="020B0503020204020204" pitchFamily="34" charset="-122"/>
              </a:rPr>
              <a:t>第 </a:t>
            </a:r>
            <a:fld id="{218E8F2B-BCE7-45A8-8BA7-71C8D5CFC009}" type="slidenum">
              <a:rPr kumimoji="1" lang="en-US" altLang="zh-TW" sz="1000">
                <a:solidFill>
                  <a:prstClr val="black">
                    <a:lumMod val="65000"/>
                    <a:lumOff val="35000"/>
                  </a:prstClr>
                </a:solidFill>
                <a:latin typeface="微软雅黑" panose="020B0503020204020204" pitchFamily="34" charset="-122"/>
              </a:rPr>
              <a:pPr algn="ctr"/>
              <a:t>‹#›</a:t>
            </a:fld>
            <a:r>
              <a:rPr kumimoji="1" lang="en-US" altLang="zh-TW" sz="1000" dirty="0">
                <a:solidFill>
                  <a:prstClr val="black">
                    <a:lumMod val="65000"/>
                    <a:lumOff val="35000"/>
                  </a:prstClr>
                </a:solidFill>
                <a:latin typeface="微软雅黑" panose="020B0503020204020204" pitchFamily="34" charset="-122"/>
              </a:rPr>
              <a:t> </a:t>
            </a:r>
            <a:r>
              <a:rPr kumimoji="1" lang="zh-CN" altLang="en-US" sz="1000" dirty="0" smtClean="0">
                <a:solidFill>
                  <a:prstClr val="black">
                    <a:lumMod val="65000"/>
                    <a:lumOff val="35000"/>
                  </a:prstClr>
                </a:solidFill>
                <a:latin typeface="微软雅黑" panose="020B0503020204020204" pitchFamily="34" charset="-122"/>
              </a:rPr>
              <a:t>页</a:t>
            </a:r>
            <a:endParaRPr kumimoji="1" lang="zh-TW" altLang="en-US" sz="1000" dirty="0">
              <a:solidFill>
                <a:prstClr val="black">
                  <a:lumMod val="65000"/>
                  <a:lumOff val="35000"/>
                </a:prstClr>
              </a:solidFill>
              <a:latin typeface="微软雅黑" panose="020B0503020204020204" pitchFamily="34" charset="-122"/>
            </a:endParaRPr>
          </a:p>
        </p:txBody>
      </p:sp>
      <p:grpSp>
        <p:nvGrpSpPr>
          <p:cNvPr id="7" name="组合 6"/>
          <p:cNvGrpSpPr/>
          <p:nvPr userDrawn="1"/>
        </p:nvGrpSpPr>
        <p:grpSpPr>
          <a:xfrm>
            <a:off x="0" y="832530"/>
            <a:ext cx="12198350" cy="87387"/>
            <a:chOff x="0" y="908728"/>
            <a:chExt cx="12198350" cy="87387"/>
          </a:xfrm>
        </p:grpSpPr>
        <p:pic>
          <p:nvPicPr>
            <p:cNvPr id="8"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708279" y="908728"/>
              <a:ext cx="11490071" cy="87387"/>
            </a:xfrm>
            <a:prstGeom prst="rect">
              <a:avLst/>
            </a:prstGeom>
            <a:noFill/>
          </p:spPr>
        </p:pic>
        <p:pic>
          <p:nvPicPr>
            <p:cNvPr id="9"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0" y="908728"/>
              <a:ext cx="11490071" cy="87387"/>
            </a:xfrm>
            <a:prstGeom prst="rect">
              <a:avLst/>
            </a:prstGeom>
            <a:noFill/>
          </p:spPr>
        </p:pic>
      </p:grpSp>
      <p:sp>
        <p:nvSpPr>
          <p:cNvPr id="10" name="标题 1"/>
          <p:cNvSpPr>
            <a:spLocks noGrp="1"/>
          </p:cNvSpPr>
          <p:nvPr>
            <p:ph type="title"/>
          </p:nvPr>
        </p:nvSpPr>
        <p:spPr>
          <a:xfrm>
            <a:off x="0" y="97582"/>
            <a:ext cx="12201524" cy="792088"/>
          </a:xfrm>
          <a:prstGeom prst="rect">
            <a:avLst/>
          </a:prstGeom>
        </p:spPr>
        <p:txBody>
          <a:bodyPr anchor="ctr"/>
          <a:lstStyle>
            <a:lvl1pPr algn="ct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11"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3490"/>
          <a:stretch/>
        </p:blipFill>
        <p:spPr bwMode="auto">
          <a:xfrm>
            <a:off x="10625182" y="201904"/>
            <a:ext cx="1438192" cy="5145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2" descr="C:\Users\Administrator\Desktop\图片1.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1070" b="49008"/>
          <a:stretch/>
        </p:blipFill>
        <p:spPr bwMode="auto">
          <a:xfrm>
            <a:off x="-1" y="3649940"/>
            <a:ext cx="3075799" cy="320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65871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366844"/>
            <a:ext cx="10515600" cy="2852737"/>
          </a:xfrm>
          <a:prstGeom prst="rect">
            <a:avLst/>
          </a:prstGeom>
        </p:spPr>
        <p:txBody>
          <a:bodyPr anchor="b"/>
          <a:lstStyle>
            <a:lvl1pPr>
              <a:defRPr sz="54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246569"/>
            <a:ext cx="10515600" cy="1500187"/>
          </a:xfrm>
          <a:prstGeom prst="rect">
            <a:avLst/>
          </a:prstGeo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10136549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3" y="1224648"/>
            <a:ext cx="10515600" cy="629331"/>
          </a:xfrm>
          <a:prstGeom prst="rect">
            <a:avLst/>
          </a:prstGeo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88910"/>
            <a:ext cx="5181600" cy="4126140"/>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3" y="1988910"/>
            <a:ext cx="5181600" cy="4126140"/>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4859805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1208317"/>
            <a:ext cx="10515600" cy="645659"/>
          </a:xfrm>
          <a:prstGeom prst="rect">
            <a:avLst/>
          </a:prstGeom>
        </p:spPr>
        <p:txBody>
          <a:bodyPr/>
          <a:lstStyle>
            <a:lvl1pPr>
              <a:defRPr sz="32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91" y="1844445"/>
            <a:ext cx="5157787" cy="82391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91" y="2668357"/>
            <a:ext cx="5157787" cy="3684588"/>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844445"/>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668357"/>
            <a:ext cx="5183188" cy="3684588"/>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3235292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仅标题2(无页脚)">
    <p:spTree>
      <p:nvGrpSpPr>
        <p:cNvPr id="1" name=""/>
        <p:cNvGrpSpPr/>
        <p:nvPr/>
      </p:nvGrpSpPr>
      <p:grpSpPr>
        <a:xfrm>
          <a:off x="0" y="0"/>
          <a:ext cx="0" cy="0"/>
          <a:chOff x="0" y="0"/>
          <a:chExt cx="0" cy="0"/>
        </a:xfrm>
      </p:grpSpPr>
      <p:sp>
        <p:nvSpPr>
          <p:cNvPr id="5" name="标题 1"/>
          <p:cNvSpPr>
            <a:spLocks noGrp="1"/>
          </p:cNvSpPr>
          <p:nvPr>
            <p:ph type="title"/>
          </p:nvPr>
        </p:nvSpPr>
        <p:spPr>
          <a:xfrm>
            <a:off x="210308" y="78532"/>
            <a:ext cx="9390896" cy="792088"/>
          </a:xfrm>
          <a:prstGeom prst="rect">
            <a:avLst/>
          </a:prstGeom>
        </p:spPr>
        <p:txBody>
          <a:bodyPr anchor="ctr"/>
          <a:lstStyle>
            <a:lvl1pP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1513026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11410950" y="6548754"/>
            <a:ext cx="79057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anose="020B0604020202020204" pitchFamily="34" charset="0"/>
              </a:defRPr>
            </a:lvl1pPr>
            <a:lvl2pPr marL="571500" defTabSz="762000">
              <a:defRPr sz="2400">
                <a:solidFill>
                  <a:schemeClr val="tx1"/>
                </a:solidFill>
                <a:latin typeface="Arial" panose="020B0604020202020204" pitchFamily="34" charset="0"/>
              </a:defRPr>
            </a:lvl2pPr>
            <a:lvl3pPr marL="1143000" defTabSz="762000">
              <a:defRPr sz="2400">
                <a:solidFill>
                  <a:schemeClr val="tx1"/>
                </a:solidFill>
                <a:latin typeface="Arial" panose="020B0604020202020204" pitchFamily="34" charset="0"/>
              </a:defRPr>
            </a:lvl3pPr>
            <a:lvl4pPr marL="1714500" defTabSz="762000">
              <a:defRPr sz="2400">
                <a:solidFill>
                  <a:schemeClr val="tx1"/>
                </a:solidFill>
                <a:latin typeface="Arial" panose="020B0604020202020204" pitchFamily="34" charset="0"/>
              </a:defRPr>
            </a:lvl4pPr>
            <a:lvl5pPr marL="2286000" defTabSz="762000">
              <a:defRPr sz="2400">
                <a:solidFill>
                  <a:schemeClr val="tx1"/>
                </a:solidFill>
                <a:latin typeface="Arial" panose="020B0604020202020204" pitchFamily="34" charset="0"/>
              </a:defRPr>
            </a:lvl5pPr>
            <a:lvl6pPr marL="2743200" defTabSz="762000" fontAlgn="base">
              <a:spcBef>
                <a:spcPct val="0"/>
              </a:spcBef>
              <a:spcAft>
                <a:spcPct val="0"/>
              </a:spcAft>
              <a:defRPr sz="2400">
                <a:solidFill>
                  <a:schemeClr val="tx1"/>
                </a:solidFill>
                <a:latin typeface="Arial" panose="020B0604020202020204" pitchFamily="34" charset="0"/>
              </a:defRPr>
            </a:lvl6pPr>
            <a:lvl7pPr marL="3200400" defTabSz="762000" fontAlgn="base">
              <a:spcBef>
                <a:spcPct val="0"/>
              </a:spcBef>
              <a:spcAft>
                <a:spcPct val="0"/>
              </a:spcAft>
              <a:defRPr sz="2400">
                <a:solidFill>
                  <a:schemeClr val="tx1"/>
                </a:solidFill>
                <a:latin typeface="Arial" panose="020B0604020202020204" pitchFamily="34" charset="0"/>
              </a:defRPr>
            </a:lvl7pPr>
            <a:lvl8pPr marL="3657600" defTabSz="762000" fontAlgn="base">
              <a:spcBef>
                <a:spcPct val="0"/>
              </a:spcBef>
              <a:spcAft>
                <a:spcPct val="0"/>
              </a:spcAft>
              <a:defRPr sz="2400">
                <a:solidFill>
                  <a:schemeClr val="tx1"/>
                </a:solidFill>
                <a:latin typeface="Arial" panose="020B0604020202020204" pitchFamily="34" charset="0"/>
              </a:defRPr>
            </a:lvl8pPr>
            <a:lvl9pPr marL="4114800" defTabSz="762000" fontAlgn="base">
              <a:spcBef>
                <a:spcPct val="0"/>
              </a:spcBef>
              <a:spcAft>
                <a:spcPct val="0"/>
              </a:spcAft>
              <a:defRPr sz="2400">
                <a:solidFill>
                  <a:schemeClr val="tx1"/>
                </a:solidFill>
                <a:latin typeface="Arial" panose="020B0604020202020204" pitchFamily="34" charset="0"/>
              </a:defRPr>
            </a:lvl9pPr>
          </a:lstStyle>
          <a:p>
            <a:pPr algn="ctr"/>
            <a:r>
              <a:rPr kumimoji="1" lang="zh-CN" altLang="en-US" sz="1000" dirty="0">
                <a:solidFill>
                  <a:prstClr val="black">
                    <a:lumMod val="65000"/>
                    <a:lumOff val="35000"/>
                  </a:prstClr>
                </a:solidFill>
                <a:latin typeface="微软雅黑" panose="020B0503020204020204" pitchFamily="34" charset="-122"/>
              </a:rPr>
              <a:t>第 </a:t>
            </a:r>
            <a:fld id="{218E8F2B-BCE7-45A8-8BA7-71C8D5CFC009}" type="slidenum">
              <a:rPr kumimoji="1" lang="en-US" altLang="zh-TW" sz="1000">
                <a:solidFill>
                  <a:prstClr val="black">
                    <a:lumMod val="65000"/>
                    <a:lumOff val="35000"/>
                  </a:prstClr>
                </a:solidFill>
                <a:latin typeface="微软雅黑" panose="020B0503020204020204" pitchFamily="34" charset="-122"/>
              </a:rPr>
              <a:pPr algn="ctr"/>
              <a:t>‹#›</a:t>
            </a:fld>
            <a:r>
              <a:rPr kumimoji="1" lang="en-US" altLang="zh-TW" sz="1000" dirty="0">
                <a:solidFill>
                  <a:prstClr val="black">
                    <a:lumMod val="65000"/>
                    <a:lumOff val="35000"/>
                  </a:prstClr>
                </a:solidFill>
                <a:latin typeface="微软雅黑" panose="020B0503020204020204" pitchFamily="34" charset="-122"/>
              </a:rPr>
              <a:t> </a:t>
            </a:r>
            <a:r>
              <a:rPr kumimoji="1" lang="zh-CN" altLang="en-US" sz="1000" dirty="0" smtClean="0">
                <a:solidFill>
                  <a:prstClr val="black">
                    <a:lumMod val="65000"/>
                    <a:lumOff val="35000"/>
                  </a:prstClr>
                </a:solidFill>
                <a:latin typeface="微软雅黑" panose="020B0503020204020204" pitchFamily="34" charset="-122"/>
              </a:rPr>
              <a:t>页</a:t>
            </a:r>
            <a:endParaRPr kumimoji="1" lang="zh-TW" altLang="en-US" sz="1000" dirty="0">
              <a:solidFill>
                <a:prstClr val="black">
                  <a:lumMod val="65000"/>
                  <a:lumOff val="35000"/>
                </a:prstClr>
              </a:solidFill>
              <a:latin typeface="微软雅黑" panose="020B0503020204020204" pitchFamily="34" charset="-122"/>
            </a:endParaRPr>
          </a:p>
        </p:txBody>
      </p:sp>
      <p:grpSp>
        <p:nvGrpSpPr>
          <p:cNvPr id="7" name="组合 6"/>
          <p:cNvGrpSpPr/>
          <p:nvPr userDrawn="1"/>
        </p:nvGrpSpPr>
        <p:grpSpPr>
          <a:xfrm>
            <a:off x="0" y="823003"/>
            <a:ext cx="12198350" cy="87387"/>
            <a:chOff x="0" y="908728"/>
            <a:chExt cx="12198350" cy="87387"/>
          </a:xfrm>
        </p:grpSpPr>
        <p:pic>
          <p:nvPicPr>
            <p:cNvPr id="8"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708279" y="908728"/>
              <a:ext cx="11490071" cy="87387"/>
            </a:xfrm>
            <a:prstGeom prst="rect">
              <a:avLst/>
            </a:prstGeom>
            <a:noFill/>
          </p:spPr>
        </p:pic>
        <p:pic>
          <p:nvPicPr>
            <p:cNvPr id="9"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0" y="908728"/>
              <a:ext cx="11490071" cy="87387"/>
            </a:xfrm>
            <a:prstGeom prst="rect">
              <a:avLst/>
            </a:prstGeom>
            <a:noFill/>
          </p:spPr>
        </p:pic>
      </p:grpSp>
      <p:sp>
        <p:nvSpPr>
          <p:cNvPr id="10" name="标题 1"/>
          <p:cNvSpPr>
            <a:spLocks noGrp="1"/>
          </p:cNvSpPr>
          <p:nvPr>
            <p:ph type="title"/>
          </p:nvPr>
        </p:nvSpPr>
        <p:spPr>
          <a:xfrm>
            <a:off x="3" y="78532"/>
            <a:ext cx="12191999" cy="792088"/>
          </a:xfrm>
          <a:prstGeom prst="rect">
            <a:avLst/>
          </a:prstGeom>
        </p:spPr>
        <p:txBody>
          <a:bodyPr anchor="ctr"/>
          <a:lstStyle>
            <a:lvl1pPr algn="ct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9098921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7"/>
          <p:cNvSpPr>
            <a:spLocks noChangeArrowheads="1"/>
          </p:cNvSpPr>
          <p:nvPr userDrawn="1"/>
        </p:nvSpPr>
        <p:spPr bwMode="auto">
          <a:xfrm>
            <a:off x="11410950" y="6548752"/>
            <a:ext cx="79057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anose="020B0604020202020204" pitchFamily="34" charset="0"/>
              </a:defRPr>
            </a:lvl1pPr>
            <a:lvl2pPr marL="571500" defTabSz="762000">
              <a:defRPr sz="2400">
                <a:solidFill>
                  <a:schemeClr val="tx1"/>
                </a:solidFill>
                <a:latin typeface="Arial" panose="020B0604020202020204" pitchFamily="34" charset="0"/>
              </a:defRPr>
            </a:lvl2pPr>
            <a:lvl3pPr marL="1143000" defTabSz="762000">
              <a:defRPr sz="2400">
                <a:solidFill>
                  <a:schemeClr val="tx1"/>
                </a:solidFill>
                <a:latin typeface="Arial" panose="020B0604020202020204" pitchFamily="34" charset="0"/>
              </a:defRPr>
            </a:lvl3pPr>
            <a:lvl4pPr marL="1714500" defTabSz="762000">
              <a:defRPr sz="2400">
                <a:solidFill>
                  <a:schemeClr val="tx1"/>
                </a:solidFill>
                <a:latin typeface="Arial" panose="020B0604020202020204" pitchFamily="34" charset="0"/>
              </a:defRPr>
            </a:lvl4pPr>
            <a:lvl5pPr marL="2286000" defTabSz="762000">
              <a:defRPr sz="2400">
                <a:solidFill>
                  <a:schemeClr val="tx1"/>
                </a:solidFill>
                <a:latin typeface="Arial" panose="020B0604020202020204" pitchFamily="34" charset="0"/>
              </a:defRPr>
            </a:lvl5pPr>
            <a:lvl6pPr marL="2743200" defTabSz="762000" fontAlgn="base">
              <a:spcBef>
                <a:spcPct val="0"/>
              </a:spcBef>
              <a:spcAft>
                <a:spcPct val="0"/>
              </a:spcAft>
              <a:defRPr sz="2400">
                <a:solidFill>
                  <a:schemeClr val="tx1"/>
                </a:solidFill>
                <a:latin typeface="Arial" panose="020B0604020202020204" pitchFamily="34" charset="0"/>
              </a:defRPr>
            </a:lvl6pPr>
            <a:lvl7pPr marL="3200400" defTabSz="762000" fontAlgn="base">
              <a:spcBef>
                <a:spcPct val="0"/>
              </a:spcBef>
              <a:spcAft>
                <a:spcPct val="0"/>
              </a:spcAft>
              <a:defRPr sz="2400">
                <a:solidFill>
                  <a:schemeClr val="tx1"/>
                </a:solidFill>
                <a:latin typeface="Arial" panose="020B0604020202020204" pitchFamily="34" charset="0"/>
              </a:defRPr>
            </a:lvl7pPr>
            <a:lvl8pPr marL="3657600" defTabSz="762000" fontAlgn="base">
              <a:spcBef>
                <a:spcPct val="0"/>
              </a:spcBef>
              <a:spcAft>
                <a:spcPct val="0"/>
              </a:spcAft>
              <a:defRPr sz="2400">
                <a:solidFill>
                  <a:schemeClr val="tx1"/>
                </a:solidFill>
                <a:latin typeface="Arial" panose="020B0604020202020204" pitchFamily="34" charset="0"/>
              </a:defRPr>
            </a:lvl8pPr>
            <a:lvl9pPr marL="4114800" defTabSz="762000" fontAlgn="base">
              <a:spcBef>
                <a:spcPct val="0"/>
              </a:spcBef>
              <a:spcAft>
                <a:spcPct val="0"/>
              </a:spcAft>
              <a:defRPr sz="2400">
                <a:solidFill>
                  <a:schemeClr val="tx1"/>
                </a:solidFill>
                <a:latin typeface="Arial" panose="020B0604020202020204" pitchFamily="34" charset="0"/>
              </a:defRPr>
            </a:lvl9pPr>
          </a:lstStyle>
          <a:p>
            <a:pPr algn="ctr"/>
            <a:r>
              <a:rPr kumimoji="1"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第 </a:t>
            </a:r>
            <a:fld id="{218E8F2B-BCE7-45A8-8BA7-71C8D5CFC009}" type="slidenum">
              <a:rPr kumimoji="1" lang="en-US" altLang="zh-TW" sz="1000">
                <a:solidFill>
                  <a:schemeClr val="tx1">
                    <a:lumMod val="65000"/>
                    <a:lumOff val="35000"/>
                  </a:schemeClr>
                </a:solidFill>
                <a:latin typeface="微软雅黑" panose="020B0503020204020204" pitchFamily="34" charset="-122"/>
                <a:ea typeface="微软雅黑" panose="020B0503020204020204" pitchFamily="34" charset="-122"/>
              </a:rPr>
              <a:pPr algn="ctr"/>
              <a:t>‹#›</a:t>
            </a:fld>
            <a:r>
              <a:rPr kumimoji="1" lang="en-US" altLang="zh-TW" sz="100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页</a:t>
            </a:r>
            <a:endParaRPr kumimoji="1" lang="zh-TW"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userDrawn="1"/>
        </p:nvGrpSpPr>
        <p:grpSpPr>
          <a:xfrm>
            <a:off x="0" y="832530"/>
            <a:ext cx="12198350" cy="87387"/>
            <a:chOff x="0" y="908728"/>
            <a:chExt cx="12198350" cy="87387"/>
          </a:xfrm>
        </p:grpSpPr>
        <p:pic>
          <p:nvPicPr>
            <p:cNvPr id="8"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708279" y="908728"/>
              <a:ext cx="11490071" cy="87387"/>
            </a:xfrm>
            <a:prstGeom prst="rect">
              <a:avLst/>
            </a:prstGeom>
            <a:noFill/>
          </p:spPr>
        </p:pic>
        <p:pic>
          <p:nvPicPr>
            <p:cNvPr id="9"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0" y="908728"/>
              <a:ext cx="11490071" cy="87387"/>
            </a:xfrm>
            <a:prstGeom prst="rect">
              <a:avLst/>
            </a:prstGeom>
            <a:noFill/>
          </p:spPr>
        </p:pic>
      </p:grpSp>
      <p:sp>
        <p:nvSpPr>
          <p:cNvPr id="10" name="标题 1"/>
          <p:cNvSpPr>
            <a:spLocks noGrp="1"/>
          </p:cNvSpPr>
          <p:nvPr>
            <p:ph type="title"/>
          </p:nvPr>
        </p:nvSpPr>
        <p:spPr>
          <a:xfrm>
            <a:off x="210307" y="97582"/>
            <a:ext cx="9390896" cy="792088"/>
          </a:xfrm>
          <a:prstGeom prst="rect">
            <a:avLst/>
          </a:prstGeom>
        </p:spPr>
        <p:txBody>
          <a:bodyPr anchor="ctr"/>
          <a:lstStyle>
            <a:lvl1pP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11"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3490"/>
          <a:stretch/>
        </p:blipFill>
        <p:spPr bwMode="auto">
          <a:xfrm>
            <a:off x="10625181" y="201904"/>
            <a:ext cx="1438192" cy="5145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8833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26" name="Picture 2" descr="C:\Users\Administrator\Desktop\图片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51888" y="7846"/>
            <a:ext cx="3896840" cy="629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468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1" y="1312520"/>
            <a:ext cx="3932237" cy="1062036"/>
          </a:xfrm>
          <a:prstGeom prst="rect">
            <a:avLst/>
          </a:prstGeom>
        </p:spPr>
        <p:txBody>
          <a:bodyPr anchor="b"/>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1312523"/>
            <a:ext cx="6172200" cy="4873625"/>
          </a:xfrm>
          <a:prstGeom prst="rect">
            <a:avLst/>
          </a:prstGeo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91" y="2374562"/>
            <a:ext cx="3932237" cy="3811589"/>
          </a:xfrm>
          <a:prstGeom prst="rect">
            <a:avLst/>
          </a:prstGeom>
        </p:spPr>
        <p:txBody>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Tree>
    <p:extLst>
      <p:ext uri="{BB962C8B-B14F-4D97-AF65-F5344CB8AC3E}">
        <p14:creationId xmlns:p14="http://schemas.microsoft.com/office/powerpoint/2010/main" val="17680435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1" y="1428294"/>
            <a:ext cx="3932237" cy="1069975"/>
          </a:xfrm>
          <a:prstGeom prst="rect">
            <a:avLst/>
          </a:prstGeom>
        </p:spPr>
        <p:txBody>
          <a:bodyPr anchor="b"/>
          <a:lstStyle>
            <a:lvl1pPr>
              <a:defRPr sz="28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1428301"/>
            <a:ext cx="6172200" cy="4873625"/>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91" y="249827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153402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3" y="1401083"/>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0321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1216479"/>
            <a:ext cx="2628900" cy="5143500"/>
          </a:xfrm>
          <a:prstGeom prst="rect">
            <a:avLst/>
          </a:prstGeom>
        </p:spPr>
        <p:txBody>
          <a:bodyPr vert="eaVert"/>
          <a:lstStyle>
            <a:lvl1pPr>
              <a:defRPr sz="3200"/>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216479"/>
            <a:ext cx="7734300" cy="5143500"/>
          </a:xfrm>
          <a:prstGeom prst="rect">
            <a:avLst/>
          </a:prstGeom>
        </p:spPr>
        <p:txBody>
          <a:bodyPr vert="eaVert"/>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1498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2_仅标题1">
    <p:spTree>
      <p:nvGrpSpPr>
        <p:cNvPr id="1" name=""/>
        <p:cNvGrpSpPr/>
        <p:nvPr/>
      </p:nvGrpSpPr>
      <p:grpSpPr>
        <a:xfrm>
          <a:off x="0" y="0"/>
          <a:ext cx="0" cy="0"/>
          <a:chOff x="0" y="0"/>
          <a:chExt cx="0" cy="0"/>
        </a:xfrm>
      </p:grpSpPr>
      <p:sp>
        <p:nvSpPr>
          <p:cNvPr id="2" name="标题 1"/>
          <p:cNvSpPr>
            <a:spLocks noGrp="1"/>
          </p:cNvSpPr>
          <p:nvPr>
            <p:ph type="title"/>
          </p:nvPr>
        </p:nvSpPr>
        <p:spPr>
          <a:xfrm>
            <a:off x="842153" y="188640"/>
            <a:ext cx="10507695" cy="792088"/>
          </a:xfrm>
          <a:prstGeom prst="rect">
            <a:avLst/>
          </a:prstGeom>
        </p:spPr>
        <p:txBody>
          <a:bodyPr anchor="ctr"/>
          <a:lstStyle>
            <a:lvl1pPr>
              <a:defRPr sz="3600"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609600" y="6356356"/>
            <a:ext cx="284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4F7CC5E2-2074-46E9-97F9-DB53A43E9150}" type="datetimeFigureOut">
              <a:rPr lang="zh-CN" altLang="en-US" smtClean="0">
                <a:solidFill>
                  <a:prstClr val="black"/>
                </a:solidFill>
              </a:rPr>
              <a:pPr/>
              <a:t>2019/8/16</a:t>
            </a:fld>
            <a:endParaRPr lang="zh-CN" altLang="en-US">
              <a:solidFill>
                <a:prstClr val="black"/>
              </a:solidFill>
            </a:endParaRPr>
          </a:p>
        </p:txBody>
      </p:sp>
      <p:sp>
        <p:nvSpPr>
          <p:cNvPr id="4" name="页脚占位符 3"/>
          <p:cNvSpPr>
            <a:spLocks noGrp="1"/>
          </p:cNvSpPr>
          <p:nvPr>
            <p:ph type="ftr" sz="quarter" idx="11"/>
          </p:nvPr>
        </p:nvSpPr>
        <p:spPr>
          <a:xfrm>
            <a:off x="4165603" y="6356356"/>
            <a:ext cx="3860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a:solidFill>
                <a:prstClr val="black"/>
              </a:solidFill>
            </a:endParaRPr>
          </a:p>
        </p:txBody>
      </p:sp>
      <p:sp>
        <p:nvSpPr>
          <p:cNvPr id="5" name="灯片编号占位符 4"/>
          <p:cNvSpPr>
            <a:spLocks noGrp="1"/>
          </p:cNvSpPr>
          <p:nvPr>
            <p:ph type="sldNum" sz="quarter" idx="12"/>
          </p:nvPr>
        </p:nvSpPr>
        <p:spPr>
          <a:xfrm>
            <a:off x="8737600" y="6356356"/>
            <a:ext cx="284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8D04432B-AC65-4178-B74A-74D45CFAD728}" type="slidenum">
              <a:rPr lang="zh-CN" altLang="en-US" smtClean="0">
                <a:solidFill>
                  <a:prstClr val="black"/>
                </a:solidFill>
              </a:rPr>
              <a:pPr/>
              <a:t>‹#›</a:t>
            </a:fld>
            <a:endParaRPr lang="zh-CN" altLang="en-US">
              <a:solidFill>
                <a:prstClr val="black"/>
              </a:solidFill>
            </a:endParaRPr>
          </a:p>
        </p:txBody>
      </p:sp>
      <p:sp>
        <p:nvSpPr>
          <p:cNvPr id="7" name="矩形 42"/>
          <p:cNvSpPr/>
          <p:nvPr userDrawn="1"/>
        </p:nvSpPr>
        <p:spPr>
          <a:xfrm>
            <a:off x="10329570" y="6753224"/>
            <a:ext cx="1850061" cy="117476"/>
          </a:xfrm>
          <a:prstGeom prst="rect">
            <a:avLst/>
          </a:prstGeom>
          <a:solidFill>
            <a:srgbClr val="6B95C7"/>
          </a:solidFill>
          <a:ln w="9525" cap="flat" cmpd="sng" algn="ctr">
            <a:noFill/>
            <a:prstDash val="solid"/>
            <a:headEnd type="none" w="med" len="med"/>
            <a:tailEnd type="none" w="med" len="med"/>
          </a:ln>
          <a:effectLst/>
        </p:spPr>
        <p:txBody>
          <a:bodyPr lIns="68559" tIns="34280" rIns="68559" bIns="34280" anchor="ctr"/>
          <a:lstStyle/>
          <a:p>
            <a:pPr algn="ctr" defTabSz="684213" fontAlgn="base">
              <a:spcBef>
                <a:spcPct val="0"/>
              </a:spcBef>
              <a:spcAft>
                <a:spcPct val="0"/>
              </a:spcAft>
            </a:pPr>
            <a:endParaRPr lang="zh-CN" altLang="en-US" sz="1700" kern="0">
              <a:solidFill>
                <a:srgbClr val="FFFFFF"/>
              </a:solidFill>
              <a:latin typeface="Segoe UI"/>
              <a:cs typeface="Segoe UI" pitchFamily="34" charset="0"/>
            </a:endParaRPr>
          </a:p>
        </p:txBody>
      </p:sp>
      <p:pic>
        <p:nvPicPr>
          <p:cNvPr id="8" name="Picture 2"/>
          <p:cNvPicPr>
            <a:picLocks noChangeAspect="1" noChangeArrowheads="1"/>
          </p:cNvPicPr>
          <p:nvPr userDrawn="1"/>
        </p:nvPicPr>
        <p:blipFill>
          <a:blip r:embed="rId2" cstate="print"/>
          <a:srcRect/>
          <a:stretch>
            <a:fillRect/>
          </a:stretch>
        </p:blipFill>
        <p:spPr bwMode="auto">
          <a:xfrm>
            <a:off x="10329570" y="260653"/>
            <a:ext cx="1654901" cy="612775"/>
          </a:xfrm>
          <a:prstGeom prst="rect">
            <a:avLst/>
          </a:prstGeom>
          <a:noFill/>
          <a:ln w="9525">
            <a:noFill/>
            <a:miter lim="800000"/>
            <a:headEnd/>
            <a:tailEnd/>
          </a:ln>
        </p:spPr>
      </p:pic>
    </p:spTree>
    <p:extLst>
      <p:ext uri="{BB962C8B-B14F-4D97-AF65-F5344CB8AC3E}">
        <p14:creationId xmlns:p14="http://schemas.microsoft.com/office/powerpoint/2010/main" val="759169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366842"/>
            <a:ext cx="10515600" cy="2852737"/>
          </a:xfrm>
          <a:prstGeom prst="rect">
            <a:avLst/>
          </a:prstGeom>
        </p:spPr>
        <p:txBody>
          <a:bodyPr anchor="b"/>
          <a:lstStyle>
            <a:lvl1pPr>
              <a:defRPr sz="54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246567"/>
            <a:ext cx="10515600" cy="1500187"/>
          </a:xfrm>
          <a:prstGeom prst="rect">
            <a:avLst/>
          </a:prstGeo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9960306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17"/>
          <p:cNvSpPr>
            <a:spLocks noChangeArrowheads="1"/>
          </p:cNvSpPr>
          <p:nvPr userDrawn="1"/>
        </p:nvSpPr>
        <p:spPr bwMode="auto">
          <a:xfrm>
            <a:off x="11410950" y="6548754"/>
            <a:ext cx="79057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anose="020B0604020202020204" pitchFamily="34" charset="0"/>
              </a:defRPr>
            </a:lvl1pPr>
            <a:lvl2pPr marL="571500" defTabSz="762000">
              <a:defRPr sz="2400">
                <a:solidFill>
                  <a:schemeClr val="tx1"/>
                </a:solidFill>
                <a:latin typeface="Arial" panose="020B0604020202020204" pitchFamily="34" charset="0"/>
              </a:defRPr>
            </a:lvl2pPr>
            <a:lvl3pPr marL="1143000" defTabSz="762000">
              <a:defRPr sz="2400">
                <a:solidFill>
                  <a:schemeClr val="tx1"/>
                </a:solidFill>
                <a:latin typeface="Arial" panose="020B0604020202020204" pitchFamily="34" charset="0"/>
              </a:defRPr>
            </a:lvl3pPr>
            <a:lvl4pPr marL="1714500" defTabSz="762000">
              <a:defRPr sz="2400">
                <a:solidFill>
                  <a:schemeClr val="tx1"/>
                </a:solidFill>
                <a:latin typeface="Arial" panose="020B0604020202020204" pitchFamily="34" charset="0"/>
              </a:defRPr>
            </a:lvl4pPr>
            <a:lvl5pPr marL="2286000" defTabSz="762000">
              <a:defRPr sz="2400">
                <a:solidFill>
                  <a:schemeClr val="tx1"/>
                </a:solidFill>
                <a:latin typeface="Arial" panose="020B0604020202020204" pitchFamily="34" charset="0"/>
              </a:defRPr>
            </a:lvl5pPr>
            <a:lvl6pPr marL="2743200" defTabSz="762000" fontAlgn="base">
              <a:spcBef>
                <a:spcPct val="0"/>
              </a:spcBef>
              <a:spcAft>
                <a:spcPct val="0"/>
              </a:spcAft>
              <a:defRPr sz="2400">
                <a:solidFill>
                  <a:schemeClr val="tx1"/>
                </a:solidFill>
                <a:latin typeface="Arial" panose="020B0604020202020204" pitchFamily="34" charset="0"/>
              </a:defRPr>
            </a:lvl6pPr>
            <a:lvl7pPr marL="3200400" defTabSz="762000" fontAlgn="base">
              <a:spcBef>
                <a:spcPct val="0"/>
              </a:spcBef>
              <a:spcAft>
                <a:spcPct val="0"/>
              </a:spcAft>
              <a:defRPr sz="2400">
                <a:solidFill>
                  <a:schemeClr val="tx1"/>
                </a:solidFill>
                <a:latin typeface="Arial" panose="020B0604020202020204" pitchFamily="34" charset="0"/>
              </a:defRPr>
            </a:lvl7pPr>
            <a:lvl8pPr marL="3657600" defTabSz="762000" fontAlgn="base">
              <a:spcBef>
                <a:spcPct val="0"/>
              </a:spcBef>
              <a:spcAft>
                <a:spcPct val="0"/>
              </a:spcAft>
              <a:defRPr sz="2400">
                <a:solidFill>
                  <a:schemeClr val="tx1"/>
                </a:solidFill>
                <a:latin typeface="Arial" panose="020B0604020202020204" pitchFamily="34" charset="0"/>
              </a:defRPr>
            </a:lvl8pPr>
            <a:lvl9pPr marL="4114800" defTabSz="762000" fontAlgn="base">
              <a:spcBef>
                <a:spcPct val="0"/>
              </a:spcBef>
              <a:spcAft>
                <a:spcPct val="0"/>
              </a:spcAft>
              <a:defRPr sz="2400">
                <a:solidFill>
                  <a:schemeClr val="tx1"/>
                </a:solidFill>
                <a:latin typeface="Arial" panose="020B0604020202020204" pitchFamily="34" charset="0"/>
              </a:defRPr>
            </a:lvl9pPr>
          </a:lstStyle>
          <a:p>
            <a:pPr algn="ctr"/>
            <a:r>
              <a:rPr kumimoji="1" lang="zh-CN" altLang="en-US" sz="1000" dirty="0">
                <a:solidFill>
                  <a:prstClr val="black">
                    <a:lumMod val="65000"/>
                    <a:lumOff val="35000"/>
                  </a:prstClr>
                </a:solidFill>
                <a:latin typeface="微软雅黑" panose="020B0503020204020204" pitchFamily="34" charset="-122"/>
              </a:rPr>
              <a:t>第 </a:t>
            </a:r>
            <a:fld id="{218E8F2B-BCE7-45A8-8BA7-71C8D5CFC009}" type="slidenum">
              <a:rPr kumimoji="1" lang="en-US" altLang="zh-TW" sz="1000">
                <a:solidFill>
                  <a:prstClr val="black">
                    <a:lumMod val="65000"/>
                    <a:lumOff val="35000"/>
                  </a:prstClr>
                </a:solidFill>
                <a:latin typeface="微软雅黑" panose="020B0503020204020204" pitchFamily="34" charset="-122"/>
              </a:rPr>
              <a:pPr algn="ctr"/>
              <a:t>‹#›</a:t>
            </a:fld>
            <a:r>
              <a:rPr kumimoji="1" lang="en-US" altLang="zh-TW" sz="1000" dirty="0">
                <a:solidFill>
                  <a:prstClr val="black">
                    <a:lumMod val="65000"/>
                    <a:lumOff val="35000"/>
                  </a:prstClr>
                </a:solidFill>
                <a:latin typeface="微软雅黑" panose="020B0503020204020204" pitchFamily="34" charset="-122"/>
              </a:rPr>
              <a:t> </a:t>
            </a:r>
            <a:r>
              <a:rPr kumimoji="1" lang="zh-CN" altLang="en-US" sz="1000" dirty="0" smtClean="0">
                <a:solidFill>
                  <a:prstClr val="black">
                    <a:lumMod val="65000"/>
                    <a:lumOff val="35000"/>
                  </a:prstClr>
                </a:solidFill>
                <a:latin typeface="微软雅黑" panose="020B0503020204020204" pitchFamily="34" charset="-122"/>
              </a:rPr>
              <a:t>页</a:t>
            </a:r>
            <a:endParaRPr kumimoji="1" lang="zh-TW" altLang="en-US" sz="1000" dirty="0">
              <a:solidFill>
                <a:prstClr val="black">
                  <a:lumMod val="65000"/>
                  <a:lumOff val="35000"/>
                </a:prstClr>
              </a:solidFill>
              <a:latin typeface="微软雅黑" panose="020B0503020204020204" pitchFamily="34" charset="-122"/>
            </a:endParaRPr>
          </a:p>
        </p:txBody>
      </p:sp>
      <p:grpSp>
        <p:nvGrpSpPr>
          <p:cNvPr id="6" name="组合 5"/>
          <p:cNvGrpSpPr/>
          <p:nvPr userDrawn="1"/>
        </p:nvGrpSpPr>
        <p:grpSpPr>
          <a:xfrm>
            <a:off x="0" y="832530"/>
            <a:ext cx="12198350" cy="87387"/>
            <a:chOff x="0" y="908728"/>
            <a:chExt cx="12198350" cy="87387"/>
          </a:xfrm>
        </p:grpSpPr>
        <p:pic>
          <p:nvPicPr>
            <p:cNvPr id="7"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708279" y="908728"/>
              <a:ext cx="11490071" cy="87387"/>
            </a:xfrm>
            <a:prstGeom prst="rect">
              <a:avLst/>
            </a:prstGeom>
            <a:noFill/>
          </p:spPr>
        </p:pic>
        <p:pic>
          <p:nvPicPr>
            <p:cNvPr id="8"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0" y="908728"/>
              <a:ext cx="11490071" cy="87387"/>
            </a:xfrm>
            <a:prstGeom prst="rect">
              <a:avLst/>
            </a:prstGeom>
            <a:noFill/>
          </p:spPr>
        </p:pic>
      </p:grpSp>
      <p:sp>
        <p:nvSpPr>
          <p:cNvPr id="9" name="标题 1"/>
          <p:cNvSpPr>
            <a:spLocks noGrp="1"/>
          </p:cNvSpPr>
          <p:nvPr>
            <p:ph type="title"/>
          </p:nvPr>
        </p:nvSpPr>
        <p:spPr>
          <a:xfrm>
            <a:off x="0" y="97582"/>
            <a:ext cx="12201524" cy="792088"/>
          </a:xfrm>
          <a:prstGeom prst="rect">
            <a:avLst/>
          </a:prstGeom>
        </p:spPr>
        <p:txBody>
          <a:bodyPr anchor="ctr"/>
          <a:lstStyle>
            <a:lvl1pPr algn="ct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pic>
        <p:nvPicPr>
          <p:cNvPr id="10"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3490"/>
          <a:stretch/>
        </p:blipFill>
        <p:spPr bwMode="auto">
          <a:xfrm>
            <a:off x="10625182" y="201904"/>
            <a:ext cx="1438192" cy="5145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Picture 2" descr="C:\Users\Administrator\Desktop\图片1.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440" r="9986" b="17053"/>
          <a:stretch/>
        </p:blipFill>
        <p:spPr bwMode="auto">
          <a:xfrm>
            <a:off x="8913847" y="1990725"/>
            <a:ext cx="3287677"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780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1208315"/>
            <a:ext cx="10515600" cy="645659"/>
          </a:xfrm>
          <a:prstGeom prst="rect">
            <a:avLst/>
          </a:prstGeom>
        </p:spPr>
        <p:txBody>
          <a:bodyPr/>
          <a:lstStyle>
            <a:lvl1pPr>
              <a:defRPr sz="32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90" y="1844445"/>
            <a:ext cx="5157787" cy="82391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90" y="2668357"/>
            <a:ext cx="5157787" cy="3684588"/>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844445"/>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668357"/>
            <a:ext cx="5183188" cy="3684588"/>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42120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2(无页脚)">
    <p:spTree>
      <p:nvGrpSpPr>
        <p:cNvPr id="1" name=""/>
        <p:cNvGrpSpPr/>
        <p:nvPr/>
      </p:nvGrpSpPr>
      <p:grpSpPr>
        <a:xfrm>
          <a:off x="0" y="0"/>
          <a:ext cx="0" cy="0"/>
          <a:chOff x="0" y="0"/>
          <a:chExt cx="0" cy="0"/>
        </a:xfrm>
      </p:grpSpPr>
      <p:sp>
        <p:nvSpPr>
          <p:cNvPr id="5" name="标题 1"/>
          <p:cNvSpPr>
            <a:spLocks noGrp="1"/>
          </p:cNvSpPr>
          <p:nvPr>
            <p:ph type="title"/>
          </p:nvPr>
        </p:nvSpPr>
        <p:spPr>
          <a:xfrm>
            <a:off x="210307" y="78532"/>
            <a:ext cx="9390896" cy="792088"/>
          </a:xfrm>
          <a:prstGeom prst="rect">
            <a:avLst/>
          </a:prstGeom>
        </p:spPr>
        <p:txBody>
          <a:bodyPr anchor="ctr"/>
          <a:lstStyle>
            <a:lvl1pP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385731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Rectangle 17"/>
          <p:cNvSpPr>
            <a:spLocks noChangeArrowheads="1"/>
          </p:cNvSpPr>
          <p:nvPr userDrawn="1"/>
        </p:nvSpPr>
        <p:spPr bwMode="auto">
          <a:xfrm>
            <a:off x="11410950" y="6548752"/>
            <a:ext cx="790574"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anose="020B0604020202020204" pitchFamily="34" charset="0"/>
              </a:defRPr>
            </a:lvl1pPr>
            <a:lvl2pPr marL="571500" defTabSz="762000">
              <a:defRPr sz="2400">
                <a:solidFill>
                  <a:schemeClr val="tx1"/>
                </a:solidFill>
                <a:latin typeface="Arial" panose="020B0604020202020204" pitchFamily="34" charset="0"/>
              </a:defRPr>
            </a:lvl2pPr>
            <a:lvl3pPr marL="1143000" defTabSz="762000">
              <a:defRPr sz="2400">
                <a:solidFill>
                  <a:schemeClr val="tx1"/>
                </a:solidFill>
                <a:latin typeface="Arial" panose="020B0604020202020204" pitchFamily="34" charset="0"/>
              </a:defRPr>
            </a:lvl3pPr>
            <a:lvl4pPr marL="1714500" defTabSz="762000">
              <a:defRPr sz="2400">
                <a:solidFill>
                  <a:schemeClr val="tx1"/>
                </a:solidFill>
                <a:latin typeface="Arial" panose="020B0604020202020204" pitchFamily="34" charset="0"/>
              </a:defRPr>
            </a:lvl4pPr>
            <a:lvl5pPr marL="2286000" defTabSz="762000">
              <a:defRPr sz="2400">
                <a:solidFill>
                  <a:schemeClr val="tx1"/>
                </a:solidFill>
                <a:latin typeface="Arial" panose="020B0604020202020204" pitchFamily="34" charset="0"/>
              </a:defRPr>
            </a:lvl5pPr>
            <a:lvl6pPr marL="2743200" defTabSz="762000" fontAlgn="base">
              <a:spcBef>
                <a:spcPct val="0"/>
              </a:spcBef>
              <a:spcAft>
                <a:spcPct val="0"/>
              </a:spcAft>
              <a:defRPr sz="2400">
                <a:solidFill>
                  <a:schemeClr val="tx1"/>
                </a:solidFill>
                <a:latin typeface="Arial" panose="020B0604020202020204" pitchFamily="34" charset="0"/>
              </a:defRPr>
            </a:lvl6pPr>
            <a:lvl7pPr marL="3200400" defTabSz="762000" fontAlgn="base">
              <a:spcBef>
                <a:spcPct val="0"/>
              </a:spcBef>
              <a:spcAft>
                <a:spcPct val="0"/>
              </a:spcAft>
              <a:defRPr sz="2400">
                <a:solidFill>
                  <a:schemeClr val="tx1"/>
                </a:solidFill>
                <a:latin typeface="Arial" panose="020B0604020202020204" pitchFamily="34" charset="0"/>
              </a:defRPr>
            </a:lvl7pPr>
            <a:lvl8pPr marL="3657600" defTabSz="762000" fontAlgn="base">
              <a:spcBef>
                <a:spcPct val="0"/>
              </a:spcBef>
              <a:spcAft>
                <a:spcPct val="0"/>
              </a:spcAft>
              <a:defRPr sz="2400">
                <a:solidFill>
                  <a:schemeClr val="tx1"/>
                </a:solidFill>
                <a:latin typeface="Arial" panose="020B0604020202020204" pitchFamily="34" charset="0"/>
              </a:defRPr>
            </a:lvl8pPr>
            <a:lvl9pPr marL="4114800" defTabSz="762000" fontAlgn="base">
              <a:spcBef>
                <a:spcPct val="0"/>
              </a:spcBef>
              <a:spcAft>
                <a:spcPct val="0"/>
              </a:spcAft>
              <a:defRPr sz="2400">
                <a:solidFill>
                  <a:schemeClr val="tx1"/>
                </a:solidFill>
                <a:latin typeface="Arial" panose="020B0604020202020204" pitchFamily="34" charset="0"/>
              </a:defRPr>
            </a:lvl9pPr>
          </a:lstStyle>
          <a:p>
            <a:pPr algn="ctr"/>
            <a:r>
              <a:rPr kumimoji="1"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第 </a:t>
            </a:r>
            <a:fld id="{218E8F2B-BCE7-45A8-8BA7-71C8D5CFC009}" type="slidenum">
              <a:rPr kumimoji="1" lang="en-US" altLang="zh-TW" sz="1000">
                <a:solidFill>
                  <a:schemeClr val="tx1">
                    <a:lumMod val="65000"/>
                    <a:lumOff val="35000"/>
                  </a:schemeClr>
                </a:solidFill>
                <a:latin typeface="微软雅黑" panose="020B0503020204020204" pitchFamily="34" charset="-122"/>
                <a:ea typeface="微软雅黑" panose="020B0503020204020204" pitchFamily="34" charset="-122"/>
              </a:rPr>
              <a:pPr algn="ctr"/>
              <a:t>‹#›</a:t>
            </a:fld>
            <a:r>
              <a:rPr kumimoji="1" lang="en-US" altLang="zh-TW" sz="100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页</a:t>
            </a:r>
            <a:endParaRPr kumimoji="1" lang="zh-TW"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 name="组合 6"/>
          <p:cNvGrpSpPr/>
          <p:nvPr userDrawn="1"/>
        </p:nvGrpSpPr>
        <p:grpSpPr>
          <a:xfrm>
            <a:off x="0" y="823003"/>
            <a:ext cx="12198350" cy="87387"/>
            <a:chOff x="0" y="908728"/>
            <a:chExt cx="12198350" cy="87387"/>
          </a:xfrm>
        </p:grpSpPr>
        <p:pic>
          <p:nvPicPr>
            <p:cNvPr id="8"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708279" y="908728"/>
              <a:ext cx="11490071" cy="87387"/>
            </a:xfrm>
            <a:prstGeom prst="rect">
              <a:avLst/>
            </a:prstGeom>
            <a:noFill/>
          </p:spPr>
        </p:pic>
        <p:pic>
          <p:nvPicPr>
            <p:cNvPr id="9" name="Picture 2" descr="E:\01 日常工作\10 多媒体\PPT内部汇报用模板\红条.jpg"/>
            <p:cNvPicPr>
              <a:picLocks noChangeAspect="1" noChangeArrowheads="1"/>
            </p:cNvPicPr>
            <p:nvPr userDrawn="1"/>
          </p:nvPicPr>
          <p:blipFill>
            <a:blip r:embed="rId2" cstate="print"/>
            <a:srcRect r="5813"/>
            <a:stretch>
              <a:fillRect/>
            </a:stretch>
          </p:blipFill>
          <p:spPr bwMode="auto">
            <a:xfrm>
              <a:off x="0" y="908728"/>
              <a:ext cx="11490071" cy="87387"/>
            </a:xfrm>
            <a:prstGeom prst="rect">
              <a:avLst/>
            </a:prstGeom>
            <a:noFill/>
          </p:spPr>
        </p:pic>
      </p:grpSp>
      <p:sp>
        <p:nvSpPr>
          <p:cNvPr id="10" name="标题 1"/>
          <p:cNvSpPr>
            <a:spLocks noGrp="1"/>
          </p:cNvSpPr>
          <p:nvPr>
            <p:ph type="title"/>
          </p:nvPr>
        </p:nvSpPr>
        <p:spPr>
          <a:xfrm>
            <a:off x="2" y="78532"/>
            <a:ext cx="12191999" cy="792088"/>
          </a:xfrm>
          <a:prstGeom prst="rect">
            <a:avLst/>
          </a:prstGeom>
        </p:spPr>
        <p:txBody>
          <a:bodyPr anchor="ctr"/>
          <a:lstStyle>
            <a:lvl1pPr algn="ctr">
              <a:defRPr sz="3598" b="1">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890912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026" name="Picture 2" descr="C:\Users\Administrator\Desktop\图片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3920"/>
          <a:stretch/>
        </p:blipFill>
        <p:spPr bwMode="auto">
          <a:xfrm>
            <a:off x="8837613" y="350746"/>
            <a:ext cx="3354387" cy="629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5902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90" y="1312520"/>
            <a:ext cx="3932237" cy="1062036"/>
          </a:xfrm>
          <a:prstGeom prst="rect">
            <a:avLst/>
          </a:prstGeom>
        </p:spPr>
        <p:txBody>
          <a:bodyPr anchor="b"/>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1312523"/>
            <a:ext cx="6172200" cy="4873625"/>
          </a:xfrm>
          <a:prstGeom prst="rect">
            <a:avLst/>
          </a:prstGeo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90" y="2374560"/>
            <a:ext cx="3932237" cy="3811589"/>
          </a:xfrm>
          <a:prstGeom prst="rect">
            <a:avLst/>
          </a:prstGeom>
        </p:spPr>
        <p:txBody>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Tree>
    <p:extLst>
      <p:ext uri="{BB962C8B-B14F-4D97-AF65-F5344CB8AC3E}">
        <p14:creationId xmlns:p14="http://schemas.microsoft.com/office/powerpoint/2010/main" val="325317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939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7378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4.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57.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Layout" Target="../slideLayouts/slideLayout14.xml"/><Relationship Id="rId1" Type="http://schemas.openxmlformats.org/officeDocument/2006/relationships/themeOverride" Target="../theme/themeOverride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5" Type="http://schemas.openxmlformats.org/officeDocument/2006/relationships/image" Target="../media/image82.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7.png"/><Relationship Id="rId1" Type="http://schemas.openxmlformats.org/officeDocument/2006/relationships/slideLayout" Target="../slideLayouts/slideLayout1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7.png"/><Relationship Id="rId1" Type="http://schemas.openxmlformats.org/officeDocument/2006/relationships/slideLayout" Target="../slideLayouts/slideLayout14.xml"/><Relationship Id="rId5" Type="http://schemas.openxmlformats.org/officeDocument/2006/relationships/image" Target="../media/image103.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06.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7.png"/><Relationship Id="rId7"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67.png"/><Relationship Id="rId7"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8.png"/></Relationships>
</file>

<file path=ppt/slides/_rels/slide3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28.png"/><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14.xml"/><Relationship Id="rId6" Type="http://schemas.openxmlformats.org/officeDocument/2006/relationships/image" Target="../media/image139.png"/><Relationship Id="rId5" Type="http://schemas.openxmlformats.org/officeDocument/2006/relationships/image" Target="../media/image72.png"/><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28.png"/><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1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9.png"/><Relationship Id="rId7"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50.png"/><Relationship Id="rId5" Type="http://schemas.openxmlformats.org/officeDocument/2006/relationships/image" Target="../media/image72.png"/><Relationship Id="rId4" Type="http://schemas.openxmlformats.org/officeDocument/2006/relationships/image" Target="../media/image128.png"/><Relationship Id="rId9" Type="http://schemas.openxmlformats.org/officeDocument/2006/relationships/image" Target="../media/image153.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8.png"/><Relationship Id="rId1" Type="http://schemas.openxmlformats.org/officeDocument/2006/relationships/slideLayout" Target="../slideLayouts/slideLayout1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59.png"/></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57.png"/><Relationship Id="rId1" Type="http://schemas.openxmlformats.org/officeDocument/2006/relationships/slideLayout" Target="../slideLayouts/slideLayout14.xml"/><Relationship Id="rId4" Type="http://schemas.openxmlformats.org/officeDocument/2006/relationships/image" Target="../media/image181.jpe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4.png"/><Relationship Id="rId9" Type="http://schemas.openxmlformats.org/officeDocument/2006/relationships/image" Target="../media/image188.png"/></Relationships>
</file>

<file path=ppt/slides/_rels/slide5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3.png"/><Relationship Id="rId7" Type="http://schemas.openxmlformats.org/officeDocument/2006/relationships/image" Target="../media/image193.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2.png"/><Relationship Id="rId7" Type="http://schemas.openxmlformats.org/officeDocument/2006/relationships/image" Target="../media/image207.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59.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63.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5.png"/><Relationship Id="rId1" Type="http://schemas.openxmlformats.org/officeDocument/2006/relationships/slideLayout" Target="../slideLayouts/slideLayout14.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64.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4.png"/><Relationship Id="rId7" Type="http://schemas.openxmlformats.org/officeDocument/2006/relationships/image" Target="../media/image226.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19.png"/></Relationships>
</file>

<file path=ppt/slides/_rels/slide6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4.xml"/><Relationship Id="rId5" Type="http://schemas.openxmlformats.org/officeDocument/2006/relationships/image" Target="../media/image229.png"/><Relationship Id="rId4" Type="http://schemas.openxmlformats.org/officeDocument/2006/relationships/image" Target="../media/image228.png"/></Relationships>
</file>

<file path=ppt/slides/_rels/slide6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4.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30.png"/></Relationships>
</file>

<file path=ppt/slides/_rels/slide67.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14.xml"/><Relationship Id="rId4" Type="http://schemas.openxmlformats.org/officeDocument/2006/relationships/image" Target="../media/image233.jpeg"/></Relationships>
</file>

<file path=ppt/slides/_rels/slide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14.png"/><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jpeg"/><Relationship Id="rId1" Type="http://schemas.openxmlformats.org/officeDocument/2006/relationships/slideLayout" Target="../slideLayouts/slideLayout14.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7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4.xml"/><Relationship Id="rId5" Type="http://schemas.openxmlformats.org/officeDocument/2006/relationships/image" Target="../media/image248.png"/><Relationship Id="rId4" Type="http://schemas.openxmlformats.org/officeDocument/2006/relationships/image" Target="../media/image247.png"/></Relationships>
</file>

<file path=ppt/slides/_rels/slide7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Layout" Target="../slideLayouts/slideLayout14.xml"/><Relationship Id="rId1" Type="http://schemas.openxmlformats.org/officeDocument/2006/relationships/themeOverride" Target="../theme/themeOverride4.xml"/><Relationship Id="rId5" Type="http://schemas.openxmlformats.org/officeDocument/2006/relationships/image" Target="../media/image251.png"/><Relationship Id="rId4" Type="http://schemas.openxmlformats.org/officeDocument/2006/relationships/image" Target="../media/image250.png"/></Relationships>
</file>

<file path=ppt/slides/_rels/slide73.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255.jpeg"/><Relationship Id="rId5" Type="http://schemas.openxmlformats.org/officeDocument/2006/relationships/image" Target="../media/image254.png"/><Relationship Id="rId4" Type="http://schemas.openxmlformats.org/officeDocument/2006/relationships/image" Target="../media/image253.png"/></Relationships>
</file>

<file path=ppt/slides/_rels/slide74.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75.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64.jpeg"/><Relationship Id="rId4" Type="http://schemas.openxmlformats.org/officeDocument/2006/relationships/image" Target="../media/image263.png"/></Relationships>
</file>

<file path=ppt/slides/_rels/slide7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41.png"/></Relationships>
</file>

<file path=ppt/slides/_rels/slide77.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1.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image" Target="../media/image274.jpe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1.jpeg"/><Relationship Id="rId1" Type="http://schemas.openxmlformats.org/officeDocument/2006/relationships/slideLayout" Target="../slideLayouts/slideLayout14.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1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 Id="rId9" Type="http://schemas.openxmlformats.org/officeDocument/2006/relationships/image" Target="../media/image2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8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9"/>
          <p:cNvSpPr txBox="1">
            <a:spLocks noChangeArrowheads="1"/>
          </p:cNvSpPr>
          <p:nvPr/>
        </p:nvSpPr>
        <p:spPr bwMode="auto">
          <a:xfrm>
            <a:off x="820982" y="3400556"/>
            <a:ext cx="10833697" cy="235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p>
            <a:pPr algn="ctr"/>
            <a:endParaRPr lang="en-US" altLang="zh-CN" sz="3200" b="1" kern="0" dirty="0">
              <a:solidFill>
                <a:prstClr val="black"/>
              </a:solidFill>
              <a:latin typeface="微软雅黑" panose="020B0503020204020204" pitchFamily="34" charset="-122"/>
              <a:sym typeface="Calibri" pitchFamily="34" charset="0"/>
            </a:endParaRPr>
          </a:p>
          <a:p>
            <a:pPr algn="ctr" eaLnBrk="0" fontAlgn="base" hangingPunct="0">
              <a:lnSpc>
                <a:spcPct val="160000"/>
              </a:lnSpc>
              <a:spcBef>
                <a:spcPct val="0"/>
              </a:spcBef>
              <a:spcAft>
                <a:spcPct val="0"/>
              </a:spcAft>
            </a:pPr>
            <a:r>
              <a:rPr lang="zh-CN" altLang="en-US" sz="3600" b="1" dirty="0" smtClean="0">
                <a:solidFill>
                  <a:srgbClr val="003399"/>
                </a:solidFill>
                <a:latin typeface="微软雅黑" panose="020B0503020204020204" pitchFamily="34" charset="-122"/>
                <a:ea typeface="微软雅黑" panose="020B0503020204020204" pitchFamily="34" charset="-122"/>
              </a:rPr>
              <a:t>西南管道</a:t>
            </a:r>
            <a:r>
              <a:rPr lang="en-US" altLang="zh-CN" sz="3600" b="1" dirty="0" smtClean="0">
                <a:solidFill>
                  <a:srgbClr val="003399"/>
                </a:solidFill>
                <a:latin typeface="微软雅黑" panose="020B0503020204020204" pitchFamily="34" charset="-122"/>
                <a:ea typeface="微软雅黑" panose="020B0503020204020204" pitchFamily="34" charset="-122"/>
              </a:rPr>
              <a:t>GPS</a:t>
            </a:r>
            <a:r>
              <a:rPr lang="zh-CN" altLang="en-US" sz="3600" b="1" dirty="0" smtClean="0">
                <a:solidFill>
                  <a:srgbClr val="003399"/>
                </a:solidFill>
                <a:latin typeface="微软雅黑" panose="020B0503020204020204" pitchFamily="34" charset="-122"/>
                <a:ea typeface="微软雅黑" panose="020B0503020204020204" pitchFamily="34" charset="-122"/>
              </a:rPr>
              <a:t>巡检管理系统</a:t>
            </a:r>
            <a:r>
              <a:rPr lang="en-US" altLang="zh-CN" sz="3600" b="1" dirty="0" smtClean="0">
                <a:solidFill>
                  <a:srgbClr val="003399"/>
                </a:solidFill>
                <a:latin typeface="微软雅黑" panose="020B0503020204020204" pitchFamily="34" charset="-122"/>
                <a:ea typeface="微软雅黑" panose="020B0503020204020204" pitchFamily="34" charset="-122"/>
              </a:rPr>
              <a:t>III</a:t>
            </a:r>
          </a:p>
          <a:p>
            <a:pPr algn="ctr" eaLnBrk="0" fontAlgn="base" hangingPunct="0">
              <a:lnSpc>
                <a:spcPct val="160000"/>
              </a:lnSpc>
              <a:spcBef>
                <a:spcPct val="0"/>
              </a:spcBef>
              <a:spcAft>
                <a:spcPct val="0"/>
              </a:spcAft>
            </a:pPr>
            <a:r>
              <a:rPr lang="zh-CN" altLang="en-US" sz="3600" b="1" dirty="0" smtClean="0">
                <a:solidFill>
                  <a:srgbClr val="003399"/>
                </a:solidFill>
                <a:latin typeface="微软雅黑" panose="020B0503020204020204" pitchFamily="34" charset="-122"/>
                <a:ea typeface="微软雅黑" panose="020B0503020204020204" pitchFamily="34" charset="-122"/>
              </a:rPr>
              <a:t>管道工</a:t>
            </a:r>
            <a:r>
              <a:rPr lang="en-US" altLang="zh-CN" sz="3600" b="1" dirty="0" smtClean="0">
                <a:solidFill>
                  <a:srgbClr val="003399"/>
                </a:solidFill>
                <a:latin typeface="微软雅黑" panose="020B0503020204020204" pitchFamily="34" charset="-122"/>
                <a:ea typeface="微软雅黑" panose="020B0503020204020204" pitchFamily="34" charset="-122"/>
              </a:rPr>
              <a:t>APP</a:t>
            </a:r>
            <a:r>
              <a:rPr lang="zh-CN" altLang="en-US" sz="3600" b="1" dirty="0" smtClean="0">
                <a:solidFill>
                  <a:srgbClr val="003399"/>
                </a:solidFill>
                <a:latin typeface="微软雅黑" panose="020B0503020204020204" pitchFamily="34" charset="-122"/>
                <a:ea typeface="微软雅黑" panose="020B0503020204020204" pitchFamily="34" charset="-122"/>
              </a:rPr>
              <a:t>使用培训</a:t>
            </a:r>
            <a:endParaRPr lang="zh-CN" altLang="zh-CN" sz="3600" b="1" dirty="0">
              <a:solidFill>
                <a:srgbClr val="003399"/>
              </a:solidFill>
              <a:latin typeface="微软雅黑" panose="020B0503020204020204" pitchFamily="34" charset="-122"/>
              <a:ea typeface="微软雅黑" panose="020B0503020204020204" pitchFamily="34" charset="-122"/>
            </a:endParaRPr>
          </a:p>
        </p:txBody>
      </p:sp>
      <p:sp>
        <p:nvSpPr>
          <p:cNvPr id="6" name="矩形 5"/>
          <p:cNvSpPr/>
          <p:nvPr/>
        </p:nvSpPr>
        <p:spPr>
          <a:xfrm>
            <a:off x="4996099" y="6035401"/>
            <a:ext cx="1745991" cy="461665"/>
          </a:xfrm>
          <a:prstGeom prst="rect">
            <a:avLst/>
          </a:prstGeom>
        </p:spPr>
        <p:txBody>
          <a:bodyPr wrap="none">
            <a:spAutoFit/>
          </a:bodyPr>
          <a:lstStyle/>
          <a:p>
            <a:pPr eaLnBrk="0" hangingPunct="0">
              <a:defRPr/>
            </a:pPr>
            <a:r>
              <a:rPr lang="en-US" altLang="zh-CN" sz="2400" b="1" dirty="0" smtClean="0">
                <a:solidFill>
                  <a:srgbClr val="003399"/>
                </a:solidFill>
                <a:latin typeface="微软雅黑" panose="020B0503020204020204" pitchFamily="34" charset="-122"/>
                <a:ea typeface="微软雅黑" panose="020B0503020204020204" pitchFamily="34" charset="-122"/>
              </a:rPr>
              <a:t>2019</a:t>
            </a:r>
            <a:r>
              <a:rPr lang="zh-CN" altLang="en-US" sz="2400" b="1" dirty="0" smtClean="0">
                <a:solidFill>
                  <a:srgbClr val="003399"/>
                </a:solidFill>
                <a:latin typeface="微软雅黑" panose="020B0503020204020204" pitchFamily="34" charset="-122"/>
                <a:ea typeface="微软雅黑" panose="020B0503020204020204" pitchFamily="34" charset="-122"/>
              </a:rPr>
              <a:t>年</a:t>
            </a:r>
            <a:r>
              <a:rPr lang="en-US" altLang="zh-CN" sz="2400" b="1" dirty="0" smtClean="0">
                <a:solidFill>
                  <a:srgbClr val="003399"/>
                </a:solidFill>
                <a:latin typeface="微软雅黑" panose="020B0503020204020204" pitchFamily="34" charset="-122"/>
                <a:ea typeface="微软雅黑" panose="020B0503020204020204" pitchFamily="34" charset="-122"/>
              </a:rPr>
              <a:t>8</a:t>
            </a:r>
            <a:r>
              <a:rPr lang="zh-CN" altLang="en-US" sz="2400" b="1" dirty="0" smtClean="0">
                <a:solidFill>
                  <a:srgbClr val="003399"/>
                </a:solidFill>
                <a:latin typeface="微软雅黑" panose="020B0503020204020204" pitchFamily="34" charset="-122"/>
                <a:ea typeface="微软雅黑" panose="020B0503020204020204" pitchFamily="34" charset="-122"/>
              </a:rPr>
              <a:t>月</a:t>
            </a:r>
            <a:endParaRPr lang="en-US" altLang="zh-CN" sz="2400" b="1" dirty="0">
              <a:solidFill>
                <a:srgbClr val="0033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776589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979275" y="1118348"/>
            <a:ext cx="2956706" cy="5716300"/>
          </a:xfrm>
          <a:prstGeom prst="rect">
            <a:avLst/>
          </a:prstGeom>
        </p:spPr>
      </p:pic>
      <p:sp>
        <p:nvSpPr>
          <p:cNvPr id="48" name="标题 2"/>
          <p:cNvSpPr>
            <a:spLocks noGrp="1"/>
          </p:cNvSpPr>
          <p:nvPr>
            <p:ph type="title"/>
          </p:nvPr>
        </p:nvSpPr>
        <p:spPr>
          <a:xfrm>
            <a:off x="-1" y="30907"/>
            <a:ext cx="6245525" cy="792088"/>
          </a:xfrm>
        </p:spPr>
        <p:txBody>
          <a:bodyPr/>
          <a:lstStyle/>
          <a:p>
            <a:pPr algn="l"/>
            <a:r>
              <a:rPr lang="zh-CN" altLang="en-US" dirty="0" smtClean="0"/>
              <a:t>二、管道工</a:t>
            </a:r>
            <a:r>
              <a:rPr lang="en-US" altLang="zh-CN" dirty="0" smtClean="0"/>
              <a:t>APP—</a:t>
            </a:r>
            <a:r>
              <a:rPr lang="zh-CN" altLang="en-US" dirty="0" smtClean="0"/>
              <a:t>简要介绍</a:t>
            </a:r>
            <a:endParaRPr lang="zh-CN" altLang="en-US" dirty="0"/>
          </a:p>
        </p:txBody>
      </p:sp>
      <p:sp>
        <p:nvSpPr>
          <p:cNvPr id="8" name="矩形 7"/>
          <p:cNvSpPr/>
          <p:nvPr/>
        </p:nvSpPr>
        <p:spPr>
          <a:xfrm>
            <a:off x="322730" y="981384"/>
            <a:ext cx="8054264" cy="896744"/>
          </a:xfrm>
          <a:prstGeom prst="rect">
            <a:avLst/>
          </a:prstGeom>
          <a:noFill/>
        </p:spPr>
        <p:txBody>
          <a:bodyPr wrap="square" rtlCol="0">
            <a:noAutofit/>
          </a:bodyPr>
          <a:lstStyle/>
          <a:p>
            <a:pPr indent="457200">
              <a:lnSpc>
                <a:spcPct val="150000"/>
              </a:lnSpc>
            </a:pPr>
            <a:r>
              <a:rPr lang="zh-CN" altLang="en-US" dirty="0" smtClean="0">
                <a:latin typeface="+mn-ea"/>
              </a:rPr>
              <a:t>管道工</a:t>
            </a:r>
            <a:r>
              <a:rPr lang="en-US" altLang="zh-CN" dirty="0" smtClean="0">
                <a:latin typeface="+mn-ea"/>
              </a:rPr>
              <a:t>APP</a:t>
            </a:r>
            <a:r>
              <a:rPr lang="zh-CN" altLang="en-US" dirty="0" smtClean="0">
                <a:latin typeface="+mn-ea"/>
              </a:rPr>
              <a:t>端分为</a:t>
            </a:r>
            <a:r>
              <a:rPr lang="en-US" altLang="zh-CN" dirty="0" smtClean="0">
                <a:latin typeface="+mn-ea"/>
              </a:rPr>
              <a:t>6</a:t>
            </a:r>
            <a:r>
              <a:rPr lang="zh-CN" altLang="en-US" dirty="0" smtClean="0">
                <a:latin typeface="+mn-ea"/>
              </a:rPr>
              <a:t>个功能区：首页、实时监控、待办、消息、个人中心及隐藏功能窗口。</a:t>
            </a:r>
            <a:endParaRPr lang="en-US" altLang="zh-CN" dirty="0" smtClean="0">
              <a:latin typeface="+mn-ea"/>
            </a:endParaRPr>
          </a:p>
        </p:txBody>
      </p:sp>
      <p:sp>
        <p:nvSpPr>
          <p:cNvPr id="39" name="TextBox 38"/>
          <p:cNvSpPr txBox="1"/>
          <p:nvPr/>
        </p:nvSpPr>
        <p:spPr>
          <a:xfrm>
            <a:off x="318737" y="2036517"/>
            <a:ext cx="8058256" cy="2908489"/>
          </a:xfrm>
          <a:prstGeom prst="rect">
            <a:avLst/>
          </a:prstGeom>
          <a:noFill/>
        </p:spPr>
        <p:txBody>
          <a:bodyPr wrap="square" rtlCol="0">
            <a:spAutoFit/>
          </a:bodyPr>
          <a:lstStyle/>
          <a:p>
            <a:pPr>
              <a:lnSpc>
                <a:spcPct val="150000"/>
              </a:lnSpc>
            </a:pPr>
            <a:r>
              <a:rPr lang="en-US" altLang="zh-CN" dirty="0" smtClean="0">
                <a:solidFill>
                  <a:srgbClr val="FF0000"/>
                </a:solidFill>
              </a:rPr>
              <a:t>1</a:t>
            </a:r>
            <a:r>
              <a:rPr lang="zh-CN" altLang="en-US" dirty="0" smtClean="0">
                <a:solidFill>
                  <a:srgbClr val="FF0000"/>
                </a:solidFill>
              </a:rPr>
              <a:t>）首页</a:t>
            </a:r>
            <a:r>
              <a:rPr lang="en-US" altLang="zh-CN" dirty="0" smtClean="0">
                <a:solidFill>
                  <a:srgbClr val="FF0000"/>
                </a:solidFill>
              </a:rPr>
              <a:t>:</a:t>
            </a:r>
          </a:p>
          <a:p>
            <a:pPr>
              <a:lnSpc>
                <a:spcPct val="150000"/>
              </a:lnSpc>
            </a:pPr>
            <a:r>
              <a:rPr lang="zh-CN" altLang="en-US" sz="1600" dirty="0" smtClean="0"/>
              <a:t>       用户登录后，</a:t>
            </a:r>
            <a:r>
              <a:rPr lang="zh-CN" altLang="en-US" sz="1600" dirty="0" smtClean="0">
                <a:solidFill>
                  <a:srgbClr val="FF0000"/>
                </a:solidFill>
              </a:rPr>
              <a:t>默认显示</a:t>
            </a:r>
            <a:r>
              <a:rPr lang="zh-CN" altLang="en-US" sz="1600" b="1" dirty="0" smtClean="0">
                <a:solidFill>
                  <a:srgbClr val="FF0000"/>
                </a:solidFill>
              </a:rPr>
              <a:t>前一天</a:t>
            </a:r>
            <a:r>
              <a:rPr lang="zh-CN" altLang="en-US" sz="1600" dirty="0" smtClean="0">
                <a:solidFill>
                  <a:srgbClr val="FF0000"/>
                </a:solidFill>
              </a:rPr>
              <a:t>的巡检考核报表</a:t>
            </a:r>
            <a:r>
              <a:rPr lang="zh-CN" altLang="en-US" sz="1600" dirty="0" smtClean="0"/>
              <a:t>。显示内容包括：单位名称和所辖管道长度</a:t>
            </a:r>
            <a:r>
              <a:rPr lang="zh-CN" altLang="en-US" sz="1600" dirty="0"/>
              <a:t>，</a:t>
            </a:r>
            <a:r>
              <a:rPr lang="zh-CN" altLang="en-US" sz="1600" dirty="0" smtClean="0"/>
              <a:t>巡检计划覆盖率，巡检任务覆盖率，巡检分数。</a:t>
            </a:r>
            <a:endParaRPr lang="en-US" altLang="zh-CN" sz="1600" dirty="0" smtClean="0"/>
          </a:p>
          <a:p>
            <a:pPr>
              <a:lnSpc>
                <a:spcPct val="150000"/>
              </a:lnSpc>
            </a:pPr>
            <a:r>
              <a:rPr lang="zh-CN" altLang="en-US" sz="1600" dirty="0" smtClean="0"/>
              <a:t>       可根据用户权限进一步查看部门所辖</a:t>
            </a:r>
            <a:r>
              <a:rPr lang="zh-CN" altLang="en-US" sz="1600" dirty="0" smtClean="0">
                <a:solidFill>
                  <a:srgbClr val="FF0000"/>
                </a:solidFill>
              </a:rPr>
              <a:t>子部门巡检考核情况</a:t>
            </a:r>
            <a:r>
              <a:rPr lang="zh-CN" altLang="en-US" sz="1600" dirty="0" smtClean="0"/>
              <a:t>。</a:t>
            </a:r>
            <a:endParaRPr lang="en-US" altLang="zh-CN" sz="1600" dirty="0" smtClean="0"/>
          </a:p>
          <a:p>
            <a:pPr>
              <a:lnSpc>
                <a:spcPct val="150000"/>
              </a:lnSpc>
            </a:pPr>
            <a:r>
              <a:rPr lang="en-US" altLang="zh-CN" sz="1600" dirty="0" smtClean="0"/>
              <a:t>       </a:t>
            </a:r>
            <a:r>
              <a:rPr lang="zh-CN" altLang="en-US" sz="1600" dirty="0" smtClean="0"/>
              <a:t>下方       蓝色工具箱，收藏了巡检业务功能，包括</a:t>
            </a:r>
            <a:r>
              <a:rPr lang="en-US" altLang="zh-CN" sz="1600" dirty="0" smtClean="0"/>
              <a:t>【</a:t>
            </a:r>
            <a:r>
              <a:rPr lang="zh-CN" altLang="en-US" sz="1600" dirty="0" smtClean="0"/>
              <a:t>巡线管理、统计报表、预警功能、巡检资源、管道保护</a:t>
            </a:r>
            <a:r>
              <a:rPr lang="en-US" altLang="zh-CN" sz="1600" dirty="0" smtClean="0"/>
              <a:t>】</a:t>
            </a:r>
            <a:r>
              <a:rPr lang="zh-CN" altLang="en-US" sz="1600" dirty="0" smtClean="0"/>
              <a:t>，用户点击工具箱按钮，</a:t>
            </a:r>
            <a:r>
              <a:rPr lang="zh-CN" altLang="en-US" sz="1600" dirty="0" smtClean="0">
                <a:solidFill>
                  <a:srgbClr val="FF0000"/>
                </a:solidFill>
              </a:rPr>
              <a:t>弹出隐藏的业务功能页面。</a:t>
            </a:r>
            <a:endParaRPr lang="en-US" altLang="zh-CN" sz="1600" dirty="0" smtClean="0">
              <a:solidFill>
                <a:srgbClr val="FF0000"/>
              </a:solidFill>
            </a:endParaRPr>
          </a:p>
          <a:p>
            <a:endParaRPr lang="en-US" altLang="zh-CN" dirty="0" smtClean="0"/>
          </a:p>
          <a:p>
            <a:r>
              <a:rPr lang="zh-CN" altLang="en-US" dirty="0" smtClean="0"/>
              <a:t>      </a:t>
            </a:r>
            <a:endParaRPr lang="zh-CN" altLang="en-US" dirty="0"/>
          </a:p>
        </p:txBody>
      </p:sp>
      <p:sp>
        <p:nvSpPr>
          <p:cNvPr id="40" name="矩形 39"/>
          <p:cNvSpPr/>
          <p:nvPr/>
        </p:nvSpPr>
        <p:spPr>
          <a:xfrm>
            <a:off x="8979275" y="1647309"/>
            <a:ext cx="2956706" cy="4090858"/>
          </a:xfrm>
          <a:prstGeom prst="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cstate="print"/>
          <a:srcRect/>
          <a:stretch>
            <a:fillRect/>
          </a:stretch>
        </p:blipFill>
        <p:spPr bwMode="auto">
          <a:xfrm>
            <a:off x="1259365" y="3598504"/>
            <a:ext cx="346017" cy="318458"/>
          </a:xfrm>
          <a:prstGeom prst="rect">
            <a:avLst/>
          </a:prstGeom>
          <a:noFill/>
          <a:ln w="9525">
            <a:noFill/>
            <a:miter lim="800000"/>
            <a:headEnd/>
            <a:tailEnd/>
          </a:ln>
          <a:effectLst/>
        </p:spPr>
      </p:pic>
      <p:sp>
        <p:nvSpPr>
          <p:cNvPr id="13" name="圆角矩形 12"/>
          <p:cNvSpPr/>
          <p:nvPr/>
        </p:nvSpPr>
        <p:spPr>
          <a:xfrm>
            <a:off x="9048143" y="6503969"/>
            <a:ext cx="2887837" cy="3249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形标注 2"/>
          <p:cNvSpPr/>
          <p:nvPr/>
        </p:nvSpPr>
        <p:spPr>
          <a:xfrm>
            <a:off x="6598547" y="4627368"/>
            <a:ext cx="1567144" cy="1025242"/>
          </a:xfrm>
          <a:prstGeom prst="wedgeEllipseCallout">
            <a:avLst>
              <a:gd name="adj1" fmla="val 71250"/>
              <a:gd name="adj2" fmla="val 248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隐藏功能菜单</a:t>
            </a:r>
            <a:endParaRPr lang="zh-CN" altLang="en-US" dirty="0">
              <a:solidFill>
                <a:schemeClr val="tx1"/>
              </a:solidFill>
            </a:endParaRPr>
          </a:p>
        </p:txBody>
      </p:sp>
      <p:sp>
        <p:nvSpPr>
          <p:cNvPr id="14" name="圆角矩形 13"/>
          <p:cNvSpPr/>
          <p:nvPr/>
        </p:nvSpPr>
        <p:spPr>
          <a:xfrm>
            <a:off x="10341909" y="6123918"/>
            <a:ext cx="331694" cy="3249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8575863" y="15689"/>
            <a:ext cx="3558988" cy="6837003"/>
          </a:xfrm>
          <a:prstGeom prst="rect">
            <a:avLst/>
          </a:prstGeom>
        </p:spPr>
      </p:pic>
      <p:sp>
        <p:nvSpPr>
          <p:cNvPr id="12" name="椭圆 11"/>
          <p:cNvSpPr/>
          <p:nvPr/>
        </p:nvSpPr>
        <p:spPr>
          <a:xfrm>
            <a:off x="8650662" y="6238553"/>
            <a:ext cx="657225" cy="657903"/>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85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a:spLocks noGrp="1"/>
          </p:cNvSpPr>
          <p:nvPr>
            <p:ph type="title"/>
          </p:nvPr>
        </p:nvSpPr>
        <p:spPr>
          <a:xfrm>
            <a:off x="-1" y="30907"/>
            <a:ext cx="6245525" cy="792088"/>
          </a:xfrm>
        </p:spPr>
        <p:txBody>
          <a:bodyPr/>
          <a:lstStyle/>
          <a:p>
            <a:pPr algn="l"/>
            <a:r>
              <a:rPr lang="zh-CN" altLang="en-US" dirty="0" smtClean="0"/>
              <a:t>二、管道工</a:t>
            </a:r>
            <a:r>
              <a:rPr lang="en-US" altLang="zh-CN" dirty="0" smtClean="0"/>
              <a:t>APP—</a:t>
            </a:r>
            <a:r>
              <a:rPr lang="zh-CN" altLang="en-US" dirty="0" smtClean="0"/>
              <a:t>简要介绍</a:t>
            </a:r>
            <a:endParaRPr lang="zh-CN" altLang="en-US" dirty="0"/>
          </a:p>
        </p:txBody>
      </p:sp>
      <p:pic>
        <p:nvPicPr>
          <p:cNvPr id="4" name="图片 3"/>
          <p:cNvPicPr>
            <a:picLocks noChangeAspect="1"/>
          </p:cNvPicPr>
          <p:nvPr/>
        </p:nvPicPr>
        <p:blipFill>
          <a:blip r:embed="rId3"/>
          <a:stretch>
            <a:fillRect/>
          </a:stretch>
        </p:blipFill>
        <p:spPr>
          <a:xfrm>
            <a:off x="8546166" y="37132"/>
            <a:ext cx="3523129" cy="6811903"/>
          </a:xfrm>
          <a:prstGeom prst="rect">
            <a:avLst/>
          </a:prstGeom>
        </p:spPr>
      </p:pic>
      <p:pic>
        <p:nvPicPr>
          <p:cNvPr id="5" name="图片 4"/>
          <p:cNvPicPr>
            <a:picLocks noChangeAspect="1"/>
          </p:cNvPicPr>
          <p:nvPr/>
        </p:nvPicPr>
        <p:blipFill>
          <a:blip r:embed="rId4"/>
          <a:stretch>
            <a:fillRect/>
          </a:stretch>
        </p:blipFill>
        <p:spPr>
          <a:xfrm>
            <a:off x="9241275" y="2562896"/>
            <a:ext cx="2392887" cy="1760373"/>
          </a:xfrm>
          <a:prstGeom prst="rect">
            <a:avLst/>
          </a:prstGeom>
        </p:spPr>
      </p:pic>
      <p:sp>
        <p:nvSpPr>
          <p:cNvPr id="16" name="TextBox 38"/>
          <p:cNvSpPr txBox="1"/>
          <p:nvPr/>
        </p:nvSpPr>
        <p:spPr>
          <a:xfrm>
            <a:off x="318737" y="1202798"/>
            <a:ext cx="4109828" cy="4939814"/>
          </a:xfrm>
          <a:prstGeom prst="rect">
            <a:avLst/>
          </a:prstGeom>
          <a:noFill/>
        </p:spPr>
        <p:txBody>
          <a:bodyPr wrap="square" rtlCol="0">
            <a:spAutoFit/>
          </a:bodyPr>
          <a:lstStyle/>
          <a:p>
            <a:pPr>
              <a:lnSpc>
                <a:spcPct val="150000"/>
              </a:lnSpc>
            </a:pPr>
            <a:r>
              <a:rPr lang="en-US" altLang="zh-CN" dirty="0" smtClean="0">
                <a:solidFill>
                  <a:srgbClr val="FF0000"/>
                </a:solidFill>
              </a:rPr>
              <a:t>2</a:t>
            </a:r>
            <a:r>
              <a:rPr lang="zh-CN" altLang="en-US" dirty="0" smtClean="0">
                <a:solidFill>
                  <a:srgbClr val="FF0000"/>
                </a:solidFill>
              </a:rPr>
              <a:t>）实时监控</a:t>
            </a:r>
            <a:r>
              <a:rPr lang="en-US" altLang="zh-CN" dirty="0" smtClean="0">
                <a:solidFill>
                  <a:srgbClr val="FF0000"/>
                </a:solidFill>
              </a:rPr>
              <a:t>:</a:t>
            </a:r>
          </a:p>
          <a:p>
            <a:pPr>
              <a:lnSpc>
                <a:spcPct val="150000"/>
              </a:lnSpc>
            </a:pPr>
            <a:r>
              <a:rPr lang="zh-CN" altLang="en-US" sz="1600" dirty="0" smtClean="0"/>
              <a:t>       用户登录后，</a:t>
            </a:r>
            <a:r>
              <a:rPr lang="zh-CN" altLang="en-US" sz="1600" dirty="0"/>
              <a:t>默认</a:t>
            </a:r>
            <a:r>
              <a:rPr lang="zh-CN" altLang="en-US" sz="1600" dirty="0" smtClean="0"/>
              <a:t>显示用户所在部门下当前</a:t>
            </a:r>
            <a:r>
              <a:rPr lang="zh-CN" altLang="en-US" sz="1600" dirty="0"/>
              <a:t>在线巡检</a:t>
            </a:r>
            <a:r>
              <a:rPr lang="zh-CN" altLang="en-US" sz="1600" dirty="0" smtClean="0"/>
              <a:t>人员，点击</a:t>
            </a:r>
            <a:r>
              <a:rPr lang="zh-CN" altLang="en-US" sz="1600" dirty="0"/>
              <a:t>人物图标可以进一步查看巡检人员信息</a:t>
            </a:r>
            <a:r>
              <a:rPr lang="zh-CN" altLang="en-US" sz="1600" dirty="0" smtClean="0"/>
              <a:t>。</a:t>
            </a:r>
            <a:endParaRPr lang="en-US" altLang="zh-CN" dirty="0"/>
          </a:p>
          <a:p>
            <a:pPr marL="742950" lvl="1" indent="-285750">
              <a:lnSpc>
                <a:spcPct val="150000"/>
              </a:lnSpc>
              <a:buFont typeface="Wingdings" panose="05000000000000000000" pitchFamily="2" charset="2"/>
              <a:buChar char="p"/>
            </a:pPr>
            <a:r>
              <a:rPr lang="zh-CN" altLang="en-US" sz="1600" dirty="0"/>
              <a:t>巡线工</a:t>
            </a:r>
            <a:r>
              <a:rPr lang="zh-CN" altLang="en-US" sz="1600" dirty="0" smtClean="0"/>
              <a:t>查询定位</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轨迹回放</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地图图层显隐控制</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实时巡检考核统计</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地图巡线工展示</a:t>
            </a:r>
            <a:endParaRPr lang="en-US" altLang="zh-CN" sz="1600" dirty="0" smtClean="0"/>
          </a:p>
          <a:p>
            <a:pPr marL="742950" lvl="1" indent="-285750">
              <a:lnSpc>
                <a:spcPct val="150000"/>
              </a:lnSpc>
              <a:buFont typeface="Wingdings" panose="05000000000000000000" pitchFamily="2" charset="2"/>
              <a:buChar char="p"/>
            </a:pPr>
            <a:r>
              <a:rPr lang="zh-CN" altLang="en-US" sz="1600" dirty="0"/>
              <a:t>巡线</a:t>
            </a:r>
            <a:r>
              <a:rPr lang="zh-CN" altLang="en-US" sz="1600" dirty="0" smtClean="0"/>
              <a:t>工信息</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定位当前位置</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刷新</a:t>
            </a:r>
            <a:endParaRPr lang="en-US" altLang="zh-CN" sz="1600" dirty="0" smtClean="0"/>
          </a:p>
          <a:p>
            <a:pPr marL="742950" lvl="1" indent="-285750">
              <a:lnSpc>
                <a:spcPct val="150000"/>
              </a:lnSpc>
              <a:buFont typeface="Wingdings" panose="05000000000000000000" pitchFamily="2" charset="2"/>
              <a:buChar char="p"/>
            </a:pPr>
            <a:r>
              <a:rPr lang="zh-CN" altLang="en-US" sz="1600" dirty="0" smtClean="0"/>
              <a:t>页面跳转</a:t>
            </a:r>
            <a:endParaRPr lang="en-US" altLang="zh-CN" sz="1600" dirty="0" smtClean="0"/>
          </a:p>
        </p:txBody>
      </p:sp>
      <p:sp>
        <p:nvSpPr>
          <p:cNvPr id="2" name="圆角矩形标注 1"/>
          <p:cNvSpPr/>
          <p:nvPr/>
        </p:nvSpPr>
        <p:spPr>
          <a:xfrm>
            <a:off x="5580916" y="1298872"/>
            <a:ext cx="2617695" cy="1264024"/>
          </a:xfrm>
          <a:prstGeom prst="wedgeRoundRectCallout">
            <a:avLst>
              <a:gd name="adj1" fmla="val 64783"/>
              <a:gd name="adj2" fmla="val -1149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smtClean="0"/>
              <a:t>可以查询定位巡线工、</a:t>
            </a:r>
            <a:r>
              <a:rPr lang="zh-CN" altLang="en-US" sz="1600" dirty="0"/>
              <a:t>查看轨迹回放、图层显隐、巡线实时统计。</a:t>
            </a:r>
          </a:p>
        </p:txBody>
      </p:sp>
      <p:sp>
        <p:nvSpPr>
          <p:cNvPr id="7" name="圆角矩形标注 6"/>
          <p:cNvSpPr/>
          <p:nvPr/>
        </p:nvSpPr>
        <p:spPr>
          <a:xfrm>
            <a:off x="5580915" y="3434087"/>
            <a:ext cx="2617695" cy="889182"/>
          </a:xfrm>
          <a:prstGeom prst="wedgeRoundRectCallout">
            <a:avLst>
              <a:gd name="adj1" fmla="val 170947"/>
              <a:gd name="adj2" fmla="val 1599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smtClean="0"/>
              <a:t>页面信息刷新</a:t>
            </a:r>
            <a:endParaRPr lang="zh-CN" altLang="en-US" sz="1600" dirty="0"/>
          </a:p>
        </p:txBody>
      </p:sp>
      <p:sp>
        <p:nvSpPr>
          <p:cNvPr id="8" name="圆角矩形标注 7"/>
          <p:cNvSpPr/>
          <p:nvPr/>
        </p:nvSpPr>
        <p:spPr>
          <a:xfrm>
            <a:off x="5580915" y="4967052"/>
            <a:ext cx="2617695" cy="889182"/>
          </a:xfrm>
          <a:prstGeom prst="wedgeRoundRectCallout">
            <a:avLst>
              <a:gd name="adj1" fmla="val 67180"/>
              <a:gd name="adj2" fmla="val 21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smtClean="0"/>
              <a:t>定位用户当前位置</a:t>
            </a:r>
            <a:endParaRPr lang="zh-CN" altLang="en-US" sz="1600" dirty="0"/>
          </a:p>
        </p:txBody>
      </p:sp>
      <p:sp>
        <p:nvSpPr>
          <p:cNvPr id="9" name="圆角矩形标注 8"/>
          <p:cNvSpPr/>
          <p:nvPr/>
        </p:nvSpPr>
        <p:spPr>
          <a:xfrm>
            <a:off x="5580914" y="5968818"/>
            <a:ext cx="2617695" cy="889182"/>
          </a:xfrm>
          <a:prstGeom prst="wedgeRoundRectCallout">
            <a:avLst>
              <a:gd name="adj1" fmla="val 68892"/>
              <a:gd name="adj2" fmla="val 238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t> </a:t>
            </a:r>
            <a:r>
              <a:rPr lang="zh-CN" altLang="en-US" sz="1600" dirty="0"/>
              <a:t>跳转到</a:t>
            </a:r>
            <a:r>
              <a:rPr lang="en-US" altLang="zh-CN" sz="1600" dirty="0"/>
              <a:t>【</a:t>
            </a:r>
            <a:r>
              <a:rPr lang="zh-CN" altLang="en-US" sz="1600" dirty="0"/>
              <a:t>首页、待办、消息、个人中心</a:t>
            </a:r>
            <a:r>
              <a:rPr lang="en-US" altLang="zh-CN" sz="1600" dirty="0"/>
              <a:t>】</a:t>
            </a:r>
            <a:endParaRPr lang="zh-CN" altLang="en-US" sz="1600" dirty="0"/>
          </a:p>
        </p:txBody>
      </p:sp>
      <p:sp>
        <p:nvSpPr>
          <p:cNvPr id="3" name="矩形 2"/>
          <p:cNvSpPr/>
          <p:nvPr/>
        </p:nvSpPr>
        <p:spPr>
          <a:xfrm>
            <a:off x="8743390" y="6413409"/>
            <a:ext cx="3245223" cy="4356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534525" y="6229350"/>
            <a:ext cx="657225" cy="71437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150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srcRect/>
          <a:stretch>
            <a:fillRect/>
          </a:stretch>
        </p:blipFill>
        <p:spPr bwMode="auto">
          <a:xfrm>
            <a:off x="2911606" y="948904"/>
            <a:ext cx="3041344" cy="5909095"/>
          </a:xfrm>
          <a:prstGeom prst="rect">
            <a:avLst/>
          </a:prstGeom>
          <a:noFill/>
          <a:ln w="9525">
            <a:solidFill>
              <a:schemeClr val="bg1">
                <a:lumMod val="85000"/>
              </a:schemeClr>
            </a:solidFill>
            <a:miter lim="800000"/>
            <a:headEnd/>
            <a:tailEnd/>
          </a:ln>
          <a:effectLst/>
        </p:spPr>
      </p:pic>
      <p:sp>
        <p:nvSpPr>
          <p:cNvPr id="48" name="标题 2"/>
          <p:cNvSpPr>
            <a:spLocks noGrp="1"/>
          </p:cNvSpPr>
          <p:nvPr>
            <p:ph type="title"/>
          </p:nvPr>
        </p:nvSpPr>
        <p:spPr>
          <a:xfrm>
            <a:off x="0" y="30907"/>
            <a:ext cx="5818094" cy="792088"/>
          </a:xfrm>
        </p:spPr>
        <p:txBody>
          <a:bodyPr/>
          <a:lstStyle/>
          <a:p>
            <a:pPr algn="l"/>
            <a:r>
              <a:rPr lang="zh-CN" altLang="en-US" dirty="0" smtClean="0"/>
              <a:t>二、管道工</a:t>
            </a:r>
            <a:r>
              <a:rPr lang="en-US" altLang="zh-CN" dirty="0" smtClean="0"/>
              <a:t>APP—</a:t>
            </a:r>
            <a:r>
              <a:rPr lang="zh-CN" altLang="en-US" dirty="0" smtClean="0"/>
              <a:t>简要介绍</a:t>
            </a:r>
            <a:endParaRPr lang="zh-CN" altLang="en-US" dirty="0"/>
          </a:p>
        </p:txBody>
      </p:sp>
      <p:sp>
        <p:nvSpPr>
          <p:cNvPr id="15" name="TextBox 14"/>
          <p:cNvSpPr txBox="1"/>
          <p:nvPr/>
        </p:nvSpPr>
        <p:spPr>
          <a:xfrm>
            <a:off x="201225" y="2201319"/>
            <a:ext cx="2622554" cy="3366947"/>
          </a:xfrm>
          <a:prstGeom prst="rect">
            <a:avLst/>
          </a:prstGeom>
          <a:noFill/>
        </p:spPr>
        <p:txBody>
          <a:bodyPr wrap="square" rtlCol="0">
            <a:spAutoFit/>
          </a:bodyPr>
          <a:lstStyle/>
          <a:p>
            <a:pPr>
              <a:lnSpc>
                <a:spcPct val="150000"/>
              </a:lnSpc>
            </a:pPr>
            <a:r>
              <a:rPr lang="en-US" altLang="zh-CN" dirty="0" smtClean="0">
                <a:solidFill>
                  <a:srgbClr val="FF0000"/>
                </a:solidFill>
              </a:rPr>
              <a:t>3</a:t>
            </a:r>
            <a:r>
              <a:rPr lang="zh-CN" altLang="en-US" dirty="0" smtClean="0">
                <a:solidFill>
                  <a:srgbClr val="FF0000"/>
                </a:solidFill>
              </a:rPr>
              <a:t>）待办：</a:t>
            </a:r>
            <a:endParaRPr lang="en-US" altLang="zh-CN" dirty="0" smtClean="0">
              <a:solidFill>
                <a:srgbClr val="FF0000"/>
              </a:solidFill>
            </a:endParaRPr>
          </a:p>
          <a:p>
            <a:pPr>
              <a:lnSpc>
                <a:spcPct val="150000"/>
              </a:lnSpc>
            </a:pPr>
            <a:r>
              <a:rPr lang="en-US" altLang="zh-CN" dirty="0" smtClean="0"/>
              <a:t>       </a:t>
            </a:r>
            <a:r>
              <a:rPr lang="zh-CN" altLang="en-US" dirty="0" smtClean="0"/>
              <a:t>包含用户的待办和已办业务。</a:t>
            </a:r>
            <a:endParaRPr lang="en-US" altLang="zh-CN" dirty="0" smtClean="0"/>
          </a:p>
          <a:p>
            <a:pPr>
              <a:lnSpc>
                <a:spcPct val="150000"/>
              </a:lnSpc>
            </a:pPr>
            <a:r>
              <a:rPr lang="zh-CN" altLang="en-US" dirty="0" smtClean="0"/>
              <a:t>待办界面显示的</a:t>
            </a:r>
            <a:r>
              <a:rPr lang="en-US" altLang="zh-CN" dirty="0" smtClean="0"/>
              <a:t>【</a:t>
            </a:r>
            <a:r>
              <a:rPr lang="zh-CN" altLang="en-US" dirty="0" smtClean="0"/>
              <a:t>巡检事件上报</a:t>
            </a:r>
            <a:r>
              <a:rPr lang="en-US" altLang="zh-CN" dirty="0" smtClean="0"/>
              <a:t>】</a:t>
            </a:r>
            <a:r>
              <a:rPr lang="zh-CN" altLang="en-US" dirty="0" smtClean="0"/>
              <a:t>、</a:t>
            </a:r>
            <a:r>
              <a:rPr lang="en-US" altLang="zh-CN" dirty="0" smtClean="0"/>
              <a:t>【</a:t>
            </a:r>
            <a:r>
              <a:rPr lang="zh-CN" altLang="en-US" dirty="0" smtClean="0"/>
              <a:t>第三方施工上报</a:t>
            </a:r>
            <a:r>
              <a:rPr lang="en-US" altLang="zh-CN" dirty="0" smtClean="0"/>
              <a:t>】</a:t>
            </a:r>
            <a:r>
              <a:rPr lang="zh-CN" altLang="en-US" dirty="0" smtClean="0"/>
              <a:t>的待处理信息。处理后的业务会显示在已办界面栏。</a:t>
            </a:r>
            <a:endParaRPr lang="zh-CN" altLang="en-US" dirty="0"/>
          </a:p>
        </p:txBody>
      </p:sp>
      <p:sp>
        <p:nvSpPr>
          <p:cNvPr id="8" name="椭圆 7"/>
          <p:cNvSpPr/>
          <p:nvPr/>
        </p:nvSpPr>
        <p:spPr>
          <a:xfrm>
            <a:off x="4486275" y="6143625"/>
            <a:ext cx="657225" cy="71437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9071262" y="948904"/>
            <a:ext cx="3074096" cy="5909095"/>
          </a:xfrm>
          <a:prstGeom prst="rect">
            <a:avLst/>
          </a:prstGeom>
          <a:noFill/>
          <a:ln w="9525">
            <a:solidFill>
              <a:schemeClr val="bg1">
                <a:lumMod val="85000"/>
              </a:schemeClr>
            </a:solidFill>
            <a:miter lim="800000"/>
            <a:headEnd/>
            <a:tailEnd/>
          </a:ln>
          <a:effectLst/>
        </p:spPr>
      </p:pic>
      <p:sp>
        <p:nvSpPr>
          <p:cNvPr id="12" name="TextBox 38"/>
          <p:cNvSpPr txBox="1"/>
          <p:nvPr/>
        </p:nvSpPr>
        <p:spPr>
          <a:xfrm>
            <a:off x="6305550" y="1206936"/>
            <a:ext cx="2686050" cy="4847481"/>
          </a:xfrm>
          <a:prstGeom prst="rect">
            <a:avLst/>
          </a:prstGeom>
          <a:noFill/>
        </p:spPr>
        <p:txBody>
          <a:bodyPr wrap="square" rtlCol="0">
            <a:spAutoFit/>
          </a:bodyPr>
          <a:lstStyle/>
          <a:p>
            <a:pPr>
              <a:lnSpc>
                <a:spcPct val="150000"/>
              </a:lnSpc>
            </a:pPr>
            <a:r>
              <a:rPr lang="en-US" altLang="zh-CN" dirty="0" smtClean="0">
                <a:solidFill>
                  <a:srgbClr val="FF0000"/>
                </a:solidFill>
              </a:rPr>
              <a:t>4</a:t>
            </a:r>
            <a:r>
              <a:rPr lang="zh-CN" altLang="en-US" dirty="0" smtClean="0">
                <a:solidFill>
                  <a:srgbClr val="FF0000"/>
                </a:solidFill>
              </a:rPr>
              <a:t>）消息</a:t>
            </a:r>
            <a:r>
              <a:rPr lang="en-US" altLang="zh-CN" dirty="0" smtClean="0">
                <a:solidFill>
                  <a:srgbClr val="FF0000"/>
                </a:solidFill>
              </a:rPr>
              <a:t>:</a:t>
            </a:r>
          </a:p>
          <a:p>
            <a:pPr>
              <a:lnSpc>
                <a:spcPct val="150000"/>
              </a:lnSpc>
            </a:pPr>
            <a:r>
              <a:rPr lang="zh-CN" altLang="en-US" sz="1600" dirty="0" smtClean="0"/>
              <a:t>       在巡检系统</a:t>
            </a:r>
            <a:r>
              <a:rPr lang="en-US" altLang="zh-CN" sz="1600" dirty="0" smtClean="0"/>
              <a:t>【</a:t>
            </a:r>
            <a:r>
              <a:rPr lang="zh-CN" altLang="en-US" sz="1600" dirty="0" smtClean="0"/>
              <a:t>资源管理</a:t>
            </a:r>
            <a:r>
              <a:rPr lang="en-US" altLang="zh-CN" sz="1600" dirty="0"/>
              <a:t>—</a:t>
            </a:r>
            <a:r>
              <a:rPr lang="zh-CN" altLang="en-US" sz="1600" dirty="0" smtClean="0"/>
              <a:t>巡检人员管理</a:t>
            </a:r>
            <a:r>
              <a:rPr lang="en-US" altLang="zh-CN" sz="1600" dirty="0"/>
              <a:t>—</a:t>
            </a:r>
            <a:r>
              <a:rPr lang="zh-CN" altLang="en-US" sz="1600" dirty="0" smtClean="0"/>
              <a:t>管道工</a:t>
            </a:r>
            <a:r>
              <a:rPr lang="en-US" altLang="zh-CN" sz="1600" dirty="0" smtClean="0"/>
              <a:t>】—【</a:t>
            </a:r>
            <a:r>
              <a:rPr lang="zh-CN" altLang="en-US" sz="1600" dirty="0" smtClean="0"/>
              <a:t>绑定巡线工</a:t>
            </a:r>
            <a:r>
              <a:rPr lang="en-US" altLang="zh-CN" sz="1600" dirty="0" smtClean="0"/>
              <a:t>】</a:t>
            </a:r>
            <a:r>
              <a:rPr lang="zh-CN" altLang="en-US" sz="1600" dirty="0" smtClean="0"/>
              <a:t>中进行设置，分配管道工与巡线工对应关系。</a:t>
            </a:r>
            <a:endParaRPr lang="en-US" altLang="zh-CN" sz="1600" dirty="0"/>
          </a:p>
          <a:p>
            <a:pPr>
              <a:lnSpc>
                <a:spcPct val="150000"/>
              </a:lnSpc>
            </a:pPr>
            <a:r>
              <a:rPr lang="en-US" altLang="zh-CN" sz="1600" dirty="0" smtClean="0"/>
              <a:t>       </a:t>
            </a:r>
            <a:r>
              <a:rPr lang="zh-CN" altLang="en-US" sz="1600" dirty="0" smtClean="0"/>
              <a:t>当巡线工在现场进行管道巡检时，可以通过“拍照”</a:t>
            </a:r>
            <a:r>
              <a:rPr lang="zh-CN" altLang="en-US" sz="1600" dirty="0"/>
              <a:t>、</a:t>
            </a:r>
            <a:r>
              <a:rPr lang="zh-CN" altLang="en-US" sz="1600" dirty="0" smtClean="0"/>
              <a:t>“语音”功能发送现场情况给对应的管道工，管道工接收的照片和语音在</a:t>
            </a:r>
            <a:r>
              <a:rPr lang="en-US" altLang="zh-CN" sz="1600" dirty="0" smtClean="0"/>
              <a:t>【</a:t>
            </a:r>
            <a:r>
              <a:rPr lang="zh-CN" altLang="en-US" sz="1600" dirty="0" smtClean="0"/>
              <a:t>消息</a:t>
            </a:r>
            <a:r>
              <a:rPr lang="en-US" altLang="zh-CN" sz="1600" dirty="0" smtClean="0"/>
              <a:t>】</a:t>
            </a:r>
            <a:r>
              <a:rPr lang="zh-CN" altLang="en-US" sz="1600" dirty="0" smtClean="0"/>
              <a:t>页面显示</a:t>
            </a:r>
            <a:endParaRPr lang="en-US" altLang="zh-CN" dirty="0" smtClean="0"/>
          </a:p>
          <a:p>
            <a:r>
              <a:rPr lang="zh-CN" altLang="en-US" dirty="0" smtClean="0"/>
              <a:t>      </a:t>
            </a:r>
            <a:endParaRPr lang="zh-CN" altLang="en-US" dirty="0"/>
          </a:p>
        </p:txBody>
      </p:sp>
    </p:spTree>
    <p:extLst>
      <p:ext uri="{BB962C8B-B14F-4D97-AF65-F5344CB8AC3E}">
        <p14:creationId xmlns:p14="http://schemas.microsoft.com/office/powerpoint/2010/main" val="3714855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
          <p:cNvSpPr>
            <a:spLocks noGrp="1"/>
          </p:cNvSpPr>
          <p:nvPr>
            <p:ph type="title"/>
          </p:nvPr>
        </p:nvSpPr>
        <p:spPr>
          <a:xfrm>
            <a:off x="-1" y="30907"/>
            <a:ext cx="6257365" cy="792088"/>
          </a:xfrm>
        </p:spPr>
        <p:txBody>
          <a:bodyPr/>
          <a:lstStyle/>
          <a:p>
            <a:pPr algn="l"/>
            <a:r>
              <a:rPr lang="zh-CN" altLang="en-US" dirty="0" smtClean="0"/>
              <a:t>二、管道工</a:t>
            </a:r>
            <a:r>
              <a:rPr lang="en-US" altLang="zh-CN" dirty="0" smtClean="0"/>
              <a:t>APP—</a:t>
            </a:r>
            <a:r>
              <a:rPr lang="zh-CN" altLang="en-US" dirty="0" smtClean="0"/>
              <a:t>简要介绍</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7828" y="920330"/>
            <a:ext cx="2959122" cy="5918244"/>
          </a:xfrm>
          <a:prstGeom prst="rect">
            <a:avLst/>
          </a:prstGeom>
          <a:noFill/>
          <a:ln w="9525">
            <a:noFill/>
            <a:miter lim="800000"/>
            <a:headEnd/>
            <a:tailEnd/>
          </a:ln>
          <a:effectLst/>
        </p:spPr>
      </p:pic>
      <p:sp>
        <p:nvSpPr>
          <p:cNvPr id="6" name="TextBox 15"/>
          <p:cNvSpPr txBox="1"/>
          <p:nvPr/>
        </p:nvSpPr>
        <p:spPr>
          <a:xfrm>
            <a:off x="371475" y="1057693"/>
            <a:ext cx="3834195" cy="3416320"/>
          </a:xfrm>
          <a:prstGeom prst="rect">
            <a:avLst/>
          </a:prstGeom>
          <a:noFill/>
        </p:spPr>
        <p:txBody>
          <a:bodyPr wrap="square" rtlCol="0">
            <a:spAutoFit/>
          </a:bodyPr>
          <a:lstStyle/>
          <a:p>
            <a:pPr>
              <a:lnSpc>
                <a:spcPct val="150000"/>
              </a:lnSpc>
            </a:pPr>
            <a:r>
              <a:rPr lang="en-US" altLang="zh-CN" dirty="0" smtClean="0">
                <a:solidFill>
                  <a:srgbClr val="FF0000"/>
                </a:solidFill>
              </a:rPr>
              <a:t>5</a:t>
            </a:r>
            <a:r>
              <a:rPr lang="zh-CN" altLang="en-US" dirty="0" smtClean="0">
                <a:solidFill>
                  <a:srgbClr val="FF0000"/>
                </a:solidFill>
              </a:rPr>
              <a:t>）个人中心：</a:t>
            </a:r>
            <a:endParaRPr lang="en-US" altLang="zh-CN" dirty="0" smtClean="0">
              <a:solidFill>
                <a:srgbClr val="FF0000"/>
              </a:solidFill>
            </a:endParaRPr>
          </a:p>
          <a:p>
            <a:pPr>
              <a:lnSpc>
                <a:spcPct val="150000"/>
              </a:lnSpc>
            </a:pPr>
            <a:r>
              <a:rPr lang="zh-CN" altLang="en-US" dirty="0" smtClean="0"/>
              <a:t>       显示个人详细信息，包括当前登录账号所有者的姓名，所属单位，岗位。</a:t>
            </a:r>
            <a:endParaRPr lang="en-US" altLang="zh-CN" dirty="0" smtClean="0"/>
          </a:p>
          <a:p>
            <a:pPr>
              <a:lnSpc>
                <a:spcPct val="150000"/>
              </a:lnSpc>
            </a:pPr>
            <a:r>
              <a:rPr lang="en-US" altLang="zh-CN" dirty="0" smtClean="0">
                <a:solidFill>
                  <a:srgbClr val="FF0000"/>
                </a:solidFill>
              </a:rPr>
              <a:t>       </a:t>
            </a:r>
            <a:r>
              <a:rPr lang="zh-CN" altLang="en-US" dirty="0" smtClean="0"/>
              <a:t>点击</a:t>
            </a:r>
            <a:r>
              <a:rPr lang="en-US" altLang="zh-CN" dirty="0" smtClean="0"/>
              <a:t>                 </a:t>
            </a:r>
            <a:r>
              <a:rPr lang="zh-CN" altLang="en-US" dirty="0" smtClean="0"/>
              <a:t>，同步</a:t>
            </a:r>
            <a:r>
              <a:rPr lang="en-US" altLang="zh-CN" dirty="0" smtClean="0"/>
              <a:t>PIS</a:t>
            </a:r>
            <a:r>
              <a:rPr lang="zh-CN" altLang="en-US" dirty="0" smtClean="0"/>
              <a:t>系统里的巡检基础数据。</a:t>
            </a:r>
            <a:endParaRPr lang="en-US" altLang="zh-CN" dirty="0" smtClean="0"/>
          </a:p>
          <a:p>
            <a:pPr>
              <a:lnSpc>
                <a:spcPct val="150000"/>
              </a:lnSpc>
            </a:pPr>
            <a:r>
              <a:rPr lang="zh-CN" altLang="en-US" dirty="0" smtClean="0"/>
              <a:t>（</a:t>
            </a:r>
            <a:r>
              <a:rPr lang="en-US" altLang="zh-CN" sz="1600" b="1" dirty="0" smtClean="0">
                <a:solidFill>
                  <a:srgbClr val="FF0000"/>
                </a:solidFill>
              </a:rPr>
              <a:t>PS</a:t>
            </a:r>
            <a:r>
              <a:rPr lang="zh-CN" altLang="en-US" sz="1600" b="1" dirty="0" smtClean="0">
                <a:solidFill>
                  <a:srgbClr val="FF0000"/>
                </a:solidFill>
              </a:rPr>
              <a:t>：非常重要，只有数据同步后才能正常使用首页工具箱里的功能</a:t>
            </a:r>
            <a:r>
              <a:rPr lang="zh-CN" altLang="en-US" dirty="0" smtClean="0"/>
              <a:t>）</a:t>
            </a:r>
            <a:endParaRPr lang="zh-CN" altLang="en-US" dirty="0"/>
          </a:p>
        </p:txBody>
      </p:sp>
      <p:pic>
        <p:nvPicPr>
          <p:cNvPr id="7" name="Picture 6"/>
          <p:cNvPicPr>
            <a:picLocks noChangeAspect="1" noChangeArrowheads="1"/>
          </p:cNvPicPr>
          <p:nvPr/>
        </p:nvPicPr>
        <p:blipFill>
          <a:blip r:embed="rId3"/>
          <a:srcRect/>
          <a:stretch>
            <a:fillRect/>
          </a:stretch>
        </p:blipFill>
        <p:spPr bwMode="auto">
          <a:xfrm>
            <a:off x="1429940" y="2839062"/>
            <a:ext cx="1078565" cy="280929"/>
          </a:xfrm>
          <a:prstGeom prst="rect">
            <a:avLst/>
          </a:prstGeom>
          <a:noFill/>
          <a:ln w="9525">
            <a:noFill/>
            <a:miter lim="800000"/>
            <a:headEnd/>
            <a:tailEnd/>
          </a:ln>
          <a:effectLst/>
        </p:spPr>
      </p:pic>
      <p:sp>
        <p:nvSpPr>
          <p:cNvPr id="8" name="椭圆 7"/>
          <p:cNvSpPr/>
          <p:nvPr/>
        </p:nvSpPr>
        <p:spPr>
          <a:xfrm>
            <a:off x="7298775" y="6143625"/>
            <a:ext cx="657225" cy="71437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77828" y="3119991"/>
            <a:ext cx="2842197" cy="3947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2778"/>
          <a:stretch/>
        </p:blipFill>
        <p:spPr>
          <a:xfrm>
            <a:off x="8610600" y="920330"/>
            <a:ext cx="3053659" cy="5937671"/>
          </a:xfrm>
          <a:prstGeom prst="rect">
            <a:avLst/>
          </a:prstGeom>
          <a:noFill/>
          <a:ln w="9525">
            <a:noFill/>
            <a:miter lim="800000"/>
            <a:headEnd/>
            <a:tailEnd/>
          </a:ln>
          <a:effectLst/>
        </p:spPr>
      </p:pic>
      <p:sp>
        <p:nvSpPr>
          <p:cNvPr id="10" name="右箭头 9"/>
          <p:cNvSpPr/>
          <p:nvPr/>
        </p:nvSpPr>
        <p:spPr>
          <a:xfrm>
            <a:off x="8106408" y="3231633"/>
            <a:ext cx="383625" cy="197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0208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458325" cy="847725"/>
          </a:xfrm>
        </p:spPr>
        <p:txBody>
          <a:bodyPr/>
          <a:lstStyle/>
          <a:p>
            <a:pPr algn="l">
              <a:lnSpc>
                <a:spcPct val="150000"/>
              </a:lnSpc>
            </a:pPr>
            <a:r>
              <a:rPr lang="zh-CN" altLang="en-US" sz="3200" dirty="0" smtClean="0"/>
              <a:t>移动巡检管理</a:t>
            </a:r>
            <a:r>
              <a:rPr lang="en-US" altLang="zh-CN" sz="3200" dirty="0" smtClean="0"/>
              <a:t>APP</a:t>
            </a:r>
            <a:r>
              <a:rPr lang="zh-CN" altLang="en-US" sz="3200" dirty="0" smtClean="0"/>
              <a:t>，巡检业务功能详细操作指南</a:t>
            </a:r>
            <a:endParaRPr lang="zh-CN" altLang="en-US" sz="3200" dirty="0"/>
          </a:p>
        </p:txBody>
      </p:sp>
      <p:graphicFrame>
        <p:nvGraphicFramePr>
          <p:cNvPr id="3" name="图示 2"/>
          <p:cNvGraphicFramePr/>
          <p:nvPr>
            <p:extLst>
              <p:ext uri="{D42A27DB-BD31-4B8C-83A1-F6EECF244321}">
                <p14:modId xmlns:p14="http://schemas.microsoft.com/office/powerpoint/2010/main" val="2376623505"/>
              </p:ext>
            </p:extLst>
          </p:nvPr>
        </p:nvGraphicFramePr>
        <p:xfrm>
          <a:off x="2095500" y="120014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90788" y="1356687"/>
            <a:ext cx="2854887" cy="1129338"/>
          </a:xfrm>
          <a:prstGeom prst="rect">
            <a:avLst/>
          </a:prstGeom>
          <a:noFill/>
          <a:ln>
            <a:solidFill>
              <a:schemeClr val="accent1"/>
            </a:solidFill>
          </a:ln>
        </p:spPr>
        <p:txBody>
          <a:bodyPr wrap="square" rtlCol="0">
            <a:noAutofit/>
          </a:bodyPr>
          <a:lstStyle/>
          <a:p>
            <a:pPr marL="0" lvl="1">
              <a:lnSpc>
                <a:spcPct val="150000"/>
              </a:lnSpc>
            </a:pPr>
            <a:r>
              <a:rPr lang="zh-CN" altLang="en-US" dirty="0" smtClean="0">
                <a:latin typeface="+mn-ea"/>
              </a:rPr>
              <a:t>首页可以快捷了解</a:t>
            </a:r>
            <a:r>
              <a:rPr lang="zh-CN" altLang="en-US" b="1" dirty="0" smtClean="0">
                <a:solidFill>
                  <a:srgbClr val="FF0000"/>
                </a:solidFill>
                <a:latin typeface="+mn-ea"/>
              </a:rPr>
              <a:t>前一日</a:t>
            </a:r>
            <a:r>
              <a:rPr lang="zh-CN" altLang="en-US" dirty="0" smtClean="0">
                <a:latin typeface="+mn-ea"/>
              </a:rPr>
              <a:t>的巡检考核情况</a:t>
            </a:r>
            <a:r>
              <a:rPr lang="en-US" altLang="zh-CN" sz="1600" dirty="0" smtClean="0">
                <a:latin typeface="+mn-ea"/>
              </a:rPr>
              <a:t>	</a:t>
            </a:r>
          </a:p>
        </p:txBody>
      </p:sp>
      <p:sp>
        <p:nvSpPr>
          <p:cNvPr id="6" name="右箭头 5"/>
          <p:cNvSpPr/>
          <p:nvPr/>
        </p:nvSpPr>
        <p:spPr>
          <a:xfrm>
            <a:off x="5902325" y="1495425"/>
            <a:ext cx="904875" cy="13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9695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4"/>
          <p:cNvPicPr>
            <a:picLocks noChangeAspect="1" noChangeArrowheads="1"/>
          </p:cNvPicPr>
          <p:nvPr/>
        </p:nvPicPr>
        <p:blipFill>
          <a:blip r:embed="rId3"/>
          <a:srcRect/>
          <a:stretch>
            <a:fillRect/>
          </a:stretch>
        </p:blipFill>
        <p:spPr bwMode="auto">
          <a:xfrm>
            <a:off x="987210" y="931653"/>
            <a:ext cx="2903288" cy="5926347"/>
          </a:xfrm>
          <a:prstGeom prst="rect">
            <a:avLst/>
          </a:prstGeom>
          <a:ln>
            <a:headEnd/>
            <a:tailEnd/>
          </a:ln>
        </p:spPr>
        <p:style>
          <a:lnRef idx="2">
            <a:schemeClr val="accent5"/>
          </a:lnRef>
          <a:fillRef idx="1">
            <a:schemeClr val="lt1"/>
          </a:fillRef>
          <a:effectRef idx="0">
            <a:schemeClr val="accent5"/>
          </a:effectRef>
          <a:fontRef idx="minor">
            <a:schemeClr val="dk1"/>
          </a:fontRef>
        </p:style>
      </p:pic>
      <p:sp>
        <p:nvSpPr>
          <p:cNvPr id="19" name="圆角矩形 18"/>
          <p:cNvSpPr/>
          <p:nvPr/>
        </p:nvSpPr>
        <p:spPr>
          <a:xfrm>
            <a:off x="1000665" y="1949570"/>
            <a:ext cx="1207698" cy="3666226"/>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935146" y="6084498"/>
            <a:ext cx="753421" cy="322053"/>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829463" y="1351506"/>
            <a:ext cx="989189" cy="241539"/>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36291" y="2899222"/>
            <a:ext cx="5117332" cy="338554"/>
          </a:xfrm>
          <a:prstGeom prst="rect">
            <a:avLst/>
          </a:prstGeom>
        </p:spPr>
        <p:txBody>
          <a:bodyPr wrap="square">
            <a:spAutoFit/>
          </a:bodyPr>
          <a:lstStyle/>
          <a:p>
            <a:r>
              <a:rPr lang="zh-CN" altLang="en-US" sz="1600" dirty="0" smtClean="0">
                <a:latin typeface="+mn-ea"/>
              </a:rPr>
              <a:t>按钮</a:t>
            </a:r>
            <a:r>
              <a:rPr lang="zh-CN" altLang="en-US" sz="1600" dirty="0" smtClean="0">
                <a:solidFill>
                  <a:srgbClr val="FF0000"/>
                </a:solidFill>
                <a:latin typeface="+mn-ea"/>
              </a:rPr>
              <a:t>④</a:t>
            </a:r>
            <a:r>
              <a:rPr lang="en-US" altLang="zh-CN" sz="1600" dirty="0" smtClean="0">
                <a:latin typeface="+mn-ea"/>
              </a:rPr>
              <a:t>-</a:t>
            </a:r>
            <a:r>
              <a:rPr lang="zh-CN" altLang="en-US" sz="1600" dirty="0" smtClean="0">
                <a:latin typeface="+mn-ea"/>
              </a:rPr>
              <a:t>业务功能工具箱。下图为工具箱展开状态</a:t>
            </a:r>
          </a:p>
        </p:txBody>
      </p:sp>
      <p:sp>
        <p:nvSpPr>
          <p:cNvPr id="20" name="矩形 19"/>
          <p:cNvSpPr/>
          <p:nvPr/>
        </p:nvSpPr>
        <p:spPr>
          <a:xfrm>
            <a:off x="5534531" y="2442081"/>
            <a:ext cx="4376519" cy="338554"/>
          </a:xfrm>
          <a:prstGeom prst="rect">
            <a:avLst/>
          </a:prstGeom>
        </p:spPr>
        <p:txBody>
          <a:bodyPr wrap="none">
            <a:spAutoFit/>
          </a:bodyPr>
          <a:lstStyle/>
          <a:p>
            <a:r>
              <a:rPr lang="zh-CN" altLang="en-US" sz="1600" dirty="0" smtClean="0">
                <a:latin typeface="+mn-ea"/>
              </a:rPr>
              <a:t>按钮</a:t>
            </a:r>
            <a:r>
              <a:rPr lang="zh-CN" altLang="en-US" sz="1600" dirty="0" smtClean="0">
                <a:solidFill>
                  <a:srgbClr val="FF0000"/>
                </a:solidFill>
                <a:latin typeface="+mn-ea"/>
              </a:rPr>
              <a:t>③</a:t>
            </a:r>
            <a:r>
              <a:rPr lang="en-US" altLang="zh-CN" sz="1600" dirty="0" smtClean="0">
                <a:latin typeface="+mn-ea"/>
              </a:rPr>
              <a:t>-</a:t>
            </a:r>
            <a:r>
              <a:rPr lang="zh-CN" altLang="en-US" sz="1600" dirty="0" smtClean="0">
                <a:latin typeface="+mn-ea"/>
              </a:rPr>
              <a:t>查看分公司下辖单位或个人考核报表。</a:t>
            </a:r>
          </a:p>
        </p:txBody>
      </p:sp>
      <p:sp>
        <p:nvSpPr>
          <p:cNvPr id="27" name="TextBox 26"/>
          <p:cNvSpPr txBox="1"/>
          <p:nvPr/>
        </p:nvSpPr>
        <p:spPr>
          <a:xfrm>
            <a:off x="5546749" y="1604511"/>
            <a:ext cx="3555782" cy="338554"/>
          </a:xfrm>
          <a:prstGeom prst="rect">
            <a:avLst/>
          </a:prstGeom>
          <a:noFill/>
        </p:spPr>
        <p:txBody>
          <a:bodyPr wrap="none" rtlCol="0">
            <a:spAutoFit/>
          </a:bodyPr>
          <a:lstStyle/>
          <a:p>
            <a:pPr marL="0" lvl="1"/>
            <a:r>
              <a:rPr lang="zh-CN" altLang="en-US" sz="1600" dirty="0" smtClean="0">
                <a:latin typeface="+mn-ea"/>
              </a:rPr>
              <a:t>按钮</a:t>
            </a:r>
            <a:r>
              <a:rPr lang="zh-CN" altLang="en-US" sz="1600" dirty="0" smtClean="0">
                <a:solidFill>
                  <a:srgbClr val="FF0000"/>
                </a:solidFill>
                <a:latin typeface="+mn-ea"/>
              </a:rPr>
              <a:t>①</a:t>
            </a:r>
            <a:r>
              <a:rPr lang="en-US" altLang="zh-CN" sz="1600" dirty="0" smtClean="0">
                <a:latin typeface="+mn-ea"/>
              </a:rPr>
              <a:t>-</a:t>
            </a:r>
            <a:r>
              <a:rPr lang="zh-CN" altLang="en-US" sz="1600" dirty="0" smtClean="0">
                <a:latin typeface="+mn-ea"/>
              </a:rPr>
              <a:t>选择任意日期查看考核报表。</a:t>
            </a:r>
          </a:p>
        </p:txBody>
      </p:sp>
      <p:sp>
        <p:nvSpPr>
          <p:cNvPr id="29" name="TextBox 28"/>
          <p:cNvSpPr txBox="1"/>
          <p:nvPr/>
        </p:nvSpPr>
        <p:spPr>
          <a:xfrm>
            <a:off x="5538125" y="2018581"/>
            <a:ext cx="2940228" cy="338554"/>
          </a:xfrm>
          <a:prstGeom prst="rect">
            <a:avLst/>
          </a:prstGeom>
          <a:noFill/>
        </p:spPr>
        <p:txBody>
          <a:bodyPr wrap="none" rtlCol="0">
            <a:spAutoFit/>
          </a:bodyPr>
          <a:lstStyle/>
          <a:p>
            <a:pPr marL="0" lvl="1"/>
            <a:r>
              <a:rPr lang="zh-CN" altLang="en-US" sz="1600" dirty="0" smtClean="0">
                <a:latin typeface="+mn-ea"/>
              </a:rPr>
              <a:t>按钮</a:t>
            </a:r>
            <a:r>
              <a:rPr lang="zh-CN" altLang="en-US" sz="1600" dirty="0" smtClean="0">
                <a:solidFill>
                  <a:srgbClr val="FF0000"/>
                </a:solidFill>
                <a:latin typeface="+mn-ea"/>
              </a:rPr>
              <a:t>②</a:t>
            </a:r>
            <a:r>
              <a:rPr lang="en-US" altLang="zh-CN" sz="1600" dirty="0" smtClean="0">
                <a:latin typeface="+mn-ea"/>
              </a:rPr>
              <a:t>-</a:t>
            </a:r>
            <a:r>
              <a:rPr lang="zh-CN" altLang="en-US" sz="1600" dirty="0" smtClean="0">
                <a:latin typeface="+mn-ea"/>
              </a:rPr>
              <a:t>查看当日的考核报表。</a:t>
            </a:r>
            <a:endParaRPr lang="en-US" altLang="zh-CN" sz="1600" dirty="0" smtClean="0">
              <a:latin typeface="+mn-ea"/>
            </a:endParaRPr>
          </a:p>
        </p:txBody>
      </p:sp>
      <p:pic>
        <p:nvPicPr>
          <p:cNvPr id="17" name="Picture 5"/>
          <p:cNvPicPr>
            <a:picLocks noChangeAspect="1" noChangeArrowheads="1"/>
          </p:cNvPicPr>
          <p:nvPr/>
        </p:nvPicPr>
        <p:blipFill rotWithShape="1">
          <a:blip r:embed="rId4"/>
          <a:srcRect t="22508"/>
          <a:stretch/>
        </p:blipFill>
        <p:spPr bwMode="auto">
          <a:xfrm>
            <a:off x="5842899" y="3515264"/>
            <a:ext cx="3692961" cy="2513510"/>
          </a:xfrm>
          <a:prstGeom prst="rect">
            <a:avLst/>
          </a:prstGeom>
          <a:noFill/>
          <a:ln w="9525">
            <a:solidFill>
              <a:schemeClr val="bg1">
                <a:lumMod val="75000"/>
              </a:schemeClr>
            </a:solidFill>
            <a:miter lim="800000"/>
            <a:headEnd/>
            <a:tailEnd/>
          </a:ln>
          <a:effectLst/>
        </p:spPr>
      </p:pic>
      <p:sp>
        <p:nvSpPr>
          <p:cNvPr id="48" name="标题 2"/>
          <p:cNvSpPr>
            <a:spLocks noGrp="1"/>
          </p:cNvSpPr>
          <p:nvPr>
            <p:ph type="title"/>
          </p:nvPr>
        </p:nvSpPr>
        <p:spPr>
          <a:xfrm>
            <a:off x="0" y="30907"/>
            <a:ext cx="5736566" cy="792088"/>
          </a:xfrm>
        </p:spPr>
        <p:txBody>
          <a:bodyPr/>
          <a:lstStyle/>
          <a:p>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t>首页</a:t>
            </a:r>
            <a:endParaRPr lang="zh-CN" altLang="en-US" sz="2800" dirty="0"/>
          </a:p>
        </p:txBody>
      </p:sp>
      <p:sp>
        <p:nvSpPr>
          <p:cNvPr id="8" name="矩形 7"/>
          <p:cNvSpPr/>
          <p:nvPr/>
        </p:nvSpPr>
        <p:spPr>
          <a:xfrm>
            <a:off x="5003238" y="966162"/>
            <a:ext cx="4684190" cy="491705"/>
          </a:xfrm>
          <a:prstGeom prst="rect">
            <a:avLst/>
          </a:prstGeom>
          <a:noFill/>
        </p:spPr>
        <p:txBody>
          <a:bodyPr wrap="square" rtlCol="0">
            <a:noAutofit/>
          </a:bodyPr>
          <a:lstStyle/>
          <a:p>
            <a:pPr lvl="1">
              <a:lnSpc>
                <a:spcPct val="150000"/>
              </a:lnSpc>
            </a:pPr>
            <a:r>
              <a:rPr lang="zh-CN" altLang="en-US" dirty="0" smtClean="0">
                <a:latin typeface="+mn-ea"/>
              </a:rPr>
              <a:t>首页默认显示</a:t>
            </a:r>
            <a:r>
              <a:rPr lang="zh-CN" altLang="en-US" b="1" dirty="0" smtClean="0">
                <a:solidFill>
                  <a:srgbClr val="FF0000"/>
                </a:solidFill>
                <a:latin typeface="+mn-ea"/>
              </a:rPr>
              <a:t>前一日</a:t>
            </a:r>
            <a:r>
              <a:rPr lang="zh-CN" altLang="en-US" dirty="0" smtClean="0">
                <a:latin typeface="+mn-ea"/>
              </a:rPr>
              <a:t>的考核报表。</a:t>
            </a:r>
            <a:endParaRPr lang="en-US" altLang="zh-CN" sz="1400" dirty="0" smtClean="0">
              <a:latin typeface="+mn-ea"/>
            </a:endParaRPr>
          </a:p>
          <a:p>
            <a:pPr lvl="1">
              <a:lnSpc>
                <a:spcPct val="150000"/>
              </a:lnSpc>
            </a:pPr>
            <a:r>
              <a:rPr lang="en-US" altLang="zh-CN" sz="1600" dirty="0" smtClean="0">
                <a:latin typeface="+mn-ea"/>
              </a:rPr>
              <a:t>	</a:t>
            </a:r>
          </a:p>
          <a:p>
            <a:pPr lvl="1">
              <a:lnSpc>
                <a:spcPct val="150000"/>
              </a:lnSpc>
            </a:pPr>
            <a:r>
              <a:rPr lang="en-US" altLang="zh-CN" sz="1600" dirty="0" smtClean="0">
                <a:latin typeface="+mn-ea"/>
              </a:rPr>
              <a:t>	</a:t>
            </a:r>
          </a:p>
        </p:txBody>
      </p:sp>
      <p:sp>
        <p:nvSpPr>
          <p:cNvPr id="23" name="矩形 22"/>
          <p:cNvSpPr/>
          <p:nvPr/>
        </p:nvSpPr>
        <p:spPr>
          <a:xfrm>
            <a:off x="1751180" y="1276713"/>
            <a:ext cx="362310" cy="369332"/>
          </a:xfrm>
          <a:prstGeom prst="rect">
            <a:avLst/>
          </a:prstGeom>
        </p:spPr>
        <p:txBody>
          <a:bodyPr wrap="square">
            <a:spAutoFit/>
          </a:bodyPr>
          <a:lstStyle/>
          <a:p>
            <a:r>
              <a:rPr lang="zh-CN" altLang="en-US" dirty="0" smtClean="0">
                <a:solidFill>
                  <a:srgbClr val="FF0000"/>
                </a:solidFill>
                <a:latin typeface="+mn-ea"/>
              </a:rPr>
              <a:t>①</a:t>
            </a:r>
            <a:endParaRPr lang="zh-CN" altLang="en-US" dirty="0">
              <a:solidFill>
                <a:srgbClr val="FF0000"/>
              </a:solidFill>
            </a:endParaRPr>
          </a:p>
        </p:txBody>
      </p:sp>
      <p:pic>
        <p:nvPicPr>
          <p:cNvPr id="3074" name="Picture 2"/>
          <p:cNvPicPr>
            <a:picLocks noChangeAspect="1" noChangeArrowheads="1"/>
          </p:cNvPicPr>
          <p:nvPr/>
        </p:nvPicPr>
        <p:blipFill>
          <a:blip r:embed="rId5"/>
          <a:srcRect/>
          <a:stretch>
            <a:fillRect/>
          </a:stretch>
        </p:blipFill>
        <p:spPr bwMode="auto">
          <a:xfrm>
            <a:off x="4697246" y="1657532"/>
            <a:ext cx="847725" cy="2476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6"/>
          <a:srcRect/>
          <a:stretch>
            <a:fillRect/>
          </a:stretch>
        </p:blipFill>
        <p:spPr bwMode="auto">
          <a:xfrm>
            <a:off x="4714498" y="2076367"/>
            <a:ext cx="847725" cy="238125"/>
          </a:xfrm>
          <a:prstGeom prst="rect">
            <a:avLst/>
          </a:prstGeom>
          <a:noFill/>
          <a:ln w="9525">
            <a:noFill/>
            <a:miter lim="800000"/>
            <a:headEnd/>
            <a:tailEnd/>
          </a:ln>
          <a:effectLst/>
        </p:spPr>
      </p:pic>
      <p:sp>
        <p:nvSpPr>
          <p:cNvPr id="38" name="矩形 37"/>
          <p:cNvSpPr/>
          <p:nvPr/>
        </p:nvSpPr>
        <p:spPr>
          <a:xfrm>
            <a:off x="1756207" y="3330598"/>
            <a:ext cx="415498" cy="369332"/>
          </a:xfrm>
          <a:prstGeom prst="rect">
            <a:avLst/>
          </a:prstGeom>
        </p:spPr>
        <p:txBody>
          <a:bodyPr wrap="none">
            <a:spAutoFit/>
          </a:bodyPr>
          <a:lstStyle/>
          <a:p>
            <a:r>
              <a:rPr lang="zh-CN" altLang="en-US" dirty="0" smtClean="0">
                <a:solidFill>
                  <a:srgbClr val="CE000D"/>
                </a:solidFill>
                <a:latin typeface="+mn-ea"/>
              </a:rPr>
              <a:t>③</a:t>
            </a:r>
            <a:endParaRPr lang="zh-CN" altLang="en-US" dirty="0"/>
          </a:p>
        </p:txBody>
      </p:sp>
      <p:sp>
        <p:nvSpPr>
          <p:cNvPr id="12" name="矩形 11"/>
          <p:cNvSpPr/>
          <p:nvPr/>
        </p:nvSpPr>
        <p:spPr>
          <a:xfrm>
            <a:off x="2791371" y="1277510"/>
            <a:ext cx="415498" cy="369332"/>
          </a:xfrm>
          <a:prstGeom prst="rect">
            <a:avLst/>
          </a:prstGeom>
        </p:spPr>
        <p:txBody>
          <a:bodyPr wrap="none">
            <a:spAutoFit/>
          </a:bodyPr>
          <a:lstStyle/>
          <a:p>
            <a:r>
              <a:rPr lang="zh-CN" altLang="en-US" dirty="0" smtClean="0">
                <a:solidFill>
                  <a:srgbClr val="FF0000"/>
                </a:solidFill>
              </a:rPr>
              <a:t>②</a:t>
            </a:r>
            <a:endParaRPr lang="zh-CN" altLang="en-US" dirty="0">
              <a:solidFill>
                <a:srgbClr val="FF0000"/>
              </a:solidFill>
            </a:endParaRPr>
          </a:p>
        </p:txBody>
      </p:sp>
      <p:sp>
        <p:nvSpPr>
          <p:cNvPr id="13" name="圆角矩形 12"/>
          <p:cNvSpPr/>
          <p:nvPr/>
        </p:nvSpPr>
        <p:spPr>
          <a:xfrm>
            <a:off x="1069689" y="1354347"/>
            <a:ext cx="1043796" cy="241539"/>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6"/>
          <p:cNvPicPr>
            <a:picLocks noChangeAspect="1" noChangeArrowheads="1"/>
          </p:cNvPicPr>
          <p:nvPr/>
        </p:nvPicPr>
        <p:blipFill>
          <a:blip r:embed="rId7"/>
          <a:srcRect/>
          <a:stretch>
            <a:fillRect/>
          </a:stretch>
        </p:blipFill>
        <p:spPr bwMode="auto">
          <a:xfrm>
            <a:off x="5170103" y="2943984"/>
            <a:ext cx="299351" cy="282245"/>
          </a:xfrm>
          <a:prstGeom prst="rect">
            <a:avLst/>
          </a:prstGeom>
          <a:noFill/>
          <a:ln w="9525">
            <a:noFill/>
            <a:miter lim="800000"/>
            <a:headEnd/>
            <a:tailEnd/>
          </a:ln>
          <a:effectLst/>
        </p:spPr>
      </p:pic>
      <p:pic>
        <p:nvPicPr>
          <p:cNvPr id="6146" name="Picture 2"/>
          <p:cNvPicPr>
            <a:picLocks noChangeAspect="1" noChangeArrowheads="1"/>
          </p:cNvPicPr>
          <p:nvPr/>
        </p:nvPicPr>
        <p:blipFill>
          <a:blip r:embed="rId8"/>
          <a:srcRect/>
          <a:stretch>
            <a:fillRect/>
          </a:stretch>
        </p:blipFill>
        <p:spPr bwMode="auto">
          <a:xfrm>
            <a:off x="4221244" y="2457995"/>
            <a:ext cx="1247775" cy="285750"/>
          </a:xfrm>
          <a:prstGeom prst="rect">
            <a:avLst/>
          </a:prstGeom>
          <a:noFill/>
          <a:ln w="9525">
            <a:noFill/>
            <a:miter lim="800000"/>
            <a:headEnd/>
            <a:tailEnd/>
          </a:ln>
          <a:effectLst/>
        </p:spPr>
      </p:pic>
      <p:sp>
        <p:nvSpPr>
          <p:cNvPr id="21" name="矩形 20"/>
          <p:cNvSpPr/>
          <p:nvPr/>
        </p:nvSpPr>
        <p:spPr>
          <a:xfrm>
            <a:off x="1963229" y="6056547"/>
            <a:ext cx="415498" cy="369332"/>
          </a:xfrm>
          <a:prstGeom prst="rect">
            <a:avLst/>
          </a:prstGeom>
        </p:spPr>
        <p:txBody>
          <a:bodyPr wrap="none">
            <a:spAutoFit/>
          </a:bodyPr>
          <a:lstStyle/>
          <a:p>
            <a:r>
              <a:rPr lang="zh-CN" altLang="en-US" dirty="0" smtClean="0">
                <a:solidFill>
                  <a:srgbClr val="FF0000"/>
                </a:solidFill>
              </a:rPr>
              <a:t>④</a:t>
            </a:r>
            <a:endParaRPr lang="zh-CN" altLang="en-US" dirty="0">
              <a:solidFill>
                <a:srgbClr val="FF0000"/>
              </a:solidFill>
            </a:endParaRPr>
          </a:p>
        </p:txBody>
      </p:sp>
      <p:sp>
        <p:nvSpPr>
          <p:cNvPr id="28" name="右箭头 27"/>
          <p:cNvSpPr/>
          <p:nvPr/>
        </p:nvSpPr>
        <p:spPr>
          <a:xfrm rot="20323702">
            <a:off x="3604071" y="5333957"/>
            <a:ext cx="2266016" cy="2756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8551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20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14" grpId="0" animBg="1"/>
      <p:bldP spid="38" grpId="0"/>
      <p:bldP spid="12"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3"/>
          <p:cNvPicPr>
            <a:picLocks noChangeAspect="1" noChangeArrowheads="1"/>
          </p:cNvPicPr>
          <p:nvPr/>
        </p:nvPicPr>
        <p:blipFill>
          <a:blip r:embed="rId3"/>
          <a:srcRect/>
          <a:stretch>
            <a:fillRect/>
          </a:stretch>
        </p:blipFill>
        <p:spPr bwMode="auto">
          <a:xfrm>
            <a:off x="211551" y="2707946"/>
            <a:ext cx="847725" cy="238125"/>
          </a:xfrm>
          <a:prstGeom prst="rect">
            <a:avLst/>
          </a:prstGeom>
          <a:noFill/>
          <a:ln w="9525">
            <a:noFill/>
            <a:miter lim="800000"/>
            <a:headEnd/>
            <a:tailEnd/>
          </a:ln>
          <a:effectLst/>
        </p:spPr>
      </p:pic>
      <p:sp>
        <p:nvSpPr>
          <p:cNvPr id="28" name="TextBox 27"/>
          <p:cNvSpPr txBox="1"/>
          <p:nvPr/>
        </p:nvSpPr>
        <p:spPr>
          <a:xfrm>
            <a:off x="947863" y="2645462"/>
            <a:ext cx="1441655" cy="369332"/>
          </a:xfrm>
          <a:prstGeom prst="rect">
            <a:avLst/>
          </a:prstGeom>
          <a:noFill/>
        </p:spPr>
        <p:txBody>
          <a:bodyPr wrap="square" rtlCol="0">
            <a:spAutoFit/>
          </a:bodyPr>
          <a:lstStyle/>
          <a:p>
            <a:r>
              <a:rPr lang="zh-CN" altLang="en-US" dirty="0" smtClean="0">
                <a:latin typeface="+mn-ea"/>
              </a:rPr>
              <a:t>点击按钮</a:t>
            </a:r>
            <a:r>
              <a:rPr lang="zh-CN" altLang="en-US" dirty="0" smtClean="0">
                <a:solidFill>
                  <a:srgbClr val="FF0000"/>
                </a:solidFill>
                <a:latin typeface="+mn-ea"/>
              </a:rPr>
              <a:t>②</a:t>
            </a:r>
            <a:endParaRPr lang="en-US" altLang="zh-CN" dirty="0" smtClean="0">
              <a:solidFill>
                <a:srgbClr val="FF0000"/>
              </a:solidFill>
              <a:latin typeface="+mn-ea"/>
            </a:endParaRPr>
          </a:p>
        </p:txBody>
      </p:sp>
      <p:pic>
        <p:nvPicPr>
          <p:cNvPr id="22" name="Picture 4"/>
          <p:cNvPicPr>
            <a:picLocks noChangeAspect="1" noChangeArrowheads="1"/>
          </p:cNvPicPr>
          <p:nvPr/>
        </p:nvPicPr>
        <p:blipFill>
          <a:blip r:embed="rId4"/>
          <a:srcRect/>
          <a:stretch>
            <a:fillRect/>
          </a:stretch>
        </p:blipFill>
        <p:spPr bwMode="auto">
          <a:xfrm>
            <a:off x="5512089" y="931653"/>
            <a:ext cx="2903288" cy="5926347"/>
          </a:xfrm>
          <a:prstGeom prst="rect">
            <a:avLst/>
          </a:prstGeom>
          <a:ln>
            <a:headEnd/>
            <a:tailEnd/>
          </a:ln>
        </p:spPr>
        <p:style>
          <a:lnRef idx="2">
            <a:schemeClr val="accent5"/>
          </a:lnRef>
          <a:fillRef idx="1">
            <a:schemeClr val="lt1"/>
          </a:fillRef>
          <a:effectRef idx="0">
            <a:schemeClr val="accent5"/>
          </a:effectRef>
          <a:fontRef idx="minor">
            <a:schemeClr val="dk1"/>
          </a:fontRef>
        </p:style>
      </p:pic>
      <p:sp>
        <p:nvSpPr>
          <p:cNvPr id="13" name="圆角矩形 12"/>
          <p:cNvSpPr/>
          <p:nvPr/>
        </p:nvSpPr>
        <p:spPr>
          <a:xfrm>
            <a:off x="5598558" y="1354346"/>
            <a:ext cx="1043796" cy="241539"/>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2"/>
          <p:cNvPicPr>
            <a:picLocks noChangeAspect="1" noChangeArrowheads="1"/>
          </p:cNvPicPr>
          <p:nvPr/>
        </p:nvPicPr>
        <p:blipFill>
          <a:blip r:embed="rId5"/>
          <a:srcRect/>
          <a:stretch>
            <a:fillRect/>
          </a:stretch>
        </p:blipFill>
        <p:spPr bwMode="auto">
          <a:xfrm>
            <a:off x="2268749" y="2443189"/>
            <a:ext cx="2820838" cy="3303858"/>
          </a:xfrm>
          <a:prstGeom prst="rect">
            <a:avLst/>
          </a:prstGeom>
          <a:noFill/>
          <a:ln w="9525">
            <a:noFill/>
            <a:miter lim="800000"/>
            <a:headEnd/>
            <a:tailEnd/>
          </a:ln>
          <a:effectLst/>
        </p:spPr>
      </p:pic>
      <p:sp>
        <p:nvSpPr>
          <p:cNvPr id="48" name="标题 2"/>
          <p:cNvSpPr>
            <a:spLocks noGrp="1"/>
          </p:cNvSpPr>
          <p:nvPr>
            <p:ph type="title"/>
          </p:nvPr>
        </p:nvSpPr>
        <p:spPr>
          <a:xfrm>
            <a:off x="0" y="30907"/>
            <a:ext cx="5736566" cy="792088"/>
          </a:xfrm>
        </p:spPr>
        <p:txBody>
          <a:bodyPr/>
          <a:lstStyle/>
          <a:p>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t>首页</a:t>
            </a:r>
            <a:endParaRPr lang="zh-CN" altLang="en-US" sz="2800" dirty="0"/>
          </a:p>
        </p:txBody>
      </p:sp>
      <p:sp>
        <p:nvSpPr>
          <p:cNvPr id="23" name="矩形 22"/>
          <p:cNvSpPr/>
          <p:nvPr/>
        </p:nvSpPr>
        <p:spPr>
          <a:xfrm>
            <a:off x="6271420" y="1276712"/>
            <a:ext cx="362310" cy="369332"/>
          </a:xfrm>
          <a:prstGeom prst="rect">
            <a:avLst/>
          </a:prstGeom>
        </p:spPr>
        <p:txBody>
          <a:bodyPr wrap="square">
            <a:spAutoFit/>
          </a:bodyPr>
          <a:lstStyle/>
          <a:p>
            <a:r>
              <a:rPr lang="zh-CN" altLang="en-US" dirty="0" smtClean="0">
                <a:solidFill>
                  <a:srgbClr val="FF0000"/>
                </a:solidFill>
                <a:latin typeface="+mn-ea"/>
              </a:rPr>
              <a:t>①</a:t>
            </a:r>
            <a:endParaRPr lang="zh-CN" altLang="en-US" dirty="0">
              <a:solidFill>
                <a:srgbClr val="FF0000"/>
              </a:solidFill>
            </a:endParaRPr>
          </a:p>
        </p:txBody>
      </p:sp>
      <p:pic>
        <p:nvPicPr>
          <p:cNvPr id="3074" name="Picture 2"/>
          <p:cNvPicPr>
            <a:picLocks noChangeAspect="1" noChangeArrowheads="1"/>
          </p:cNvPicPr>
          <p:nvPr/>
        </p:nvPicPr>
        <p:blipFill>
          <a:blip r:embed="rId6"/>
          <a:srcRect/>
          <a:stretch>
            <a:fillRect/>
          </a:stretch>
        </p:blipFill>
        <p:spPr bwMode="auto">
          <a:xfrm>
            <a:off x="194459" y="1083726"/>
            <a:ext cx="847725" cy="247650"/>
          </a:xfrm>
          <a:prstGeom prst="rect">
            <a:avLst/>
          </a:prstGeom>
          <a:noFill/>
          <a:ln w="9525">
            <a:noFill/>
            <a:miter lim="800000"/>
            <a:headEnd/>
            <a:tailEnd/>
          </a:ln>
          <a:effectLst/>
        </p:spPr>
      </p:pic>
      <p:pic>
        <p:nvPicPr>
          <p:cNvPr id="7170" name="Picture 2"/>
          <p:cNvPicPr>
            <a:picLocks noChangeAspect="1" noChangeArrowheads="1"/>
          </p:cNvPicPr>
          <p:nvPr/>
        </p:nvPicPr>
        <p:blipFill>
          <a:blip r:embed="rId7"/>
          <a:srcRect/>
          <a:stretch>
            <a:fillRect/>
          </a:stretch>
        </p:blipFill>
        <p:spPr bwMode="auto">
          <a:xfrm>
            <a:off x="8877760" y="923027"/>
            <a:ext cx="2919437" cy="5934973"/>
          </a:xfrm>
          <a:prstGeom prst="rect">
            <a:avLst/>
          </a:prstGeom>
          <a:noFill/>
          <a:ln w="9525">
            <a:noFill/>
            <a:miter lim="800000"/>
            <a:headEnd/>
            <a:tailEnd/>
          </a:ln>
          <a:effectLst/>
        </p:spPr>
      </p:pic>
      <p:sp>
        <p:nvSpPr>
          <p:cNvPr id="24" name="TextBox 23"/>
          <p:cNvSpPr txBox="1"/>
          <p:nvPr/>
        </p:nvSpPr>
        <p:spPr>
          <a:xfrm>
            <a:off x="976612" y="1016104"/>
            <a:ext cx="4112975" cy="646331"/>
          </a:xfrm>
          <a:prstGeom prst="rect">
            <a:avLst/>
          </a:prstGeom>
          <a:noFill/>
        </p:spPr>
        <p:txBody>
          <a:bodyPr wrap="square" rtlCol="0">
            <a:spAutoFit/>
          </a:bodyPr>
          <a:lstStyle/>
          <a:p>
            <a:r>
              <a:rPr lang="zh-CN" altLang="en-US" dirty="0" smtClean="0">
                <a:latin typeface="+mn-ea"/>
              </a:rPr>
              <a:t>日期按钮</a:t>
            </a:r>
            <a:r>
              <a:rPr lang="zh-CN" altLang="en-US" dirty="0" smtClean="0">
                <a:solidFill>
                  <a:srgbClr val="FF0000"/>
                </a:solidFill>
                <a:latin typeface="+mn-ea"/>
              </a:rPr>
              <a:t>①</a:t>
            </a:r>
            <a:r>
              <a:rPr lang="en-US" altLang="zh-CN" dirty="0" smtClean="0">
                <a:latin typeface="+mn-ea"/>
              </a:rPr>
              <a:t>-</a:t>
            </a:r>
            <a:r>
              <a:rPr lang="zh-CN" altLang="en-US" dirty="0" smtClean="0">
                <a:latin typeface="+mn-ea"/>
              </a:rPr>
              <a:t>选择一个以往的日期查看考核报表。</a:t>
            </a:r>
            <a:endParaRPr lang="en-US" altLang="zh-CN" dirty="0" smtClean="0">
              <a:latin typeface="+mn-ea"/>
            </a:endParaRPr>
          </a:p>
        </p:txBody>
      </p:sp>
      <p:sp>
        <p:nvSpPr>
          <p:cNvPr id="25" name="圆角矩形 24"/>
          <p:cNvSpPr/>
          <p:nvPr/>
        </p:nvSpPr>
        <p:spPr>
          <a:xfrm>
            <a:off x="7375584" y="1351471"/>
            <a:ext cx="963297" cy="241539"/>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328863" y="1277513"/>
            <a:ext cx="415498" cy="369332"/>
          </a:xfrm>
          <a:prstGeom prst="rect">
            <a:avLst/>
          </a:prstGeom>
        </p:spPr>
        <p:txBody>
          <a:bodyPr wrap="none">
            <a:spAutoFit/>
          </a:bodyPr>
          <a:lstStyle/>
          <a:p>
            <a:r>
              <a:rPr lang="zh-CN" altLang="en-US" dirty="0" smtClean="0">
                <a:solidFill>
                  <a:srgbClr val="FF0000"/>
                </a:solidFill>
              </a:rPr>
              <a:t>②</a:t>
            </a:r>
            <a:endParaRPr lang="zh-CN" altLang="en-US" dirty="0">
              <a:solidFill>
                <a:srgbClr val="FF0000"/>
              </a:solidFill>
            </a:endParaRPr>
          </a:p>
        </p:txBody>
      </p:sp>
      <p:sp>
        <p:nvSpPr>
          <p:cNvPr id="30" name="TextBox 29"/>
          <p:cNvSpPr txBox="1"/>
          <p:nvPr/>
        </p:nvSpPr>
        <p:spPr>
          <a:xfrm>
            <a:off x="1465546" y="3262638"/>
            <a:ext cx="738664" cy="2169825"/>
          </a:xfrm>
          <a:prstGeom prst="rect">
            <a:avLst/>
          </a:prstGeom>
          <a:noFill/>
        </p:spPr>
        <p:txBody>
          <a:bodyPr vert="eaVert" wrap="square" rtlCol="0">
            <a:spAutoFit/>
          </a:bodyPr>
          <a:lstStyle/>
          <a:p>
            <a:r>
              <a:rPr lang="zh-CN" altLang="en-US" dirty="0" smtClean="0">
                <a:latin typeface="+mn-ea"/>
              </a:rPr>
              <a:t>查看昨日考核报表</a:t>
            </a:r>
            <a:endParaRPr lang="zh-CN" altLang="en-US" dirty="0" smtClean="0"/>
          </a:p>
          <a:p>
            <a:endParaRPr lang="zh-CN" altLang="en-US" dirty="0"/>
          </a:p>
        </p:txBody>
      </p:sp>
    </p:spTree>
    <p:extLst>
      <p:ext uri="{BB962C8B-B14F-4D97-AF65-F5344CB8AC3E}">
        <p14:creationId xmlns:p14="http://schemas.microsoft.com/office/powerpoint/2010/main" val="37148551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0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0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5" grpId="0" animBg="1"/>
      <p:bldP spid="26"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p:cNvPicPr>
            <a:picLocks noChangeAspect="1" noChangeArrowheads="1"/>
          </p:cNvPicPr>
          <p:nvPr/>
        </p:nvPicPr>
        <p:blipFill>
          <a:blip r:embed="rId2"/>
          <a:srcRect/>
          <a:stretch>
            <a:fillRect/>
          </a:stretch>
        </p:blipFill>
        <p:spPr bwMode="auto">
          <a:xfrm>
            <a:off x="2641247" y="1056787"/>
            <a:ext cx="2841985" cy="5801213"/>
          </a:xfrm>
          <a:prstGeom prst="rect">
            <a:avLst/>
          </a:prstGeom>
          <a:noFill/>
          <a:ln w="9525">
            <a:solidFill>
              <a:schemeClr val="bg1">
                <a:lumMod val="85000"/>
              </a:schemeClr>
            </a:solidFill>
            <a:miter lim="800000"/>
            <a:headEnd/>
            <a:tailEnd/>
          </a:ln>
          <a:effectLst/>
        </p:spPr>
        <p:style>
          <a:lnRef idx="2">
            <a:schemeClr val="accent5"/>
          </a:lnRef>
          <a:fillRef idx="1">
            <a:schemeClr val="lt1"/>
          </a:fillRef>
          <a:effectRef idx="0">
            <a:schemeClr val="accent5"/>
          </a:effectRef>
          <a:fontRef idx="minor">
            <a:schemeClr val="dk1"/>
          </a:fontRef>
        </p:style>
      </p:pic>
      <p:sp>
        <p:nvSpPr>
          <p:cNvPr id="19" name="圆角矩形 18"/>
          <p:cNvSpPr/>
          <p:nvPr/>
        </p:nvSpPr>
        <p:spPr>
          <a:xfrm>
            <a:off x="2628050" y="2087592"/>
            <a:ext cx="1236592" cy="364035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8" name="标题 2"/>
          <p:cNvSpPr>
            <a:spLocks noGrp="1"/>
          </p:cNvSpPr>
          <p:nvPr>
            <p:ph type="title"/>
          </p:nvPr>
        </p:nvSpPr>
        <p:spPr>
          <a:xfrm>
            <a:off x="0" y="30907"/>
            <a:ext cx="5736566" cy="792088"/>
          </a:xfrm>
        </p:spPr>
        <p:txBody>
          <a:bodyPr/>
          <a:lstStyle/>
          <a:p>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t>首页</a:t>
            </a:r>
            <a:endParaRPr lang="zh-CN" altLang="en-US" sz="2800" dirty="0"/>
          </a:p>
        </p:txBody>
      </p:sp>
      <p:sp>
        <p:nvSpPr>
          <p:cNvPr id="20" name="矩形 19"/>
          <p:cNvSpPr/>
          <p:nvPr/>
        </p:nvSpPr>
        <p:spPr>
          <a:xfrm>
            <a:off x="338227" y="2282474"/>
            <a:ext cx="1940943" cy="3416320"/>
          </a:xfrm>
          <a:prstGeom prst="rect">
            <a:avLst/>
          </a:prstGeom>
        </p:spPr>
        <p:txBody>
          <a:bodyPr wrap="square">
            <a:spAutoFit/>
          </a:bodyPr>
          <a:lstStyle/>
          <a:p>
            <a:pPr>
              <a:lnSpc>
                <a:spcPct val="150000"/>
              </a:lnSpc>
            </a:pPr>
            <a:r>
              <a:rPr lang="zh-CN" altLang="en-US" sz="1600" dirty="0" smtClean="0">
                <a:latin typeface="+mn-ea"/>
              </a:rPr>
              <a:t>点击按钮</a:t>
            </a:r>
            <a:r>
              <a:rPr lang="zh-CN" altLang="en-US" sz="1600" dirty="0" smtClean="0">
                <a:solidFill>
                  <a:srgbClr val="FF0000"/>
                </a:solidFill>
                <a:latin typeface="+mn-ea"/>
              </a:rPr>
              <a:t>③</a:t>
            </a:r>
            <a:r>
              <a:rPr lang="en-US" altLang="zh-CN" sz="1600" dirty="0" smtClean="0">
                <a:latin typeface="+mn-ea"/>
              </a:rPr>
              <a:t>-</a:t>
            </a:r>
            <a:r>
              <a:rPr lang="zh-CN" altLang="en-US" sz="1600" dirty="0" smtClean="0">
                <a:latin typeface="+mn-ea"/>
              </a:rPr>
              <a:t>查看用户所在</a:t>
            </a:r>
            <a:r>
              <a:rPr lang="zh-CN" altLang="en-US" sz="1600" dirty="0" smtClean="0">
                <a:solidFill>
                  <a:srgbClr val="FF0000"/>
                </a:solidFill>
                <a:latin typeface="+mn-ea"/>
              </a:rPr>
              <a:t>分公司下辖单位或个人</a:t>
            </a:r>
            <a:r>
              <a:rPr lang="zh-CN" altLang="en-US" sz="1600" dirty="0" smtClean="0">
                <a:latin typeface="+mn-ea"/>
              </a:rPr>
              <a:t>考核报表。</a:t>
            </a:r>
            <a:r>
              <a:rPr lang="zh-CN" altLang="en-US" sz="1600" dirty="0" smtClean="0"/>
              <a:t>具体显示内容包括各单位和所辖管道长度，巡检计划覆盖率，巡检任务覆盖率，巡检分数。</a:t>
            </a:r>
            <a:endParaRPr lang="zh-CN" altLang="en-US" sz="1600" dirty="0" smtClean="0">
              <a:latin typeface="+mn-ea"/>
            </a:endParaRPr>
          </a:p>
        </p:txBody>
      </p:sp>
      <p:pic>
        <p:nvPicPr>
          <p:cNvPr id="6146" name="Picture 2"/>
          <p:cNvPicPr>
            <a:picLocks noChangeAspect="1" noChangeArrowheads="1"/>
          </p:cNvPicPr>
          <p:nvPr/>
        </p:nvPicPr>
        <p:blipFill>
          <a:blip r:embed="rId3"/>
          <a:srcRect/>
          <a:stretch>
            <a:fillRect/>
          </a:stretch>
        </p:blipFill>
        <p:spPr bwMode="auto">
          <a:xfrm>
            <a:off x="388002" y="1811175"/>
            <a:ext cx="1247775" cy="285750"/>
          </a:xfrm>
          <a:prstGeom prst="rect">
            <a:avLst/>
          </a:prstGeom>
          <a:noFill/>
          <a:ln w="9525">
            <a:noFill/>
            <a:miter lim="800000"/>
            <a:headEnd/>
            <a:tailEnd/>
          </a:ln>
          <a:effectLst/>
        </p:spPr>
      </p:pic>
      <p:sp>
        <p:nvSpPr>
          <p:cNvPr id="38" name="矩形 37"/>
          <p:cNvSpPr/>
          <p:nvPr/>
        </p:nvSpPr>
        <p:spPr>
          <a:xfrm>
            <a:off x="3621587" y="3692072"/>
            <a:ext cx="453403" cy="369332"/>
          </a:xfrm>
          <a:prstGeom prst="rect">
            <a:avLst/>
          </a:prstGeom>
        </p:spPr>
        <p:txBody>
          <a:bodyPr wrap="square">
            <a:spAutoFit/>
          </a:bodyPr>
          <a:lstStyle/>
          <a:p>
            <a:r>
              <a:rPr lang="zh-CN" altLang="en-US" dirty="0" smtClean="0">
                <a:solidFill>
                  <a:srgbClr val="CE000D"/>
                </a:solidFill>
                <a:latin typeface="+mn-ea"/>
              </a:rPr>
              <a:t>③</a:t>
            </a:r>
            <a:endParaRPr lang="zh-CN" altLang="en-US" dirty="0"/>
          </a:p>
        </p:txBody>
      </p:sp>
      <p:pic>
        <p:nvPicPr>
          <p:cNvPr id="8194" name="Picture 2"/>
          <p:cNvPicPr>
            <a:picLocks noChangeAspect="1" noChangeArrowheads="1"/>
          </p:cNvPicPr>
          <p:nvPr/>
        </p:nvPicPr>
        <p:blipFill>
          <a:blip r:embed="rId4"/>
          <a:srcRect/>
          <a:stretch>
            <a:fillRect/>
          </a:stretch>
        </p:blipFill>
        <p:spPr bwMode="auto">
          <a:xfrm>
            <a:off x="5693435" y="1068991"/>
            <a:ext cx="2967486" cy="5789009"/>
          </a:xfrm>
          <a:prstGeom prst="rect">
            <a:avLst/>
          </a:prstGeom>
          <a:noFill/>
          <a:ln w="9525">
            <a:solidFill>
              <a:schemeClr val="bg1">
                <a:lumMod val="85000"/>
              </a:schemeClr>
            </a:solidFill>
            <a:miter lim="800000"/>
            <a:headEnd/>
            <a:tailEnd/>
          </a:ln>
          <a:effectLst/>
        </p:spPr>
      </p:pic>
      <p:pic>
        <p:nvPicPr>
          <p:cNvPr id="8195" name="Picture 3"/>
          <p:cNvPicPr>
            <a:picLocks noChangeAspect="1" noChangeArrowheads="1"/>
          </p:cNvPicPr>
          <p:nvPr/>
        </p:nvPicPr>
        <p:blipFill>
          <a:blip r:embed="rId5"/>
          <a:srcRect/>
          <a:stretch>
            <a:fillRect/>
          </a:stretch>
        </p:blipFill>
        <p:spPr bwMode="auto">
          <a:xfrm>
            <a:off x="8878851" y="1121434"/>
            <a:ext cx="2921909" cy="5723575"/>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71485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p:cNvPicPr>
            <a:picLocks noChangeAspect="1" noChangeArrowheads="1"/>
          </p:cNvPicPr>
          <p:nvPr/>
        </p:nvPicPr>
        <p:blipFill>
          <a:blip r:embed="rId2"/>
          <a:srcRect/>
          <a:stretch>
            <a:fillRect/>
          </a:stretch>
        </p:blipFill>
        <p:spPr bwMode="auto">
          <a:xfrm>
            <a:off x="464995" y="1026314"/>
            <a:ext cx="299351" cy="282245"/>
          </a:xfrm>
          <a:prstGeom prst="rect">
            <a:avLst/>
          </a:prstGeom>
          <a:noFill/>
          <a:ln w="9525">
            <a:noFill/>
            <a:miter lim="800000"/>
            <a:headEnd/>
            <a:tailEnd/>
          </a:ln>
          <a:effectLst/>
        </p:spPr>
      </p:pic>
      <p:sp>
        <p:nvSpPr>
          <p:cNvPr id="16" name="矩形 15"/>
          <p:cNvSpPr/>
          <p:nvPr/>
        </p:nvSpPr>
        <p:spPr>
          <a:xfrm>
            <a:off x="871615" y="958277"/>
            <a:ext cx="10110709" cy="369332"/>
          </a:xfrm>
          <a:prstGeom prst="rect">
            <a:avLst/>
          </a:prstGeom>
        </p:spPr>
        <p:txBody>
          <a:bodyPr wrap="square">
            <a:spAutoFit/>
          </a:bodyPr>
          <a:lstStyle/>
          <a:p>
            <a:r>
              <a:rPr lang="zh-CN" altLang="en-US" dirty="0" smtClean="0">
                <a:latin typeface="+mn-ea"/>
              </a:rPr>
              <a:t>按钮</a:t>
            </a:r>
            <a:r>
              <a:rPr lang="zh-CN" altLang="en-US" dirty="0" smtClean="0">
                <a:solidFill>
                  <a:srgbClr val="FF0000"/>
                </a:solidFill>
                <a:latin typeface="+mn-ea"/>
              </a:rPr>
              <a:t>④</a:t>
            </a:r>
            <a:r>
              <a:rPr lang="en-US" altLang="zh-CN" dirty="0" smtClean="0">
                <a:latin typeface="+mn-ea"/>
              </a:rPr>
              <a:t>-</a:t>
            </a:r>
            <a:r>
              <a:rPr lang="zh-CN" altLang="en-US" dirty="0" smtClean="0">
                <a:latin typeface="+mn-ea"/>
              </a:rPr>
              <a:t>管理工具栏包含：</a:t>
            </a:r>
            <a:r>
              <a:rPr lang="zh-CN" altLang="en-US" dirty="0" smtClean="0">
                <a:solidFill>
                  <a:srgbClr val="FF0000"/>
                </a:solidFill>
              </a:rPr>
              <a:t>巡线管理、统计报表、预警功能、巡检资源、管道保护五大功能模块</a:t>
            </a:r>
            <a:r>
              <a:rPr lang="zh-CN" altLang="en-US" dirty="0" smtClean="0"/>
              <a:t>。</a:t>
            </a:r>
            <a:endParaRPr lang="zh-CN" altLang="en-US" dirty="0" smtClean="0">
              <a:latin typeface="+mn-ea"/>
            </a:endParaRPr>
          </a:p>
        </p:txBody>
      </p:sp>
      <p:pic>
        <p:nvPicPr>
          <p:cNvPr id="9220" name="Picture 4"/>
          <p:cNvPicPr>
            <a:picLocks noChangeAspect="1" noChangeArrowheads="1"/>
          </p:cNvPicPr>
          <p:nvPr/>
        </p:nvPicPr>
        <p:blipFill>
          <a:blip r:embed="rId3"/>
          <a:srcRect/>
          <a:stretch>
            <a:fillRect/>
          </a:stretch>
        </p:blipFill>
        <p:spPr bwMode="auto">
          <a:xfrm>
            <a:off x="4237673" y="1664893"/>
            <a:ext cx="3145456" cy="2225619"/>
          </a:xfrm>
          <a:prstGeom prst="rect">
            <a:avLst/>
          </a:prstGeom>
          <a:noFill/>
          <a:ln w="9525">
            <a:solidFill>
              <a:schemeClr val="bg1">
                <a:lumMod val="75000"/>
              </a:schemeClr>
            </a:solidFill>
            <a:miter lim="800000"/>
            <a:headEnd/>
            <a:tailEnd/>
          </a:ln>
          <a:effectLst/>
        </p:spPr>
      </p:pic>
      <p:pic>
        <p:nvPicPr>
          <p:cNvPr id="9221" name="Picture 5"/>
          <p:cNvPicPr>
            <a:picLocks noChangeAspect="1" noChangeArrowheads="1"/>
          </p:cNvPicPr>
          <p:nvPr/>
        </p:nvPicPr>
        <p:blipFill>
          <a:blip r:embed="rId4"/>
          <a:srcRect/>
          <a:stretch>
            <a:fillRect/>
          </a:stretch>
        </p:blipFill>
        <p:spPr bwMode="auto">
          <a:xfrm>
            <a:off x="8041998" y="1626504"/>
            <a:ext cx="3140016" cy="2207019"/>
          </a:xfrm>
          <a:prstGeom prst="rect">
            <a:avLst/>
          </a:prstGeom>
          <a:noFill/>
          <a:ln w="9525">
            <a:solidFill>
              <a:schemeClr val="bg1">
                <a:lumMod val="75000"/>
              </a:schemeClr>
            </a:solidFill>
            <a:miter lim="800000"/>
            <a:headEnd/>
            <a:tailEnd/>
          </a:ln>
          <a:effectLst/>
        </p:spPr>
      </p:pic>
      <p:pic>
        <p:nvPicPr>
          <p:cNvPr id="9222" name="Picture 6"/>
          <p:cNvPicPr>
            <a:picLocks noChangeAspect="1" noChangeArrowheads="1"/>
          </p:cNvPicPr>
          <p:nvPr/>
        </p:nvPicPr>
        <p:blipFill>
          <a:blip r:embed="rId5"/>
          <a:srcRect/>
          <a:stretch>
            <a:fillRect/>
          </a:stretch>
        </p:blipFill>
        <p:spPr bwMode="auto">
          <a:xfrm>
            <a:off x="4272258" y="4381822"/>
            <a:ext cx="3076395" cy="2200126"/>
          </a:xfrm>
          <a:prstGeom prst="rect">
            <a:avLst/>
          </a:prstGeom>
          <a:noFill/>
          <a:ln w="9525">
            <a:solidFill>
              <a:schemeClr val="bg1">
                <a:lumMod val="75000"/>
              </a:schemeClr>
            </a:solidFill>
            <a:miter lim="800000"/>
            <a:headEnd/>
            <a:tailEnd/>
          </a:ln>
          <a:effectLst/>
        </p:spPr>
      </p:pic>
      <p:pic>
        <p:nvPicPr>
          <p:cNvPr id="9223" name="Picture 7"/>
          <p:cNvPicPr>
            <a:picLocks noChangeAspect="1" noChangeArrowheads="1"/>
          </p:cNvPicPr>
          <p:nvPr/>
        </p:nvPicPr>
        <p:blipFill>
          <a:blip r:embed="rId6"/>
          <a:srcRect/>
          <a:stretch>
            <a:fillRect/>
          </a:stretch>
        </p:blipFill>
        <p:spPr bwMode="auto">
          <a:xfrm>
            <a:off x="8046047" y="4378620"/>
            <a:ext cx="3125661" cy="2203334"/>
          </a:xfrm>
          <a:prstGeom prst="rect">
            <a:avLst/>
          </a:prstGeom>
          <a:noFill/>
          <a:ln w="9525">
            <a:solidFill>
              <a:schemeClr val="bg1">
                <a:lumMod val="75000"/>
              </a:schemeClr>
            </a:solidFill>
            <a:miter lim="800000"/>
            <a:headEnd/>
            <a:tailEnd/>
          </a:ln>
          <a:effectLst/>
        </p:spPr>
      </p:pic>
      <p:pic>
        <p:nvPicPr>
          <p:cNvPr id="9218" name="Picture 2"/>
          <p:cNvPicPr>
            <a:picLocks noChangeAspect="1" noChangeArrowheads="1"/>
          </p:cNvPicPr>
          <p:nvPr/>
        </p:nvPicPr>
        <p:blipFill>
          <a:blip r:embed="rId7"/>
          <a:srcRect/>
          <a:stretch>
            <a:fillRect/>
          </a:stretch>
        </p:blipFill>
        <p:spPr bwMode="auto">
          <a:xfrm>
            <a:off x="966584" y="1500997"/>
            <a:ext cx="2855643" cy="5357003"/>
          </a:xfrm>
          <a:prstGeom prst="rect">
            <a:avLst/>
          </a:prstGeom>
          <a:noFill/>
          <a:ln w="9525">
            <a:solidFill>
              <a:schemeClr val="bg1">
                <a:lumMod val="75000"/>
              </a:schemeClr>
            </a:solidFill>
            <a:miter lim="800000"/>
            <a:headEnd/>
            <a:tailEnd/>
          </a:ln>
          <a:effectLst/>
        </p:spPr>
      </p:pic>
      <p:sp>
        <p:nvSpPr>
          <p:cNvPr id="48" name="标题 2"/>
          <p:cNvSpPr>
            <a:spLocks noGrp="1"/>
          </p:cNvSpPr>
          <p:nvPr>
            <p:ph type="title"/>
          </p:nvPr>
        </p:nvSpPr>
        <p:spPr>
          <a:xfrm>
            <a:off x="0" y="30907"/>
            <a:ext cx="5736566" cy="792088"/>
          </a:xfrm>
        </p:spPr>
        <p:txBody>
          <a:bodyPr/>
          <a:lstStyle/>
          <a:p>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t>首页</a:t>
            </a:r>
            <a:endParaRPr lang="zh-CN" altLang="en-US" sz="2800" dirty="0"/>
          </a:p>
        </p:txBody>
      </p:sp>
      <p:sp>
        <p:nvSpPr>
          <p:cNvPr id="24" name="圆角矩形 23"/>
          <p:cNvSpPr/>
          <p:nvPr/>
        </p:nvSpPr>
        <p:spPr>
          <a:xfrm>
            <a:off x="2268739" y="4597868"/>
            <a:ext cx="319186"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5" name="矩形 24"/>
          <p:cNvSpPr/>
          <p:nvPr/>
        </p:nvSpPr>
        <p:spPr>
          <a:xfrm>
            <a:off x="2523945" y="4546914"/>
            <a:ext cx="415498" cy="369332"/>
          </a:xfrm>
          <a:prstGeom prst="rect">
            <a:avLst/>
          </a:prstGeom>
        </p:spPr>
        <p:txBody>
          <a:bodyPr wrap="none">
            <a:spAutoFit/>
          </a:bodyPr>
          <a:lstStyle/>
          <a:p>
            <a:r>
              <a:rPr lang="zh-CN" altLang="en-US" dirty="0" smtClean="0">
                <a:solidFill>
                  <a:srgbClr val="FF0000"/>
                </a:solidFill>
              </a:rPr>
              <a:t>④</a:t>
            </a:r>
            <a:endParaRPr lang="zh-CN" altLang="en-US" dirty="0">
              <a:solidFill>
                <a:srgbClr val="FF0000"/>
              </a:solidFill>
            </a:endParaRPr>
          </a:p>
        </p:txBody>
      </p:sp>
      <p:sp>
        <p:nvSpPr>
          <p:cNvPr id="13" name="圆角矩形 12"/>
          <p:cNvSpPr/>
          <p:nvPr/>
        </p:nvSpPr>
        <p:spPr>
          <a:xfrm>
            <a:off x="963274" y="4896917"/>
            <a:ext cx="658492"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4" name="圆角矩形 13"/>
          <p:cNvSpPr/>
          <p:nvPr/>
        </p:nvSpPr>
        <p:spPr>
          <a:xfrm>
            <a:off x="4937176" y="1710895"/>
            <a:ext cx="658492"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7" name="圆角矩形 16"/>
          <p:cNvSpPr/>
          <p:nvPr/>
        </p:nvSpPr>
        <p:spPr>
          <a:xfrm>
            <a:off x="9411410" y="1664888"/>
            <a:ext cx="658492"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8" name="圆角矩形 17"/>
          <p:cNvSpPr/>
          <p:nvPr/>
        </p:nvSpPr>
        <p:spPr>
          <a:xfrm>
            <a:off x="6277146" y="4413839"/>
            <a:ext cx="658492"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圆角矩形 18"/>
          <p:cNvSpPr/>
          <p:nvPr/>
        </p:nvSpPr>
        <p:spPr>
          <a:xfrm>
            <a:off x="10495462" y="4422465"/>
            <a:ext cx="658492" cy="28467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down)">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fade">
                                      <p:cBhvr>
                                        <p:cTn id="12" dur="2000"/>
                                        <p:tgtEl>
                                          <p:spTgt spid="92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0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22"/>
                                        </p:tgtEl>
                                        <p:attrNameLst>
                                          <p:attrName>style.visibility</p:attrName>
                                        </p:attrNameLst>
                                      </p:cBhvr>
                                      <p:to>
                                        <p:strVal val="visible"/>
                                      </p:to>
                                    </p:set>
                                    <p:animEffect transition="in" filter="fade">
                                      <p:cBhvr>
                                        <p:cTn id="23" dur="2000"/>
                                        <p:tgtEl>
                                          <p:spTgt spid="92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223"/>
                                        </p:tgtEl>
                                        <p:attrNameLst>
                                          <p:attrName>style.visibility</p:attrName>
                                        </p:attrNameLst>
                                      </p:cBhvr>
                                      <p:to>
                                        <p:strVal val="visible"/>
                                      </p:to>
                                    </p:set>
                                    <p:animEffect transition="in" filter="fade">
                                      <p:cBhvr>
                                        <p:cTn id="31" dur="2000"/>
                                        <p:tgtEl>
                                          <p:spTgt spid="92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功能</a:t>
            </a:r>
            <a:r>
              <a:rPr lang="zh-CN" altLang="en-US" dirty="0" smtClean="0"/>
              <a:t>操作指南</a:t>
            </a:r>
            <a:endParaRPr lang="zh-CN" altLang="en-US" dirty="0"/>
          </a:p>
        </p:txBody>
      </p:sp>
      <p:graphicFrame>
        <p:nvGraphicFramePr>
          <p:cNvPr id="4" name="图示 3"/>
          <p:cNvGraphicFramePr/>
          <p:nvPr>
            <p:extLst>
              <p:ext uri="{D42A27DB-BD31-4B8C-83A1-F6EECF244321}">
                <p14:modId xmlns:p14="http://schemas.microsoft.com/office/powerpoint/2010/main" val="488058650"/>
              </p:ext>
            </p:extLst>
          </p:nvPr>
        </p:nvGraphicFramePr>
        <p:xfrm>
          <a:off x="2593975" y="158114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53249" y="2258110"/>
            <a:ext cx="3657601" cy="1790015"/>
          </a:xfrm>
          <a:prstGeom prst="rect">
            <a:avLst/>
          </a:prstGeom>
          <a:noFill/>
          <a:ln>
            <a:solidFill>
              <a:schemeClr val="accent1"/>
            </a:solidFill>
          </a:ln>
        </p:spPr>
        <p:txBody>
          <a:bodyPr wrap="square" rtlCol="0">
            <a:noAutofit/>
          </a:bodyPr>
          <a:lstStyle/>
          <a:p>
            <a:pPr>
              <a:lnSpc>
                <a:spcPct val="150000"/>
              </a:lnSpc>
            </a:pPr>
            <a:r>
              <a:rPr lang="zh-CN" altLang="en-US" dirty="0"/>
              <a:t>包含巡线范围、巡检计划、巡检任务、日常巡检、巡检记录、巡线时间、关键点管理、三桩一牌管理，构成巡检业务基础。</a:t>
            </a:r>
          </a:p>
        </p:txBody>
      </p:sp>
      <p:sp>
        <p:nvSpPr>
          <p:cNvPr id="7" name="右箭头 6"/>
          <p:cNvSpPr/>
          <p:nvPr/>
        </p:nvSpPr>
        <p:spPr>
          <a:xfrm>
            <a:off x="5819775" y="2362200"/>
            <a:ext cx="10096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2483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标题 21"/>
          <p:cNvSpPr>
            <a:spLocks noGrp="1"/>
          </p:cNvSpPr>
          <p:nvPr>
            <p:ph type="title"/>
          </p:nvPr>
        </p:nvSpPr>
        <p:spPr/>
        <p:txBody>
          <a:bodyPr/>
          <a:lstStyle/>
          <a:p>
            <a:pPr algn="ctr"/>
            <a:r>
              <a:rPr lang="zh-CN" altLang="en-US" dirty="0" smtClean="0"/>
              <a:t>目      录</a:t>
            </a:r>
            <a:endParaRPr lang="zh-CN" altLang="en-US" dirty="0"/>
          </a:p>
        </p:txBody>
      </p:sp>
      <p:sp>
        <p:nvSpPr>
          <p:cNvPr id="4" name="矩形 3"/>
          <p:cNvSpPr/>
          <p:nvPr/>
        </p:nvSpPr>
        <p:spPr>
          <a:xfrm>
            <a:off x="2824031" y="2221810"/>
            <a:ext cx="6552728" cy="7200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5" name="矩形 13"/>
          <p:cNvSpPr/>
          <p:nvPr/>
        </p:nvSpPr>
        <p:spPr>
          <a:xfrm>
            <a:off x="2824031" y="2221810"/>
            <a:ext cx="432048" cy="720080"/>
          </a:xfrm>
          <a:custGeom>
            <a:avLst/>
            <a:gdLst>
              <a:gd name="connsiteX0" fmla="*/ 0 w 432048"/>
              <a:gd name="connsiteY0" fmla="*/ 0 h 720080"/>
              <a:gd name="connsiteX1" fmla="*/ 432048 w 432048"/>
              <a:gd name="connsiteY1" fmla="*/ 0 h 720080"/>
              <a:gd name="connsiteX2" fmla="*/ 432048 w 432048"/>
              <a:gd name="connsiteY2" fmla="*/ 720080 h 720080"/>
              <a:gd name="connsiteX3" fmla="*/ 0 w 432048"/>
              <a:gd name="connsiteY3" fmla="*/ 720080 h 720080"/>
              <a:gd name="connsiteX4" fmla="*/ 0 w 432048"/>
              <a:gd name="connsiteY4" fmla="*/ 0 h 720080"/>
              <a:gd name="connsiteX0-1" fmla="*/ 0 w 432048"/>
              <a:gd name="connsiteY0-2" fmla="*/ 0 h 720080"/>
              <a:gd name="connsiteX1-3" fmla="*/ 432048 w 432048"/>
              <a:gd name="connsiteY1-4" fmla="*/ 0 h 720080"/>
              <a:gd name="connsiteX2-5" fmla="*/ 228848 w 432048"/>
              <a:gd name="connsiteY2-6" fmla="*/ 720080 h 720080"/>
              <a:gd name="connsiteX3-7" fmla="*/ 0 w 432048"/>
              <a:gd name="connsiteY3-8" fmla="*/ 720080 h 720080"/>
              <a:gd name="connsiteX4-9" fmla="*/ 0 w 432048"/>
              <a:gd name="connsiteY4-10" fmla="*/ 0 h 720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2048" h="720080">
                <a:moveTo>
                  <a:pt x="0" y="0"/>
                </a:moveTo>
                <a:lnTo>
                  <a:pt x="432048" y="0"/>
                </a:lnTo>
                <a:lnTo>
                  <a:pt x="228848" y="720080"/>
                </a:lnTo>
                <a:lnTo>
                  <a:pt x="0" y="720080"/>
                </a:lnTo>
                <a:lnTo>
                  <a:pt x="0" y="0"/>
                </a:lnTo>
                <a:close/>
              </a:path>
            </a:pathLst>
          </a:custGeom>
          <a:solidFill>
            <a:srgbClr val="CD0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6" name="Text Box 13"/>
          <p:cNvSpPr txBox="1">
            <a:spLocks noChangeArrowheads="1"/>
          </p:cNvSpPr>
          <p:nvPr/>
        </p:nvSpPr>
        <p:spPr bwMode="gray">
          <a:xfrm>
            <a:off x="3974977" y="2252590"/>
            <a:ext cx="4702857" cy="584775"/>
          </a:xfrm>
          <a:prstGeom prst="rect">
            <a:avLst/>
          </a:prstGeom>
          <a:noFill/>
          <a:ln w="9525">
            <a:noFill/>
            <a:miter lim="800000"/>
          </a:ln>
          <a:effectLst/>
        </p:spPr>
        <p:txBody>
          <a:bodyPr wrap="square" anchor="ctr">
            <a:spAutoFit/>
          </a:bodyPr>
          <a:lstStyle>
            <a:defPPr>
              <a:defRPr lang="zh-CN"/>
            </a:defPPr>
            <a:lvl1pPr>
              <a:defRPr sz="2000" b="1">
                <a:solidFill>
                  <a:prstClr val="white"/>
                </a:solidFill>
                <a:cs typeface="Arial" panose="020B0604020202020204" pitchFamily="34" charset="0"/>
              </a:defRPr>
            </a:lvl1pPr>
          </a:lstStyle>
          <a:p>
            <a:r>
              <a:rPr lang="zh-CN" altLang="en-US" sz="3200" dirty="0" smtClean="0">
                <a:solidFill>
                  <a:schemeClr val="bg1"/>
                </a:solidFill>
              </a:rPr>
              <a:t>管道工</a:t>
            </a:r>
            <a:r>
              <a:rPr lang="en-US" altLang="zh-CN" sz="3200" dirty="0" smtClean="0">
                <a:solidFill>
                  <a:schemeClr val="bg1"/>
                </a:solidFill>
              </a:rPr>
              <a:t>APP</a:t>
            </a:r>
            <a:r>
              <a:rPr lang="zh-CN" altLang="en-US" sz="3200" dirty="0" smtClean="0">
                <a:solidFill>
                  <a:schemeClr val="bg1"/>
                </a:solidFill>
              </a:rPr>
              <a:t>安装与登录</a:t>
            </a:r>
            <a:endParaRPr lang="zh-CN" altLang="zh-CN" sz="3200" dirty="0">
              <a:solidFill>
                <a:schemeClr val="bg1"/>
              </a:solidFill>
            </a:endParaRPr>
          </a:p>
        </p:txBody>
      </p:sp>
      <p:sp>
        <p:nvSpPr>
          <p:cNvPr id="8" name="Text Box 16"/>
          <p:cNvSpPr txBox="1">
            <a:spLocks noChangeArrowheads="1"/>
          </p:cNvSpPr>
          <p:nvPr/>
        </p:nvSpPr>
        <p:spPr bwMode="gray">
          <a:xfrm>
            <a:off x="3400095" y="2273326"/>
            <a:ext cx="256497" cy="584775"/>
          </a:xfrm>
          <a:prstGeom prst="rect">
            <a:avLst/>
          </a:prstGeom>
          <a:noFill/>
          <a:ln w="9525">
            <a:noFill/>
            <a:miter lim="800000"/>
          </a:ln>
          <a:effectLst/>
        </p:spPr>
        <p:txBody>
          <a:bodyPr>
            <a:spAutoFit/>
          </a:bodyPr>
          <a:lstStyle>
            <a:defPPr>
              <a:defRPr lang="zh-CN"/>
            </a:defPPr>
            <a:lvl1pPr algn="ctr">
              <a:spcBef>
                <a:spcPct val="50000"/>
              </a:spcBef>
              <a:defRPr sz="3600" b="1">
                <a:solidFill>
                  <a:prstClr val="white"/>
                </a:solidFill>
                <a:cs typeface="Arial" panose="020B0604020202020204" pitchFamily="34" charset="0"/>
              </a:defRPr>
            </a:lvl1pPr>
          </a:lstStyle>
          <a:p>
            <a:r>
              <a:rPr lang="zh-CN" altLang="en-US" sz="3200" dirty="0">
                <a:solidFill>
                  <a:schemeClr val="bg1"/>
                </a:solidFill>
              </a:rPr>
              <a:t>一</a:t>
            </a:r>
            <a:endParaRPr lang="en-US" altLang="zh-CN" sz="3200" dirty="0">
              <a:solidFill>
                <a:schemeClr val="bg1"/>
              </a:solidFill>
            </a:endParaRPr>
          </a:p>
        </p:txBody>
      </p:sp>
      <p:sp>
        <p:nvSpPr>
          <p:cNvPr id="12" name="Text Box 14"/>
          <p:cNvSpPr txBox="1">
            <a:spLocks noChangeArrowheads="1"/>
          </p:cNvSpPr>
          <p:nvPr/>
        </p:nvSpPr>
        <p:spPr bwMode="gray">
          <a:xfrm>
            <a:off x="3947163" y="4274030"/>
            <a:ext cx="5421787" cy="584775"/>
          </a:xfrm>
          <a:prstGeom prst="rect">
            <a:avLst/>
          </a:prstGeom>
          <a:noFill/>
          <a:ln w="9525">
            <a:noFill/>
            <a:miter lim="800000"/>
          </a:ln>
          <a:effectLst/>
        </p:spPr>
        <p:txBody>
          <a:bodyPr wrap="square" anchor="ctr">
            <a:spAutoFit/>
          </a:bodyPr>
          <a:lstStyle>
            <a:defPPr>
              <a:defRPr lang="zh-CN"/>
            </a:defPPr>
            <a:lvl1pPr>
              <a:defRPr sz="2000" b="1">
                <a:solidFill>
                  <a:prstClr val="white"/>
                </a:solidFill>
                <a:cs typeface="Arial" panose="020B0604020202020204" pitchFamily="34" charset="0"/>
              </a:defRPr>
            </a:lvl1pPr>
          </a:lstStyle>
          <a:p>
            <a:r>
              <a:rPr lang="zh-CN" altLang="en-US" sz="3200" dirty="0" smtClean="0">
                <a:solidFill>
                  <a:srgbClr val="1D4971"/>
                </a:solidFill>
              </a:rPr>
              <a:t>管道工</a:t>
            </a:r>
            <a:r>
              <a:rPr lang="en-US" altLang="zh-CN" sz="3200" dirty="0" smtClean="0">
                <a:solidFill>
                  <a:srgbClr val="1D4971"/>
                </a:solidFill>
              </a:rPr>
              <a:t>APP</a:t>
            </a:r>
            <a:r>
              <a:rPr lang="zh-CN" altLang="en-US" sz="3200" dirty="0" smtClean="0">
                <a:solidFill>
                  <a:srgbClr val="1D4971"/>
                </a:solidFill>
              </a:rPr>
              <a:t>操作使用</a:t>
            </a:r>
            <a:endParaRPr lang="zh-CN" altLang="zh-CN" sz="3200" dirty="0">
              <a:solidFill>
                <a:srgbClr val="1D4971"/>
              </a:solidFill>
            </a:endParaRPr>
          </a:p>
        </p:txBody>
      </p:sp>
      <p:sp>
        <p:nvSpPr>
          <p:cNvPr id="13" name="Text Box 17"/>
          <p:cNvSpPr txBox="1">
            <a:spLocks noChangeArrowheads="1"/>
          </p:cNvSpPr>
          <p:nvPr/>
        </p:nvSpPr>
        <p:spPr bwMode="gray">
          <a:xfrm>
            <a:off x="3400095" y="4310252"/>
            <a:ext cx="256497" cy="584775"/>
          </a:xfrm>
          <a:prstGeom prst="rect">
            <a:avLst/>
          </a:prstGeom>
          <a:noFill/>
          <a:ln w="9525">
            <a:noFill/>
            <a:miter lim="800000"/>
          </a:ln>
          <a:effectLst/>
        </p:spPr>
        <p:txBody>
          <a:bodyPr>
            <a:spAutoFit/>
          </a:bodyPr>
          <a:lstStyle>
            <a:defPPr>
              <a:defRPr lang="zh-CN"/>
            </a:defPPr>
            <a:lvl1pPr algn="ctr">
              <a:spcBef>
                <a:spcPct val="50000"/>
              </a:spcBef>
              <a:defRPr sz="3600" b="1">
                <a:solidFill>
                  <a:prstClr val="white"/>
                </a:solidFill>
                <a:cs typeface="Arial" panose="020B0604020202020204" pitchFamily="34" charset="0"/>
              </a:defRPr>
            </a:lvl1pPr>
          </a:lstStyle>
          <a:p>
            <a:r>
              <a:rPr lang="zh-CN" altLang="en-US" sz="3200" dirty="0">
                <a:solidFill>
                  <a:srgbClr val="1D4971"/>
                </a:solidFill>
              </a:rPr>
              <a:t>二</a:t>
            </a:r>
            <a:endParaRPr lang="en-US" altLang="zh-CN" sz="3200" dirty="0">
              <a:solidFill>
                <a:srgbClr val="1D4971"/>
              </a:solidFill>
            </a:endParaRPr>
          </a:p>
        </p:txBody>
      </p:sp>
    </p:spTree>
    <p:extLst>
      <p:ext uri="{BB962C8B-B14F-4D97-AF65-F5344CB8AC3E}">
        <p14:creationId xmlns:p14="http://schemas.microsoft.com/office/powerpoint/2010/main" val="5557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71475" y="942225"/>
            <a:ext cx="7679637" cy="133882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b="1" dirty="0" smtClean="0">
                <a:solidFill>
                  <a:srgbClr val="FF0000"/>
                </a:solidFill>
              </a:rPr>
              <a:t>巡线管理</a:t>
            </a:r>
            <a:endParaRPr lang="en-US" altLang="zh-CN" b="1" dirty="0">
              <a:solidFill>
                <a:srgbClr val="FF0000"/>
              </a:solidFill>
            </a:endParaRPr>
          </a:p>
          <a:p>
            <a:pPr lvl="1">
              <a:lnSpc>
                <a:spcPct val="150000"/>
              </a:lnSpc>
            </a:pPr>
            <a:r>
              <a:rPr lang="zh-CN" altLang="en-US" dirty="0" smtClean="0">
                <a:solidFill>
                  <a:srgbClr val="FF0000"/>
                </a:solidFill>
              </a:rPr>
              <a:t>包含巡线范围、巡检计划、巡检任务、日常巡检、巡检记录、巡线时间、关键点管理、三桩一牌管理。</a:t>
            </a:r>
            <a:endParaRPr lang="zh-CN" altLang="en-US" dirty="0" smtClean="0">
              <a:latin typeface="+mn-ea"/>
            </a:endParaRPr>
          </a:p>
        </p:txBody>
      </p:sp>
      <p:pic>
        <p:nvPicPr>
          <p:cNvPr id="9218" name="Picture 2"/>
          <p:cNvPicPr>
            <a:picLocks noChangeAspect="1" noChangeArrowheads="1"/>
          </p:cNvPicPr>
          <p:nvPr/>
        </p:nvPicPr>
        <p:blipFill>
          <a:blip r:embed="rId2"/>
          <a:srcRect/>
          <a:stretch>
            <a:fillRect/>
          </a:stretch>
        </p:blipFill>
        <p:spPr bwMode="auto">
          <a:xfrm>
            <a:off x="8238223" y="942225"/>
            <a:ext cx="3192499" cy="5915776"/>
          </a:xfrm>
          <a:prstGeom prst="rect">
            <a:avLst/>
          </a:prstGeom>
          <a:noFill/>
          <a:ln w="9525">
            <a:solidFill>
              <a:schemeClr val="bg1">
                <a:lumMod val="85000"/>
              </a:schemeClr>
            </a:solidFill>
            <a:miter lim="800000"/>
            <a:headEnd/>
            <a:tailEnd/>
          </a:ln>
          <a:effectLst/>
        </p:spPr>
      </p:pic>
      <p:sp>
        <p:nvSpPr>
          <p:cNvPr id="48" name="标题 2"/>
          <p:cNvSpPr>
            <a:spLocks noGrp="1"/>
          </p:cNvSpPr>
          <p:nvPr>
            <p:ph type="title"/>
          </p:nvPr>
        </p:nvSpPr>
        <p:spPr>
          <a:xfrm>
            <a:off x="-1" y="30907"/>
            <a:ext cx="7400926" cy="792088"/>
          </a:xfrm>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t>首页</a:t>
            </a:r>
            <a:r>
              <a:rPr lang="en-US" altLang="zh-CN" sz="2800" dirty="0" smtClean="0"/>
              <a:t>-</a:t>
            </a:r>
            <a:r>
              <a:rPr lang="zh-CN" altLang="en-US" sz="2800" dirty="0" smtClean="0"/>
              <a:t>巡线管理</a:t>
            </a:r>
            <a:endParaRPr lang="zh-CN" altLang="en-US" sz="2800" dirty="0"/>
          </a:p>
        </p:txBody>
      </p:sp>
      <p:sp>
        <p:nvSpPr>
          <p:cNvPr id="24" name="圆角矩形 23"/>
          <p:cNvSpPr/>
          <p:nvPr/>
        </p:nvSpPr>
        <p:spPr>
          <a:xfrm>
            <a:off x="8255476" y="4684143"/>
            <a:ext cx="3157267" cy="1733910"/>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矩形 12"/>
          <p:cNvSpPr/>
          <p:nvPr/>
        </p:nvSpPr>
        <p:spPr>
          <a:xfrm>
            <a:off x="1123950" y="2407572"/>
            <a:ext cx="6432790" cy="3877985"/>
          </a:xfrm>
          <a:prstGeom prst="rect">
            <a:avLst/>
          </a:prstGeom>
        </p:spPr>
        <p:txBody>
          <a:bodyPr wrap="square">
            <a:spAutoFit/>
          </a:bodyPr>
          <a:lstStyle/>
          <a:p>
            <a:pPr marL="285750" indent="-285750">
              <a:buFont typeface="Wingdings" panose="05000000000000000000" pitchFamily="2" charset="2"/>
              <a:buChar char="p"/>
            </a:pPr>
            <a:r>
              <a:rPr lang="zh-CN" altLang="en-US" sz="1600" dirty="0" smtClean="0"/>
              <a:t>巡线范围：查看每段管线的巡检范围及巡检人员巡护区段管线详情。</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巡检计划：可查看巡检人员的巡检计划。</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巡检任务：可查看巡检人员的巡检任务和临时巡检任务。</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日常巡检：管道工巡检管线和采集关键点、轨迹线。</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巡检记录：记录每一位巡检人员的巡查情况</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巡线时间：查看巡检人员的巡检起止时间</a:t>
            </a:r>
            <a:endParaRPr lang="en-US" altLang="zh-CN" sz="1600" dirty="0" smtClean="0"/>
          </a:p>
          <a:p>
            <a:pPr marL="285750" indent="-285750">
              <a:buFont typeface="Wingdings" panose="05000000000000000000" pitchFamily="2" charset="2"/>
              <a:buChar char="p"/>
            </a:pPr>
            <a:endParaRPr lang="en-US" altLang="zh-CN" sz="1600" dirty="0" smtClean="0"/>
          </a:p>
          <a:p>
            <a:pPr marL="285750" indent="-285750">
              <a:buFont typeface="Wingdings" panose="05000000000000000000" pitchFamily="2" charset="2"/>
              <a:buChar char="p"/>
            </a:pPr>
            <a:r>
              <a:rPr lang="zh-CN" altLang="en-US" sz="1600" dirty="0" smtClean="0"/>
              <a:t>关键点管理：记录关键点最近一次的巡检情况</a:t>
            </a:r>
            <a:endParaRPr lang="en-US" altLang="zh-CN" sz="1600" dirty="0" smtClean="0"/>
          </a:p>
          <a:p>
            <a:r>
              <a:rPr lang="en-US" altLang="zh-CN" sz="1600" dirty="0" smtClean="0"/>
              <a:t> </a:t>
            </a:r>
          </a:p>
          <a:p>
            <a:pPr marL="285750" indent="-285750">
              <a:buFont typeface="Wingdings" panose="05000000000000000000" pitchFamily="2" charset="2"/>
              <a:buChar char="p"/>
            </a:pPr>
            <a:r>
              <a:rPr lang="zh-CN" altLang="en-US" sz="1600" dirty="0" smtClean="0"/>
              <a:t>三桩一牌管理：</a:t>
            </a:r>
            <a:endParaRPr lang="en-US" altLang="zh-CN" sz="1600" dirty="0" smtClean="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srcRect/>
          <a:stretch>
            <a:fillRect/>
          </a:stretch>
        </p:blipFill>
        <p:spPr bwMode="auto">
          <a:xfrm>
            <a:off x="6125890" y="1352233"/>
            <a:ext cx="2845849" cy="5477774"/>
          </a:xfrm>
          <a:prstGeom prst="rect">
            <a:avLst/>
          </a:prstGeom>
          <a:noFill/>
          <a:ln w="9525">
            <a:solidFill>
              <a:schemeClr val="bg1">
                <a:lumMod val="85000"/>
              </a:schemeClr>
            </a:solidFill>
            <a:miter lim="800000"/>
            <a:headEnd/>
            <a:tailEnd/>
          </a:ln>
          <a:effectLst/>
        </p:spPr>
      </p:pic>
      <p:sp>
        <p:nvSpPr>
          <p:cNvPr id="8" name="TextBox 7"/>
          <p:cNvSpPr txBox="1"/>
          <p:nvPr/>
        </p:nvSpPr>
        <p:spPr>
          <a:xfrm>
            <a:off x="189783" y="888548"/>
            <a:ext cx="11844066" cy="417743"/>
          </a:xfrm>
          <a:prstGeom prst="rect">
            <a:avLst/>
          </a:prstGeom>
          <a:noFill/>
        </p:spPr>
        <p:txBody>
          <a:bodyPr wrap="square" rtlCol="0">
            <a:spAutoFit/>
          </a:bodyPr>
          <a:lstStyle/>
          <a:p>
            <a:pPr>
              <a:lnSpc>
                <a:spcPct val="150000"/>
              </a:lnSpc>
            </a:pPr>
            <a:r>
              <a:rPr lang="zh-CN" altLang="en-US" sz="1600" dirty="0" smtClean="0"/>
              <a:t>巡线范围的三种统计方式：</a:t>
            </a:r>
            <a:r>
              <a:rPr lang="zh-CN" altLang="en-US" sz="1600" dirty="0" smtClean="0">
                <a:solidFill>
                  <a:srgbClr val="FF0000"/>
                </a:solidFill>
              </a:rPr>
              <a:t>管线巡检范围，管道工管理范围，巡线工巡检范围。</a:t>
            </a:r>
            <a:endParaRPr lang="zh-CN" altLang="en-US" sz="1600" dirty="0"/>
          </a:p>
        </p:txBody>
      </p:sp>
      <p:sp>
        <p:nvSpPr>
          <p:cNvPr id="48" name="标题 2"/>
          <p:cNvSpPr>
            <a:spLocks noGrp="1"/>
          </p:cNvSpPr>
          <p:nvPr>
            <p:ph type="title"/>
          </p:nvPr>
        </p:nvSpPr>
        <p:spPr>
          <a:xfrm>
            <a:off x="-1" y="30907"/>
            <a:ext cx="8971739" cy="792088"/>
          </a:xfrm>
        </p:spPr>
        <p:txBody>
          <a:bodyPr/>
          <a:lstStyle/>
          <a:p>
            <a:pPr algn="l"/>
            <a:r>
              <a:rPr lang="zh-CN" altLang="en-US" sz="3200" dirty="0" smtClean="0">
                <a:solidFill>
                  <a:srgbClr val="FF0000"/>
                </a:solidFill>
              </a:rPr>
              <a:t>巡</a:t>
            </a:r>
            <a:r>
              <a:rPr lang="zh-CN" altLang="en-US" sz="3200" dirty="0">
                <a:solidFill>
                  <a:srgbClr val="FF0000"/>
                </a:solidFill>
              </a:rPr>
              <a:t>线</a:t>
            </a:r>
            <a:r>
              <a:rPr lang="zh-CN" altLang="en-US" sz="3200" dirty="0" smtClean="0">
                <a:solidFill>
                  <a:srgbClr val="FF0000"/>
                </a:solidFill>
              </a:rPr>
              <a:t>管理</a:t>
            </a:r>
            <a:r>
              <a:rPr lang="en-US" altLang="zh-CN" sz="3200" dirty="0" smtClean="0">
                <a:solidFill>
                  <a:srgbClr val="FF0000"/>
                </a:solidFill>
              </a:rPr>
              <a:t>-</a:t>
            </a:r>
            <a:r>
              <a:rPr lang="zh-CN" altLang="en-US" sz="2400" dirty="0" smtClean="0"/>
              <a:t>巡检范围</a:t>
            </a:r>
            <a:endParaRPr lang="zh-CN" altLang="en-US" sz="2400" dirty="0"/>
          </a:p>
        </p:txBody>
      </p:sp>
      <p:sp>
        <p:nvSpPr>
          <p:cNvPr id="19" name="TextBox 18"/>
          <p:cNvSpPr txBox="1"/>
          <p:nvPr/>
        </p:nvSpPr>
        <p:spPr>
          <a:xfrm>
            <a:off x="157447" y="1527934"/>
            <a:ext cx="2628181" cy="2677656"/>
          </a:xfrm>
          <a:prstGeom prst="rect">
            <a:avLst/>
          </a:prstGeom>
          <a:noFill/>
        </p:spPr>
        <p:txBody>
          <a:bodyPr wrap="square" rtlCol="0">
            <a:spAutoFit/>
          </a:bodyPr>
          <a:lstStyle/>
          <a:p>
            <a:pPr>
              <a:lnSpc>
                <a:spcPct val="150000"/>
              </a:lnSpc>
            </a:pPr>
            <a:r>
              <a:rPr lang="zh-CN" altLang="en-US" sz="1600" dirty="0" smtClean="0"/>
              <a:t>◆ 点击巡检范围界面右上角的查询        按钮。出现一个查询条件框。根据提示选择相应的查询条件。</a:t>
            </a:r>
            <a:endParaRPr lang="en-US" altLang="zh-CN" sz="1600" dirty="0" smtClean="0"/>
          </a:p>
          <a:p>
            <a:pPr marL="285750" indent="-285750">
              <a:lnSpc>
                <a:spcPct val="150000"/>
              </a:lnSpc>
              <a:buFont typeface="Wingdings" panose="05000000000000000000" pitchFamily="2" charset="2"/>
              <a:buChar char="p"/>
            </a:pPr>
            <a:r>
              <a:rPr lang="zh-CN" altLang="en-US" sz="1600" dirty="0" smtClean="0">
                <a:solidFill>
                  <a:srgbClr val="FF0000"/>
                </a:solidFill>
              </a:rPr>
              <a:t>部门名称</a:t>
            </a:r>
            <a:r>
              <a:rPr lang="zh-CN" altLang="en-US" sz="1600" dirty="0">
                <a:solidFill>
                  <a:srgbClr val="FF0000"/>
                </a:solidFill>
              </a:rPr>
              <a:t> 下拉</a:t>
            </a:r>
            <a:r>
              <a:rPr lang="zh-CN" altLang="en-US" sz="1600" dirty="0" smtClean="0">
                <a:solidFill>
                  <a:srgbClr val="FF0000"/>
                </a:solidFill>
              </a:rPr>
              <a:t>选择。</a:t>
            </a:r>
            <a:endParaRPr lang="en-US" altLang="zh-CN" sz="1600" dirty="0" smtClean="0">
              <a:solidFill>
                <a:srgbClr val="FF0000"/>
              </a:solidFill>
            </a:endParaRPr>
          </a:p>
          <a:p>
            <a:pPr marL="285750" indent="-285750">
              <a:lnSpc>
                <a:spcPct val="150000"/>
              </a:lnSpc>
              <a:buFont typeface="Wingdings" panose="05000000000000000000" pitchFamily="2" charset="2"/>
              <a:buChar char="p"/>
            </a:pPr>
            <a:r>
              <a:rPr lang="zh-CN" altLang="en-US" sz="1600" dirty="0" smtClean="0">
                <a:solidFill>
                  <a:srgbClr val="FF0000"/>
                </a:solidFill>
              </a:rPr>
              <a:t>管线名称，起始位置，终止位置不是必选项。</a:t>
            </a:r>
          </a:p>
        </p:txBody>
      </p:sp>
      <p:pic>
        <p:nvPicPr>
          <p:cNvPr id="22" name="Picture 4"/>
          <p:cNvPicPr>
            <a:picLocks noChangeAspect="1" noChangeArrowheads="1"/>
          </p:cNvPicPr>
          <p:nvPr/>
        </p:nvPicPr>
        <p:blipFill>
          <a:blip r:embed="rId3"/>
          <a:srcRect/>
          <a:stretch>
            <a:fillRect/>
          </a:stretch>
        </p:blipFill>
        <p:spPr bwMode="auto">
          <a:xfrm>
            <a:off x="213603" y="4980044"/>
            <a:ext cx="552885" cy="316571"/>
          </a:xfrm>
          <a:prstGeom prst="rect">
            <a:avLst/>
          </a:prstGeom>
          <a:noFill/>
          <a:ln w="9525">
            <a:noFill/>
            <a:miter lim="800000"/>
            <a:headEnd/>
            <a:tailEnd/>
          </a:ln>
          <a:effectLst/>
        </p:spPr>
      </p:pic>
      <p:pic>
        <p:nvPicPr>
          <p:cNvPr id="23" name="Picture 5"/>
          <p:cNvPicPr>
            <a:picLocks noChangeAspect="1" noChangeArrowheads="1"/>
          </p:cNvPicPr>
          <p:nvPr/>
        </p:nvPicPr>
        <p:blipFill>
          <a:blip r:embed="rId4"/>
          <a:srcRect/>
          <a:stretch>
            <a:fillRect/>
          </a:stretch>
        </p:blipFill>
        <p:spPr bwMode="auto">
          <a:xfrm>
            <a:off x="213603" y="5622272"/>
            <a:ext cx="548946" cy="321334"/>
          </a:xfrm>
          <a:prstGeom prst="rect">
            <a:avLst/>
          </a:prstGeom>
          <a:noFill/>
          <a:ln w="9525">
            <a:noFill/>
            <a:miter lim="800000"/>
            <a:headEnd/>
            <a:tailEnd/>
          </a:ln>
          <a:effectLst/>
        </p:spPr>
      </p:pic>
      <p:pic>
        <p:nvPicPr>
          <p:cNvPr id="25" name="Picture 6"/>
          <p:cNvPicPr>
            <a:picLocks noChangeAspect="1" noChangeArrowheads="1"/>
          </p:cNvPicPr>
          <p:nvPr/>
        </p:nvPicPr>
        <p:blipFill>
          <a:blip r:embed="rId5"/>
          <a:srcRect/>
          <a:stretch>
            <a:fillRect/>
          </a:stretch>
        </p:blipFill>
        <p:spPr bwMode="auto">
          <a:xfrm>
            <a:off x="213603" y="6204103"/>
            <a:ext cx="561009" cy="317470"/>
          </a:xfrm>
          <a:prstGeom prst="rect">
            <a:avLst/>
          </a:prstGeom>
          <a:noFill/>
          <a:ln w="9525">
            <a:noFill/>
            <a:miter lim="800000"/>
            <a:headEnd/>
            <a:tailEnd/>
          </a:ln>
          <a:effectLst/>
        </p:spPr>
      </p:pic>
      <p:sp>
        <p:nvSpPr>
          <p:cNvPr id="26" name="TextBox 25"/>
          <p:cNvSpPr txBox="1"/>
          <p:nvPr/>
        </p:nvSpPr>
        <p:spPr>
          <a:xfrm>
            <a:off x="759128" y="4831693"/>
            <a:ext cx="2096220" cy="1815882"/>
          </a:xfrm>
          <a:prstGeom prst="rect">
            <a:avLst/>
          </a:prstGeom>
          <a:noFill/>
        </p:spPr>
        <p:txBody>
          <a:bodyPr wrap="square" rtlCol="0">
            <a:spAutoFit/>
          </a:bodyPr>
          <a:lstStyle/>
          <a:p>
            <a:r>
              <a:rPr lang="zh-CN" altLang="en-US" sz="1600" dirty="0" smtClean="0"/>
              <a:t>取消查询，并关闭查询条件框</a:t>
            </a:r>
            <a:endParaRPr lang="en-US" altLang="zh-CN" sz="1600" dirty="0" smtClean="0"/>
          </a:p>
          <a:p>
            <a:endParaRPr lang="en-US" altLang="zh-CN" sz="1600" dirty="0" smtClean="0"/>
          </a:p>
          <a:p>
            <a:r>
              <a:rPr lang="zh-CN" altLang="en-US" sz="1600" dirty="0" smtClean="0"/>
              <a:t>清空选择的查询条件</a:t>
            </a:r>
            <a:endParaRPr lang="en-US" altLang="zh-CN" sz="1600" dirty="0" smtClean="0"/>
          </a:p>
          <a:p>
            <a:endParaRPr lang="en-US" altLang="zh-CN" sz="1600" dirty="0" smtClean="0"/>
          </a:p>
          <a:p>
            <a:r>
              <a:rPr lang="zh-CN" altLang="en-US" sz="1600" dirty="0" smtClean="0"/>
              <a:t>确认按选择的查询条件查询管线</a:t>
            </a:r>
            <a:endParaRPr lang="en-US" altLang="zh-CN" sz="1600" dirty="0" smtClean="0"/>
          </a:p>
        </p:txBody>
      </p:sp>
      <p:sp>
        <p:nvSpPr>
          <p:cNvPr id="29" name="圆角矩形 28"/>
          <p:cNvSpPr/>
          <p:nvPr/>
        </p:nvSpPr>
        <p:spPr>
          <a:xfrm>
            <a:off x="6166476" y="2214875"/>
            <a:ext cx="2639681" cy="2191109"/>
          </a:xfrm>
          <a:prstGeom prst="roundRect">
            <a:avLst/>
          </a:prstGeom>
          <a:solidFill>
            <a:schemeClr val="accent1">
              <a:alpha val="0"/>
            </a:schemeClr>
          </a:solidFill>
          <a:ln w="1524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Picture 2"/>
          <p:cNvPicPr>
            <a:picLocks noChangeAspect="1" noChangeArrowheads="1"/>
          </p:cNvPicPr>
          <p:nvPr/>
        </p:nvPicPr>
        <p:blipFill>
          <a:blip r:embed="rId6"/>
          <a:srcRect/>
          <a:stretch>
            <a:fillRect/>
          </a:stretch>
        </p:blipFill>
        <p:spPr bwMode="auto">
          <a:xfrm>
            <a:off x="917208" y="1987217"/>
            <a:ext cx="352425" cy="319177"/>
          </a:xfrm>
          <a:prstGeom prst="rect">
            <a:avLst/>
          </a:prstGeom>
          <a:noFill/>
        </p:spPr>
      </p:pic>
      <p:pic>
        <p:nvPicPr>
          <p:cNvPr id="20" name="Picture 2"/>
          <p:cNvPicPr>
            <a:picLocks noChangeAspect="1" noChangeArrowheads="1"/>
          </p:cNvPicPr>
          <p:nvPr/>
        </p:nvPicPr>
        <p:blipFill>
          <a:blip r:embed="rId7"/>
          <a:srcRect/>
          <a:stretch>
            <a:fillRect/>
          </a:stretch>
        </p:blipFill>
        <p:spPr bwMode="auto">
          <a:xfrm>
            <a:off x="3108648" y="1716657"/>
            <a:ext cx="2774569" cy="5141343"/>
          </a:xfrm>
          <a:prstGeom prst="rect">
            <a:avLst/>
          </a:prstGeom>
          <a:noFill/>
          <a:ln w="9525">
            <a:noFill/>
            <a:miter lim="800000"/>
            <a:headEnd/>
            <a:tailEnd/>
          </a:ln>
          <a:effectLst/>
        </p:spPr>
      </p:pic>
      <p:sp>
        <p:nvSpPr>
          <p:cNvPr id="27" name="圆角矩形 26"/>
          <p:cNvSpPr/>
          <p:nvPr/>
        </p:nvSpPr>
        <p:spPr>
          <a:xfrm>
            <a:off x="3184407" y="5270120"/>
            <a:ext cx="530932" cy="535361"/>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8" name="Picture 2"/>
          <p:cNvPicPr>
            <a:picLocks noChangeAspect="1" noChangeArrowheads="1"/>
          </p:cNvPicPr>
          <p:nvPr/>
        </p:nvPicPr>
        <p:blipFill>
          <a:blip r:embed="rId8"/>
          <a:srcRect/>
          <a:stretch>
            <a:fillRect/>
          </a:stretch>
        </p:blipFill>
        <p:spPr bwMode="auto">
          <a:xfrm>
            <a:off x="3034819" y="1362974"/>
            <a:ext cx="2922782" cy="5495026"/>
          </a:xfrm>
          <a:prstGeom prst="rect">
            <a:avLst/>
          </a:prstGeom>
          <a:noFill/>
          <a:ln w="9525">
            <a:solidFill>
              <a:schemeClr val="bg1">
                <a:lumMod val="85000"/>
              </a:schemeClr>
            </a:solidFill>
            <a:miter lim="800000"/>
            <a:headEnd/>
            <a:tailEnd/>
          </a:ln>
          <a:effectLst/>
        </p:spPr>
      </p:pic>
      <p:sp>
        <p:nvSpPr>
          <p:cNvPr id="31" name="圆角矩形 30"/>
          <p:cNvSpPr/>
          <p:nvPr/>
        </p:nvSpPr>
        <p:spPr>
          <a:xfrm>
            <a:off x="5610431" y="1487069"/>
            <a:ext cx="192429" cy="18504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9222" name="Picture 6"/>
          <p:cNvPicPr>
            <a:picLocks noChangeAspect="1" noChangeArrowheads="1"/>
          </p:cNvPicPr>
          <p:nvPr/>
        </p:nvPicPr>
        <p:blipFill>
          <a:blip r:embed="rId9"/>
          <a:srcRect/>
          <a:stretch>
            <a:fillRect/>
          </a:stretch>
        </p:blipFill>
        <p:spPr bwMode="auto">
          <a:xfrm>
            <a:off x="9140028" y="1319801"/>
            <a:ext cx="2847102" cy="5538199"/>
          </a:xfrm>
          <a:prstGeom prst="rect">
            <a:avLst/>
          </a:prstGeom>
          <a:noFill/>
          <a:ln w="9525">
            <a:solidFill>
              <a:schemeClr val="bg1">
                <a:lumMod val="85000"/>
              </a:schemeClr>
            </a:solidFill>
            <a:miter lim="800000"/>
            <a:headEnd/>
            <a:tailEnd/>
          </a:ln>
          <a:effectLst/>
        </p:spPr>
      </p:pic>
      <p:sp>
        <p:nvSpPr>
          <p:cNvPr id="3" name="矩形 2"/>
          <p:cNvSpPr/>
          <p:nvPr/>
        </p:nvSpPr>
        <p:spPr>
          <a:xfrm>
            <a:off x="7964680" y="5989325"/>
            <a:ext cx="905855" cy="373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000"/>
                                        <p:tgtEl>
                                          <p:spTgt spid="30"/>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220"/>
                                        </p:tgtEl>
                                        <p:attrNameLst>
                                          <p:attrName>style.visibility</p:attrName>
                                        </p:attrNameLst>
                                      </p:cBhvr>
                                      <p:to>
                                        <p:strVal val="visible"/>
                                      </p:to>
                                    </p:set>
                                    <p:anim calcmode="lin" valueType="num">
                                      <p:cBhvr additive="base">
                                        <p:cTn id="22" dur="500" fill="hold"/>
                                        <p:tgtEl>
                                          <p:spTgt spid="9220"/>
                                        </p:tgtEl>
                                        <p:attrNameLst>
                                          <p:attrName>ppt_x</p:attrName>
                                        </p:attrNameLst>
                                      </p:cBhvr>
                                      <p:tavLst>
                                        <p:tav tm="0">
                                          <p:val>
                                            <p:strVal val="#ppt_x"/>
                                          </p:val>
                                        </p:tav>
                                        <p:tav tm="100000">
                                          <p:val>
                                            <p:strVal val="#ppt_x"/>
                                          </p:val>
                                        </p:tav>
                                      </p:tavLst>
                                    </p:anim>
                                    <p:anim calcmode="lin" valueType="num">
                                      <p:cBhvr additive="base">
                                        <p:cTn id="23"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inVertic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222"/>
                                        </p:tgtEl>
                                        <p:attrNameLst>
                                          <p:attrName>style.visibility</p:attrName>
                                        </p:attrNameLst>
                                      </p:cBhvr>
                                      <p:to>
                                        <p:strVal val="visible"/>
                                      </p:to>
                                    </p:set>
                                    <p:anim calcmode="lin" valueType="num">
                                      <p:cBhvr additive="base">
                                        <p:cTn id="33" dur="500" fill="hold"/>
                                        <p:tgtEl>
                                          <p:spTgt spid="9222"/>
                                        </p:tgtEl>
                                        <p:attrNameLst>
                                          <p:attrName>ppt_x</p:attrName>
                                        </p:attrNameLst>
                                      </p:cBhvr>
                                      <p:tavLst>
                                        <p:tav tm="0">
                                          <p:val>
                                            <p:strVal val="#ppt_x"/>
                                          </p:val>
                                        </p:tav>
                                        <p:tav tm="100000">
                                          <p:val>
                                            <p:strVal val="#ppt_x"/>
                                          </p:val>
                                        </p:tav>
                                      </p:tavLst>
                                    </p:anim>
                                    <p:anim calcmode="lin" valueType="num">
                                      <p:cBhvr additive="base">
                                        <p:cTn id="34"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6141" y="49957"/>
            <a:ext cx="3375447" cy="6750893"/>
          </a:xfrm>
          <a:prstGeom prst="rect">
            <a:avLst/>
          </a:prstGeom>
          <a:noFill/>
          <a:ln w="9525">
            <a:solidFill>
              <a:schemeClr val="bg1">
                <a:lumMod val="85000"/>
              </a:schemeClr>
            </a:solidFill>
            <a:miter lim="800000"/>
            <a:headEnd/>
            <a:tailEnd/>
          </a:ln>
          <a:effectLst/>
        </p:spPr>
      </p:pic>
      <p:sp>
        <p:nvSpPr>
          <p:cNvPr id="14" name="TextBox 13"/>
          <p:cNvSpPr txBox="1"/>
          <p:nvPr/>
        </p:nvSpPr>
        <p:spPr>
          <a:xfrm>
            <a:off x="302085" y="1233013"/>
            <a:ext cx="6029865" cy="923330"/>
          </a:xfrm>
          <a:prstGeom prst="rect">
            <a:avLst/>
          </a:prstGeom>
          <a:noFill/>
        </p:spPr>
        <p:txBody>
          <a:bodyPr wrap="square" rtlCol="0">
            <a:spAutoFit/>
          </a:bodyPr>
          <a:lstStyle/>
          <a:p>
            <a:pPr>
              <a:lnSpc>
                <a:spcPct val="150000"/>
              </a:lnSpc>
            </a:pPr>
            <a:r>
              <a:rPr lang="zh-CN" altLang="en-US" dirty="0" smtClean="0"/>
              <a:t>切换到</a:t>
            </a:r>
            <a:r>
              <a:rPr lang="zh-CN" altLang="en-US" dirty="0" smtClean="0">
                <a:solidFill>
                  <a:srgbClr val="FF0000"/>
                </a:solidFill>
              </a:rPr>
              <a:t>巡线工区段</a:t>
            </a:r>
            <a:r>
              <a:rPr lang="zh-CN" altLang="en-US" dirty="0" smtClean="0"/>
              <a:t>界面，右上角依次有</a:t>
            </a:r>
            <a:r>
              <a:rPr lang="zh-CN" altLang="en-US" dirty="0" smtClean="0">
                <a:solidFill>
                  <a:srgbClr val="FF0000"/>
                </a:solidFill>
              </a:rPr>
              <a:t>查询，上传，新增</a:t>
            </a:r>
            <a:r>
              <a:rPr lang="zh-CN" altLang="en-US" dirty="0" smtClean="0"/>
              <a:t>三个功能按钮。每段管线后方都有一个编辑按钮。</a:t>
            </a:r>
            <a:endParaRPr lang="en-US" altLang="zh-CN" dirty="0" smtClean="0"/>
          </a:p>
        </p:txBody>
      </p:sp>
      <p:sp>
        <p:nvSpPr>
          <p:cNvPr id="16" name="圆角矩形 15"/>
          <p:cNvSpPr/>
          <p:nvPr/>
        </p:nvSpPr>
        <p:spPr>
          <a:xfrm>
            <a:off x="11331693" y="407901"/>
            <a:ext cx="698742" cy="23291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7" name="Picture 4"/>
          <p:cNvPicPr>
            <a:picLocks noChangeAspect="1" noChangeArrowheads="1"/>
          </p:cNvPicPr>
          <p:nvPr/>
        </p:nvPicPr>
        <p:blipFill>
          <a:blip r:embed="rId3"/>
          <a:srcRect/>
          <a:stretch>
            <a:fillRect/>
          </a:stretch>
        </p:blipFill>
        <p:spPr bwMode="auto">
          <a:xfrm>
            <a:off x="655608" y="3797979"/>
            <a:ext cx="301924" cy="308214"/>
          </a:xfrm>
          <a:prstGeom prst="rect">
            <a:avLst/>
          </a:prstGeom>
          <a:noFill/>
          <a:ln w="9525">
            <a:noFill/>
            <a:miter lim="800000"/>
            <a:headEnd/>
            <a:tailEnd/>
          </a:ln>
          <a:effectLst/>
        </p:spPr>
      </p:pic>
      <p:pic>
        <p:nvPicPr>
          <p:cNvPr id="19" name="Picture 5"/>
          <p:cNvPicPr>
            <a:picLocks noChangeAspect="1" noChangeArrowheads="1"/>
          </p:cNvPicPr>
          <p:nvPr/>
        </p:nvPicPr>
        <p:blipFill>
          <a:blip r:embed="rId4"/>
          <a:srcRect/>
          <a:stretch>
            <a:fillRect/>
          </a:stretch>
        </p:blipFill>
        <p:spPr bwMode="auto">
          <a:xfrm>
            <a:off x="646979" y="4494106"/>
            <a:ext cx="311255" cy="319446"/>
          </a:xfrm>
          <a:prstGeom prst="rect">
            <a:avLst/>
          </a:prstGeom>
          <a:noFill/>
          <a:ln w="9525">
            <a:noFill/>
            <a:miter lim="800000"/>
            <a:headEnd/>
            <a:tailEnd/>
          </a:ln>
          <a:effectLst/>
        </p:spPr>
      </p:pic>
      <p:sp>
        <p:nvSpPr>
          <p:cNvPr id="21" name="圆角矩形 20"/>
          <p:cNvSpPr/>
          <p:nvPr/>
        </p:nvSpPr>
        <p:spPr>
          <a:xfrm>
            <a:off x="11331693" y="3143251"/>
            <a:ext cx="698742" cy="83820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8196" name="Picture 4"/>
          <p:cNvPicPr>
            <a:picLocks noChangeAspect="1" noChangeArrowheads="1"/>
          </p:cNvPicPr>
          <p:nvPr/>
        </p:nvPicPr>
        <p:blipFill>
          <a:blip r:embed="rId5"/>
          <a:srcRect/>
          <a:stretch>
            <a:fillRect/>
          </a:stretch>
        </p:blipFill>
        <p:spPr bwMode="auto">
          <a:xfrm>
            <a:off x="655608" y="5265437"/>
            <a:ext cx="295275" cy="295275"/>
          </a:xfrm>
          <a:prstGeom prst="rect">
            <a:avLst/>
          </a:prstGeom>
          <a:noFill/>
          <a:ln w="9525">
            <a:noFill/>
            <a:miter lim="800000"/>
            <a:headEnd/>
            <a:tailEnd/>
          </a:ln>
          <a:effectLst/>
        </p:spPr>
      </p:pic>
      <p:sp>
        <p:nvSpPr>
          <p:cNvPr id="23" name="TextBox 22"/>
          <p:cNvSpPr txBox="1"/>
          <p:nvPr/>
        </p:nvSpPr>
        <p:spPr>
          <a:xfrm>
            <a:off x="931633" y="2579297"/>
            <a:ext cx="5710687" cy="3416320"/>
          </a:xfrm>
          <a:prstGeom prst="rect">
            <a:avLst/>
          </a:prstGeom>
          <a:noFill/>
        </p:spPr>
        <p:txBody>
          <a:bodyPr wrap="square" rtlCol="0">
            <a:spAutoFit/>
          </a:bodyPr>
          <a:lstStyle/>
          <a:p>
            <a:pPr>
              <a:lnSpc>
                <a:spcPct val="150000"/>
              </a:lnSpc>
            </a:pPr>
            <a:r>
              <a:rPr lang="zh-CN" altLang="en-US" sz="1600" dirty="0" smtClean="0"/>
              <a:t>查询按钮，出现一个条件设定框。选择相应的查询条件后，点击确定按钮进行查询操作。</a:t>
            </a:r>
            <a:endParaRPr lang="en-US" altLang="zh-CN" sz="1600" dirty="0" smtClean="0"/>
          </a:p>
          <a:p>
            <a:pPr>
              <a:lnSpc>
                <a:spcPct val="150000"/>
              </a:lnSpc>
            </a:pPr>
            <a:endParaRPr lang="en-US" altLang="zh-CN" sz="1600" dirty="0" smtClean="0"/>
          </a:p>
          <a:p>
            <a:pPr>
              <a:lnSpc>
                <a:spcPct val="150000"/>
              </a:lnSpc>
            </a:pPr>
            <a:r>
              <a:rPr lang="zh-CN" altLang="en-US" sz="1600" dirty="0" smtClean="0"/>
              <a:t>上传按钮，选择未上传的巡检范围进行上传。</a:t>
            </a:r>
          </a:p>
          <a:p>
            <a:pPr>
              <a:lnSpc>
                <a:spcPct val="150000"/>
              </a:lnSpc>
            </a:pPr>
            <a:endParaRPr lang="en-US" altLang="zh-CN" sz="1600" dirty="0" smtClean="0"/>
          </a:p>
          <a:p>
            <a:pPr>
              <a:lnSpc>
                <a:spcPct val="150000"/>
              </a:lnSpc>
            </a:pPr>
            <a:r>
              <a:rPr lang="zh-CN" altLang="en-US" sz="1600" dirty="0" smtClean="0"/>
              <a:t>新增按钮，设定一个新的巡检范围。</a:t>
            </a:r>
            <a:endParaRPr lang="en-US" altLang="zh-CN" sz="1600" dirty="0" smtClean="0"/>
          </a:p>
          <a:p>
            <a:pPr>
              <a:lnSpc>
                <a:spcPct val="150000"/>
              </a:lnSpc>
            </a:pPr>
            <a:endParaRPr lang="en-US" altLang="zh-CN" sz="1600" dirty="0" smtClean="0"/>
          </a:p>
          <a:p>
            <a:pPr>
              <a:lnSpc>
                <a:spcPct val="150000"/>
              </a:lnSpc>
            </a:pPr>
            <a:r>
              <a:rPr lang="zh-CN" altLang="en-US" sz="1600" dirty="0" smtClean="0"/>
              <a:t>编辑按钮，可以对管线现有区段进行编辑和删除 操作。且编辑后的结果可以直接保存上传。</a:t>
            </a:r>
            <a:endParaRPr lang="zh-CN" altLang="en-US" sz="1600" dirty="0"/>
          </a:p>
        </p:txBody>
      </p:sp>
      <p:pic>
        <p:nvPicPr>
          <p:cNvPr id="24" name="Picture 6"/>
          <p:cNvPicPr>
            <a:picLocks noChangeAspect="1" noChangeArrowheads="1"/>
          </p:cNvPicPr>
          <p:nvPr/>
        </p:nvPicPr>
        <p:blipFill>
          <a:blip r:embed="rId6"/>
          <a:srcRect/>
          <a:stretch>
            <a:fillRect/>
          </a:stretch>
        </p:blipFill>
        <p:spPr bwMode="auto">
          <a:xfrm>
            <a:off x="646979" y="2686515"/>
            <a:ext cx="299715" cy="306852"/>
          </a:xfrm>
          <a:prstGeom prst="rect">
            <a:avLst/>
          </a:prstGeom>
          <a:noFill/>
          <a:ln w="9525">
            <a:noFill/>
            <a:miter lim="800000"/>
            <a:headEnd/>
            <a:tailEnd/>
          </a:ln>
          <a:effectLst/>
        </p:spPr>
      </p:pic>
      <p:sp>
        <p:nvSpPr>
          <p:cNvPr id="13" name="圆角矩形 12"/>
          <p:cNvSpPr/>
          <p:nvPr/>
        </p:nvSpPr>
        <p:spPr>
          <a:xfrm>
            <a:off x="626853" y="5233358"/>
            <a:ext cx="313426" cy="33930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8" name="标题 2"/>
          <p:cNvSpPr txBox="1">
            <a:spLocks/>
          </p:cNvSpPr>
          <p:nvPr/>
        </p:nvSpPr>
        <p:spPr>
          <a:xfrm>
            <a:off x="-1" y="30907"/>
            <a:ext cx="8971739"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a:solidFill>
                  <a:srgbClr val="FF0000"/>
                </a:solidFill>
              </a:rPr>
              <a:t>巡线管理</a:t>
            </a:r>
            <a:r>
              <a:rPr lang="en-US" altLang="zh-CN" sz="3200" dirty="0" smtClean="0">
                <a:solidFill>
                  <a:srgbClr val="FF0000"/>
                </a:solidFill>
              </a:rPr>
              <a:t>-</a:t>
            </a:r>
            <a:r>
              <a:rPr lang="zh-CN" altLang="en-US" sz="2400" dirty="0" smtClean="0"/>
              <a:t>巡检范围</a:t>
            </a:r>
            <a:r>
              <a:rPr lang="en-US" altLang="zh-CN" sz="2400" dirty="0" smtClean="0"/>
              <a:t>-</a:t>
            </a:r>
            <a:r>
              <a:rPr lang="zh-CN" altLang="en-US" sz="2400" dirty="0" smtClean="0"/>
              <a:t>巡线工区段</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086760" y="1164567"/>
            <a:ext cx="2951730" cy="5613678"/>
          </a:xfrm>
          <a:prstGeom prst="rect">
            <a:avLst/>
          </a:prstGeom>
          <a:noFill/>
          <a:ln w="9525">
            <a:solidFill>
              <a:schemeClr val="bg1">
                <a:lumMod val="85000"/>
              </a:schemeClr>
            </a:solidFill>
            <a:miter lim="800000"/>
            <a:headEnd/>
            <a:tailEnd/>
          </a:ln>
          <a:effectLst/>
        </p:spPr>
      </p:pic>
      <p:sp>
        <p:nvSpPr>
          <p:cNvPr id="21" name="圆角矩形 20"/>
          <p:cNvSpPr/>
          <p:nvPr/>
        </p:nvSpPr>
        <p:spPr>
          <a:xfrm>
            <a:off x="5279365" y="1319843"/>
            <a:ext cx="241539" cy="18978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42" name="Picture 2"/>
          <p:cNvPicPr>
            <a:picLocks noChangeAspect="1" noChangeArrowheads="1"/>
          </p:cNvPicPr>
          <p:nvPr/>
        </p:nvPicPr>
        <p:blipFill>
          <a:blip r:embed="rId3"/>
          <a:srcRect/>
          <a:stretch>
            <a:fillRect/>
          </a:stretch>
        </p:blipFill>
        <p:spPr bwMode="auto">
          <a:xfrm>
            <a:off x="6124753" y="1166761"/>
            <a:ext cx="2985010" cy="5691239"/>
          </a:xfrm>
          <a:prstGeom prst="rect">
            <a:avLst/>
          </a:prstGeom>
          <a:noFill/>
          <a:ln w="9525">
            <a:solidFill>
              <a:schemeClr val="bg1">
                <a:lumMod val="85000"/>
              </a:schemeClr>
            </a:solidFill>
            <a:miter lim="800000"/>
            <a:headEnd/>
            <a:tailEnd/>
          </a:ln>
          <a:effectLst/>
        </p:spPr>
      </p:pic>
      <p:sp>
        <p:nvSpPr>
          <p:cNvPr id="23" name="TextBox 22"/>
          <p:cNvSpPr txBox="1"/>
          <p:nvPr/>
        </p:nvSpPr>
        <p:spPr>
          <a:xfrm>
            <a:off x="457200" y="1699404"/>
            <a:ext cx="2484407" cy="1569660"/>
          </a:xfrm>
          <a:prstGeom prst="rect">
            <a:avLst/>
          </a:prstGeom>
          <a:noFill/>
        </p:spPr>
        <p:txBody>
          <a:bodyPr wrap="square" rtlCol="0">
            <a:spAutoFit/>
          </a:bodyPr>
          <a:lstStyle/>
          <a:p>
            <a:pPr>
              <a:lnSpc>
                <a:spcPct val="150000"/>
              </a:lnSpc>
            </a:pPr>
            <a:r>
              <a:rPr lang="zh-CN" altLang="en-US" sz="1600" dirty="0" smtClean="0"/>
              <a:t>点击查询按钮，出现一个条件设定框。选择相应的查询条件后点击确定按钮进行查询操作。</a:t>
            </a:r>
            <a:endParaRPr lang="en-US" altLang="zh-CN" sz="1600" dirty="0" smtClean="0"/>
          </a:p>
        </p:txBody>
      </p:sp>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smtClean="0"/>
              <a:t>巡检范围</a:t>
            </a:r>
            <a:r>
              <a:rPr lang="en-US" altLang="zh-CN" sz="2800" dirty="0" smtClean="0"/>
              <a:t>-</a:t>
            </a:r>
            <a:r>
              <a:rPr lang="zh-CN" altLang="en-US" sz="2400" dirty="0" smtClean="0"/>
              <a:t>巡</a:t>
            </a:r>
            <a:r>
              <a:rPr lang="zh-CN" altLang="en-US" sz="2400" dirty="0"/>
              <a:t>线工区</a:t>
            </a:r>
            <a:r>
              <a:rPr lang="zh-CN" altLang="en-US" sz="2400" dirty="0" smtClean="0"/>
              <a:t>段</a:t>
            </a:r>
            <a:r>
              <a:rPr lang="en-US" altLang="zh-CN" sz="2400" dirty="0"/>
              <a:t>-</a:t>
            </a:r>
            <a:r>
              <a:rPr lang="zh-CN" altLang="en-US" sz="2400" dirty="0" smtClean="0"/>
              <a:t>查询</a:t>
            </a:r>
            <a:endParaRPr lang="zh-CN" altLang="en-US" sz="2400" dirty="0"/>
          </a:p>
        </p:txBody>
      </p:sp>
      <p:pic>
        <p:nvPicPr>
          <p:cNvPr id="24" name="Picture 6"/>
          <p:cNvPicPr>
            <a:picLocks noChangeAspect="1" noChangeArrowheads="1"/>
          </p:cNvPicPr>
          <p:nvPr/>
        </p:nvPicPr>
        <p:blipFill>
          <a:blip r:embed="rId4"/>
          <a:srcRect/>
          <a:stretch>
            <a:fillRect/>
          </a:stretch>
        </p:blipFill>
        <p:spPr bwMode="auto">
          <a:xfrm>
            <a:off x="138020" y="1823875"/>
            <a:ext cx="299715" cy="306852"/>
          </a:xfrm>
          <a:prstGeom prst="rect">
            <a:avLst/>
          </a:prstGeom>
          <a:noFill/>
          <a:ln w="9525">
            <a:noFill/>
            <a:miter lim="800000"/>
            <a:headEnd/>
            <a:tailEnd/>
          </a:ln>
          <a:effectLst/>
        </p:spPr>
      </p:pic>
      <p:sp>
        <p:nvSpPr>
          <p:cNvPr id="27" name="圆角矩形 26"/>
          <p:cNvSpPr/>
          <p:nvPr/>
        </p:nvSpPr>
        <p:spPr>
          <a:xfrm>
            <a:off x="6156383" y="2015705"/>
            <a:ext cx="2849592" cy="297036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43" name="Picture 3"/>
          <p:cNvPicPr>
            <a:picLocks noChangeAspect="1" noChangeArrowheads="1"/>
          </p:cNvPicPr>
          <p:nvPr/>
        </p:nvPicPr>
        <p:blipFill>
          <a:blip r:embed="rId5"/>
          <a:srcRect/>
          <a:stretch>
            <a:fillRect/>
          </a:stretch>
        </p:blipFill>
        <p:spPr bwMode="auto">
          <a:xfrm>
            <a:off x="9187129" y="1190244"/>
            <a:ext cx="2927230" cy="5667756"/>
          </a:xfrm>
          <a:prstGeom prst="rect">
            <a:avLst/>
          </a:prstGeom>
          <a:noFill/>
          <a:ln w="9525">
            <a:solidFill>
              <a:schemeClr val="bg1">
                <a:lumMod val="85000"/>
              </a:schemeClr>
            </a:solidFill>
            <a:miter lim="800000"/>
            <a:headEnd/>
            <a:tailEnd/>
          </a:ln>
          <a:effectLst/>
        </p:spPr>
      </p:pic>
      <p:sp>
        <p:nvSpPr>
          <p:cNvPr id="25" name="TextBox 24"/>
          <p:cNvSpPr txBox="1"/>
          <p:nvPr/>
        </p:nvSpPr>
        <p:spPr>
          <a:xfrm>
            <a:off x="379559" y="3657598"/>
            <a:ext cx="2536167" cy="2677656"/>
          </a:xfrm>
          <a:prstGeom prst="rect">
            <a:avLst/>
          </a:prstGeom>
          <a:noFill/>
        </p:spPr>
        <p:txBody>
          <a:bodyPr wrap="square" rtlCol="0">
            <a:spAutoFit/>
          </a:bodyPr>
          <a:lstStyle/>
          <a:p>
            <a:pPr>
              <a:lnSpc>
                <a:spcPct val="150000"/>
              </a:lnSpc>
            </a:pPr>
            <a:r>
              <a:rPr lang="zh-CN" altLang="en-US" sz="1600" dirty="0" smtClean="0">
                <a:solidFill>
                  <a:srgbClr val="FF0000"/>
                </a:solidFill>
              </a:rPr>
              <a:t>管线名称和巡检人员的获取依赖于部门名称。</a:t>
            </a:r>
            <a:endParaRPr lang="en-US" altLang="zh-CN" sz="1600" dirty="0" smtClean="0">
              <a:solidFill>
                <a:srgbClr val="FF0000"/>
              </a:solidFill>
            </a:endParaRPr>
          </a:p>
          <a:p>
            <a:pPr>
              <a:lnSpc>
                <a:spcPct val="150000"/>
              </a:lnSpc>
            </a:pPr>
            <a:r>
              <a:rPr lang="zh-CN" altLang="en-US" sz="1600" dirty="0" smtClean="0">
                <a:solidFill>
                  <a:srgbClr val="FF0000"/>
                </a:solidFill>
              </a:rPr>
              <a:t>起终点位置的获取依赖于管线名称。</a:t>
            </a:r>
            <a:endParaRPr lang="en-US" altLang="zh-CN" sz="1600" dirty="0" smtClean="0">
              <a:solidFill>
                <a:srgbClr val="FF0000"/>
              </a:solidFill>
            </a:endParaRPr>
          </a:p>
          <a:p>
            <a:pPr>
              <a:lnSpc>
                <a:spcPct val="150000"/>
              </a:lnSpc>
            </a:pPr>
            <a:r>
              <a:rPr lang="zh-CN" altLang="en-US" sz="1600" dirty="0" smtClean="0">
                <a:solidFill>
                  <a:srgbClr val="FF0000"/>
                </a:solidFill>
              </a:rPr>
              <a:t>管线名称，巡检人员，起终点位置不是必要的查询条件。</a:t>
            </a:r>
            <a:endParaRPr lang="zh-CN" altLang="en-US" sz="1600"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182845" y="1190445"/>
            <a:ext cx="2900142" cy="5667555"/>
          </a:xfrm>
          <a:prstGeom prst="rect">
            <a:avLst/>
          </a:prstGeom>
          <a:noFill/>
          <a:ln w="9525">
            <a:noFill/>
            <a:miter lim="800000"/>
            <a:headEnd/>
            <a:tailEnd/>
          </a:ln>
          <a:effectLst/>
        </p:spPr>
      </p:pic>
      <p:pic>
        <p:nvPicPr>
          <p:cNvPr id="2" name="Picture 2"/>
          <p:cNvPicPr>
            <a:picLocks noChangeAspect="1" noChangeArrowheads="1"/>
          </p:cNvPicPr>
          <p:nvPr/>
        </p:nvPicPr>
        <p:blipFill>
          <a:blip r:embed="rId3"/>
          <a:srcRect/>
          <a:stretch>
            <a:fillRect/>
          </a:stretch>
        </p:blipFill>
        <p:spPr bwMode="auto">
          <a:xfrm>
            <a:off x="3086760" y="1164567"/>
            <a:ext cx="2951730" cy="5613678"/>
          </a:xfrm>
          <a:prstGeom prst="rect">
            <a:avLst/>
          </a:prstGeom>
          <a:noFill/>
          <a:ln w="9525">
            <a:solidFill>
              <a:schemeClr val="bg1">
                <a:lumMod val="85000"/>
              </a:schemeClr>
            </a:solidFill>
            <a:miter lim="800000"/>
            <a:headEnd/>
            <a:tailEnd/>
          </a:ln>
          <a:effectLst/>
        </p:spPr>
      </p:pic>
      <p:sp>
        <p:nvSpPr>
          <p:cNvPr id="21" name="圆角矩形 20"/>
          <p:cNvSpPr/>
          <p:nvPr/>
        </p:nvSpPr>
        <p:spPr>
          <a:xfrm>
            <a:off x="5745191" y="1293964"/>
            <a:ext cx="241539" cy="18978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3" name="TextBox 22"/>
          <p:cNvSpPr txBox="1"/>
          <p:nvPr/>
        </p:nvSpPr>
        <p:spPr>
          <a:xfrm>
            <a:off x="517585" y="1302589"/>
            <a:ext cx="2484407" cy="1569660"/>
          </a:xfrm>
          <a:prstGeom prst="rect">
            <a:avLst/>
          </a:prstGeom>
          <a:noFill/>
        </p:spPr>
        <p:txBody>
          <a:bodyPr wrap="square" rtlCol="0">
            <a:spAutoFit/>
          </a:bodyPr>
          <a:lstStyle/>
          <a:p>
            <a:pPr>
              <a:lnSpc>
                <a:spcPct val="150000"/>
              </a:lnSpc>
            </a:pPr>
            <a:r>
              <a:rPr lang="zh-CN" altLang="en-US" sz="1600" dirty="0" smtClean="0"/>
              <a:t>点击新增按钮，出现一个条件设定框。选择相应的查询条件后点击确定按钮进行查询操作。</a:t>
            </a:r>
            <a:endParaRPr lang="en-US" altLang="zh-CN" sz="1600" dirty="0" smtClean="0"/>
          </a:p>
        </p:txBody>
      </p:sp>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a:t>巡检</a:t>
            </a:r>
            <a:r>
              <a:rPr lang="zh-CN" altLang="en-US" sz="2400" dirty="0" smtClean="0"/>
              <a:t>范围</a:t>
            </a:r>
            <a:r>
              <a:rPr lang="en-US" altLang="zh-CN" sz="2400" dirty="0" smtClean="0"/>
              <a:t>-</a:t>
            </a:r>
            <a:r>
              <a:rPr lang="zh-CN" altLang="en-US" sz="2400" dirty="0"/>
              <a:t>巡线工区段</a:t>
            </a:r>
            <a:r>
              <a:rPr lang="en-US" altLang="zh-CN" sz="2400" dirty="0"/>
              <a:t>-</a:t>
            </a:r>
            <a:r>
              <a:rPr lang="zh-CN" altLang="en-US" sz="2400" dirty="0" smtClean="0"/>
              <a:t>新增</a:t>
            </a:r>
            <a:endParaRPr lang="zh-CN" altLang="en-US" sz="2400" dirty="0"/>
          </a:p>
        </p:txBody>
      </p:sp>
      <p:sp>
        <p:nvSpPr>
          <p:cNvPr id="25" name="TextBox 24"/>
          <p:cNvSpPr txBox="1"/>
          <p:nvPr/>
        </p:nvSpPr>
        <p:spPr>
          <a:xfrm>
            <a:off x="422691" y="3260782"/>
            <a:ext cx="2536167" cy="2633734"/>
          </a:xfrm>
          <a:prstGeom prst="rect">
            <a:avLst/>
          </a:prstGeom>
          <a:noFill/>
        </p:spPr>
        <p:txBody>
          <a:bodyPr wrap="square" rtlCol="0">
            <a:spAutoFit/>
          </a:bodyPr>
          <a:lstStyle/>
          <a:p>
            <a:pPr>
              <a:lnSpc>
                <a:spcPct val="150000"/>
              </a:lnSpc>
            </a:pPr>
            <a:r>
              <a:rPr lang="zh-CN" altLang="en-US" sz="1600" dirty="0" smtClean="0">
                <a:solidFill>
                  <a:srgbClr val="FF0000"/>
                </a:solidFill>
              </a:rPr>
              <a:t>管线名称和巡检人员依赖于部门名称。</a:t>
            </a:r>
            <a:endParaRPr lang="en-US" altLang="zh-CN" sz="1600" dirty="0" smtClean="0">
              <a:solidFill>
                <a:srgbClr val="FF0000"/>
              </a:solidFill>
            </a:endParaRPr>
          </a:p>
          <a:p>
            <a:pPr>
              <a:lnSpc>
                <a:spcPct val="150000"/>
              </a:lnSpc>
            </a:pPr>
            <a:r>
              <a:rPr lang="zh-CN" altLang="en-US" sz="1600" dirty="0" smtClean="0">
                <a:solidFill>
                  <a:srgbClr val="FF0000"/>
                </a:solidFill>
              </a:rPr>
              <a:t>起终点位置依赖于管线名称。</a:t>
            </a:r>
            <a:endParaRPr lang="en-US" altLang="zh-CN" sz="1600" dirty="0" smtClean="0">
              <a:solidFill>
                <a:srgbClr val="FF0000"/>
              </a:solidFill>
            </a:endParaRPr>
          </a:p>
          <a:p>
            <a:pPr>
              <a:lnSpc>
                <a:spcPct val="150000"/>
              </a:lnSpc>
            </a:pPr>
            <a:r>
              <a:rPr lang="zh-CN" altLang="en-US" sz="1600" dirty="0" smtClean="0">
                <a:solidFill>
                  <a:srgbClr val="FF0000"/>
                </a:solidFill>
              </a:rPr>
              <a:t>管线名称，巡检人员，起终点位置不是必要的查询条件。</a:t>
            </a:r>
            <a:endParaRPr lang="zh-CN" altLang="en-US" sz="1600" dirty="0">
              <a:solidFill>
                <a:srgbClr val="FF0000"/>
              </a:solidFill>
            </a:endParaRPr>
          </a:p>
        </p:txBody>
      </p:sp>
      <p:pic>
        <p:nvPicPr>
          <p:cNvPr id="13" name="Picture 5"/>
          <p:cNvPicPr>
            <a:picLocks noChangeAspect="1" noChangeArrowheads="1"/>
          </p:cNvPicPr>
          <p:nvPr/>
        </p:nvPicPr>
        <p:blipFill>
          <a:blip r:embed="rId4"/>
          <a:srcRect/>
          <a:stretch>
            <a:fillRect/>
          </a:stretch>
        </p:blipFill>
        <p:spPr bwMode="auto">
          <a:xfrm>
            <a:off x="232912" y="1431730"/>
            <a:ext cx="311255" cy="319446"/>
          </a:xfrm>
          <a:prstGeom prst="rect">
            <a:avLst/>
          </a:prstGeom>
          <a:noFill/>
          <a:ln w="9525">
            <a:noFill/>
            <a:miter lim="800000"/>
            <a:headEnd/>
            <a:tailEnd/>
          </a:ln>
          <a:effectLst/>
        </p:spPr>
      </p:pic>
      <p:sp>
        <p:nvSpPr>
          <p:cNvPr id="27" name="圆角矩形 26"/>
          <p:cNvSpPr/>
          <p:nvPr/>
        </p:nvSpPr>
        <p:spPr>
          <a:xfrm>
            <a:off x="6173635" y="1518895"/>
            <a:ext cx="2823716" cy="233200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4340" name="Picture 4"/>
          <p:cNvPicPr>
            <a:picLocks noChangeAspect="1" noChangeArrowheads="1"/>
          </p:cNvPicPr>
          <p:nvPr/>
        </p:nvPicPr>
        <p:blipFill>
          <a:blip r:embed="rId5"/>
          <a:srcRect/>
          <a:stretch>
            <a:fillRect/>
          </a:stretch>
        </p:blipFill>
        <p:spPr bwMode="auto">
          <a:xfrm>
            <a:off x="9148421" y="1166184"/>
            <a:ext cx="2957313" cy="5691816"/>
          </a:xfrm>
          <a:prstGeom prst="rect">
            <a:avLst/>
          </a:prstGeom>
          <a:noFill/>
          <a:ln w="9525">
            <a:solidFill>
              <a:schemeClr val="bg1">
                <a:lumMod val="85000"/>
              </a:schemeClr>
            </a:solidFill>
            <a:miter lim="800000"/>
            <a:headEnd/>
            <a:tailEnd/>
          </a:ln>
          <a:effectLst/>
        </p:spPr>
      </p:pic>
      <p:sp>
        <p:nvSpPr>
          <p:cNvPr id="17" name="圆角矩形 16"/>
          <p:cNvSpPr/>
          <p:nvPr/>
        </p:nvSpPr>
        <p:spPr>
          <a:xfrm>
            <a:off x="7668884" y="6418052"/>
            <a:ext cx="836762" cy="32780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2" presetClass="entr" presetSubtype="4"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 calcmode="lin" valueType="num">
                                      <p:cBhvr additive="base">
                                        <p:cTn id="10" dur="500" fill="hold"/>
                                        <p:tgtEl>
                                          <p:spTgt spid="14338"/>
                                        </p:tgtEl>
                                        <p:attrNameLst>
                                          <p:attrName>ppt_x</p:attrName>
                                        </p:attrNameLst>
                                      </p:cBhvr>
                                      <p:tavLst>
                                        <p:tav tm="0">
                                          <p:val>
                                            <p:strVal val="#ppt_x"/>
                                          </p:val>
                                        </p:tav>
                                        <p:tav tm="100000">
                                          <p:val>
                                            <p:strVal val="#ppt_x"/>
                                          </p:val>
                                        </p:tav>
                                      </p:tavLst>
                                    </p:anim>
                                    <p:anim calcmode="lin" valueType="num">
                                      <p:cBhvr additive="base">
                                        <p:cTn id="11"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 calcmode="lin" valueType="num">
                                      <p:cBhvr additive="base">
                                        <p:cTn id="22" dur="500" fill="hold"/>
                                        <p:tgtEl>
                                          <p:spTgt spid="14340"/>
                                        </p:tgtEl>
                                        <p:attrNameLst>
                                          <p:attrName>ppt_x</p:attrName>
                                        </p:attrNameLst>
                                      </p:cBhvr>
                                      <p:tavLst>
                                        <p:tav tm="0">
                                          <p:val>
                                            <p:strVal val="#ppt_x"/>
                                          </p:val>
                                        </p:tav>
                                        <p:tav tm="100000">
                                          <p:val>
                                            <p:strVal val="#ppt_x"/>
                                          </p:val>
                                        </p:tav>
                                      </p:tavLst>
                                    </p:anim>
                                    <p:anim calcmode="lin" valueType="num">
                                      <p:cBhvr additive="base">
                                        <p:cTn id="23" dur="500" fill="hold"/>
                                        <p:tgtEl>
                                          <p:spTgt spid="1434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srcRect/>
          <a:stretch>
            <a:fillRect/>
          </a:stretch>
        </p:blipFill>
        <p:spPr bwMode="auto">
          <a:xfrm>
            <a:off x="6270171" y="1164631"/>
            <a:ext cx="2864579" cy="5525950"/>
          </a:xfrm>
          <a:prstGeom prst="rect">
            <a:avLst/>
          </a:prstGeom>
          <a:noFill/>
          <a:ln w="9525">
            <a:solidFill>
              <a:schemeClr val="bg1">
                <a:lumMod val="85000"/>
              </a:schemeClr>
            </a:solid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a:t>巡检范围</a:t>
            </a:r>
            <a:r>
              <a:rPr lang="en-US" altLang="zh-CN" sz="2800" dirty="0" smtClean="0"/>
              <a:t>-</a:t>
            </a:r>
            <a:r>
              <a:rPr lang="zh-CN" altLang="en-US" sz="2400" dirty="0"/>
              <a:t>巡线工区段</a:t>
            </a:r>
            <a:r>
              <a:rPr lang="en-US" altLang="zh-CN" sz="2400" dirty="0"/>
              <a:t>-</a:t>
            </a:r>
            <a:r>
              <a:rPr lang="zh-CN" altLang="en-US" sz="2400" dirty="0" smtClean="0"/>
              <a:t>上传</a:t>
            </a:r>
            <a:endParaRPr lang="zh-CN" altLang="en-US" sz="2400" dirty="0"/>
          </a:p>
        </p:txBody>
      </p:sp>
      <p:pic>
        <p:nvPicPr>
          <p:cNvPr id="14339" name="Picture 3"/>
          <p:cNvPicPr>
            <a:picLocks noChangeAspect="1" noChangeArrowheads="1"/>
          </p:cNvPicPr>
          <p:nvPr/>
        </p:nvPicPr>
        <p:blipFill>
          <a:blip r:embed="rId4"/>
          <a:srcRect/>
          <a:stretch>
            <a:fillRect/>
          </a:stretch>
        </p:blipFill>
        <p:spPr bwMode="auto">
          <a:xfrm>
            <a:off x="163977" y="1158761"/>
            <a:ext cx="2840947" cy="5519740"/>
          </a:xfrm>
          <a:prstGeom prst="rect">
            <a:avLst/>
          </a:prstGeom>
          <a:noFill/>
          <a:ln w="9525">
            <a:solidFill>
              <a:schemeClr val="bg1">
                <a:lumMod val="85000"/>
              </a:schemeClr>
            </a:solidFill>
            <a:miter lim="800000"/>
            <a:headEnd/>
            <a:tailEnd/>
          </a:ln>
          <a:effectLst/>
        </p:spPr>
      </p:pic>
      <p:sp>
        <p:nvSpPr>
          <p:cNvPr id="17" name="圆角矩形 16"/>
          <p:cNvSpPr/>
          <p:nvPr/>
        </p:nvSpPr>
        <p:spPr>
          <a:xfrm>
            <a:off x="1629517" y="6308725"/>
            <a:ext cx="802264" cy="32780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2" name="Picture 2"/>
          <p:cNvPicPr>
            <a:picLocks noChangeAspect="1" noChangeArrowheads="1"/>
          </p:cNvPicPr>
          <p:nvPr/>
        </p:nvPicPr>
        <p:blipFill>
          <a:blip r:embed="rId5"/>
          <a:srcRect/>
          <a:stretch>
            <a:fillRect/>
          </a:stretch>
        </p:blipFill>
        <p:spPr bwMode="auto">
          <a:xfrm>
            <a:off x="3180800" y="1166324"/>
            <a:ext cx="2874167" cy="5512102"/>
          </a:xfrm>
          <a:prstGeom prst="rect">
            <a:avLst/>
          </a:prstGeom>
          <a:noFill/>
          <a:ln w="9525">
            <a:solidFill>
              <a:schemeClr val="bg1">
                <a:lumMod val="85000"/>
              </a:schemeClr>
            </a:solidFill>
            <a:miter lim="800000"/>
            <a:headEnd/>
            <a:tailEnd/>
          </a:ln>
          <a:effectLst/>
        </p:spPr>
      </p:pic>
      <p:sp>
        <p:nvSpPr>
          <p:cNvPr id="15" name="圆角矩形 14"/>
          <p:cNvSpPr/>
          <p:nvPr/>
        </p:nvSpPr>
        <p:spPr>
          <a:xfrm>
            <a:off x="8623015" y="1268723"/>
            <a:ext cx="253044" cy="24441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5" name="Picture 5"/>
          <p:cNvPicPr>
            <a:picLocks noChangeAspect="1" noChangeArrowheads="1"/>
          </p:cNvPicPr>
          <p:nvPr/>
        </p:nvPicPr>
        <p:blipFill>
          <a:blip r:embed="rId6"/>
          <a:srcRect/>
          <a:stretch>
            <a:fillRect/>
          </a:stretch>
        </p:blipFill>
        <p:spPr bwMode="auto">
          <a:xfrm>
            <a:off x="9349353" y="1164574"/>
            <a:ext cx="2842647" cy="5529532"/>
          </a:xfrm>
          <a:prstGeom prst="rect">
            <a:avLst/>
          </a:prstGeom>
          <a:noFill/>
          <a:ln w="9525">
            <a:solidFill>
              <a:schemeClr val="bg1">
                <a:lumMod val="85000"/>
              </a:schemeClr>
            </a:solidFill>
            <a:miter lim="800000"/>
            <a:headEnd/>
            <a:tailEnd/>
          </a:ln>
          <a:effectLst/>
        </p:spPr>
      </p:pic>
      <p:sp>
        <p:nvSpPr>
          <p:cNvPr id="10" name="圆角矩形 9"/>
          <p:cNvSpPr/>
          <p:nvPr/>
        </p:nvSpPr>
        <p:spPr>
          <a:xfrm>
            <a:off x="5341749" y="3203270"/>
            <a:ext cx="433899" cy="24441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364"/>
                                        </p:tgtEl>
                                        <p:attrNameLst>
                                          <p:attrName>style.visibility</p:attrName>
                                        </p:attrNameLst>
                                      </p:cBhvr>
                                      <p:to>
                                        <p:strVal val="visible"/>
                                      </p:to>
                                    </p:set>
                                    <p:anim calcmode="lin" valueType="num">
                                      <p:cBhvr additive="base">
                                        <p:cTn id="18" dur="500" fill="hold"/>
                                        <p:tgtEl>
                                          <p:spTgt spid="15364"/>
                                        </p:tgtEl>
                                        <p:attrNameLst>
                                          <p:attrName>ppt_x</p:attrName>
                                        </p:attrNameLst>
                                      </p:cBhvr>
                                      <p:tavLst>
                                        <p:tav tm="0">
                                          <p:val>
                                            <p:strVal val="#ppt_x"/>
                                          </p:val>
                                        </p:tav>
                                        <p:tav tm="100000">
                                          <p:val>
                                            <p:strVal val="#ppt_x"/>
                                          </p:val>
                                        </p:tav>
                                      </p:tavLst>
                                    </p:anim>
                                    <p:anim calcmode="lin" valueType="num">
                                      <p:cBhvr additive="base">
                                        <p:cTn id="19"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365"/>
                                        </p:tgtEl>
                                        <p:attrNameLst>
                                          <p:attrName>style.visibility</p:attrName>
                                        </p:attrNameLst>
                                      </p:cBhvr>
                                      <p:to>
                                        <p:strVal val="visible"/>
                                      </p:to>
                                    </p:set>
                                    <p:anim calcmode="lin" valueType="num">
                                      <p:cBhvr additive="base">
                                        <p:cTn id="31" dur="500" fill="hold"/>
                                        <p:tgtEl>
                                          <p:spTgt spid="15365"/>
                                        </p:tgtEl>
                                        <p:attrNameLst>
                                          <p:attrName>ppt_x</p:attrName>
                                        </p:attrNameLst>
                                      </p:cBhvr>
                                      <p:tavLst>
                                        <p:tav tm="0">
                                          <p:val>
                                            <p:strVal val="#ppt_x"/>
                                          </p:val>
                                        </p:tav>
                                        <p:tav tm="100000">
                                          <p:val>
                                            <p:strVal val="#ppt_x"/>
                                          </p:val>
                                        </p:tav>
                                      </p:tavLst>
                                    </p:anim>
                                    <p:anim calcmode="lin" valueType="num">
                                      <p:cBhvr additive="base">
                                        <p:cTn id="3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srcRect/>
          <a:stretch>
            <a:fillRect/>
          </a:stretch>
        </p:blipFill>
        <p:spPr bwMode="auto">
          <a:xfrm>
            <a:off x="3078076" y="1072732"/>
            <a:ext cx="2973172" cy="5776642"/>
          </a:xfrm>
          <a:prstGeom prst="rect">
            <a:avLst/>
          </a:prstGeom>
          <a:noFill/>
          <a:ln w="9525">
            <a:solidFill>
              <a:schemeClr val="bg1">
                <a:lumMod val="85000"/>
              </a:schemeClr>
            </a:solid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a:t>巡检范围</a:t>
            </a:r>
            <a:r>
              <a:rPr lang="en-US" altLang="zh-CN" sz="2400" dirty="0" smtClean="0"/>
              <a:t>-</a:t>
            </a:r>
            <a:r>
              <a:rPr lang="zh-CN" altLang="en-US" sz="2400" dirty="0"/>
              <a:t>巡线工区段</a:t>
            </a:r>
            <a:r>
              <a:rPr lang="en-US" altLang="zh-CN" sz="2400" dirty="0"/>
              <a:t>-</a:t>
            </a:r>
            <a:r>
              <a:rPr lang="zh-CN" altLang="en-US" sz="2400" dirty="0" smtClean="0"/>
              <a:t>修改</a:t>
            </a:r>
            <a:endParaRPr lang="zh-CN" altLang="en-US" sz="2400" dirty="0"/>
          </a:p>
        </p:txBody>
      </p:sp>
      <p:pic>
        <p:nvPicPr>
          <p:cNvPr id="10" name="Picture 4"/>
          <p:cNvPicPr>
            <a:picLocks noChangeAspect="1" noChangeArrowheads="1"/>
          </p:cNvPicPr>
          <p:nvPr/>
        </p:nvPicPr>
        <p:blipFill>
          <a:blip r:embed="rId4"/>
          <a:srcRect/>
          <a:stretch>
            <a:fillRect/>
          </a:stretch>
        </p:blipFill>
        <p:spPr bwMode="auto">
          <a:xfrm>
            <a:off x="73436" y="1062672"/>
            <a:ext cx="2957313" cy="5691816"/>
          </a:xfrm>
          <a:prstGeom prst="rect">
            <a:avLst/>
          </a:prstGeom>
          <a:noFill/>
          <a:ln w="9525">
            <a:solidFill>
              <a:schemeClr val="bg1">
                <a:lumMod val="85000"/>
              </a:schemeClr>
            </a:solidFill>
            <a:miter lim="800000"/>
            <a:headEnd/>
            <a:tailEnd/>
          </a:ln>
          <a:effectLst/>
        </p:spPr>
      </p:pic>
      <p:pic>
        <p:nvPicPr>
          <p:cNvPr id="16386" name="Picture 2"/>
          <p:cNvPicPr>
            <a:picLocks noChangeAspect="1" noChangeArrowheads="1"/>
          </p:cNvPicPr>
          <p:nvPr/>
        </p:nvPicPr>
        <p:blipFill>
          <a:blip r:embed="rId5"/>
          <a:srcRect/>
          <a:stretch>
            <a:fillRect/>
          </a:stretch>
        </p:blipFill>
        <p:spPr bwMode="auto">
          <a:xfrm>
            <a:off x="232918" y="2020023"/>
            <a:ext cx="2705814" cy="1352908"/>
          </a:xfrm>
          <a:prstGeom prst="rect">
            <a:avLst/>
          </a:prstGeom>
          <a:noFill/>
          <a:ln w="9525">
            <a:noFill/>
            <a:miter lim="800000"/>
            <a:headEnd/>
            <a:tailEnd/>
          </a:ln>
          <a:effectLst/>
        </p:spPr>
      </p:pic>
      <p:pic>
        <p:nvPicPr>
          <p:cNvPr id="1026" name="Picture 2"/>
          <p:cNvPicPr>
            <a:picLocks noChangeAspect="1" noChangeArrowheads="1"/>
          </p:cNvPicPr>
          <p:nvPr/>
        </p:nvPicPr>
        <p:blipFill>
          <a:blip r:embed="rId6"/>
          <a:srcRect/>
          <a:stretch>
            <a:fillRect/>
          </a:stretch>
        </p:blipFill>
        <p:spPr bwMode="auto">
          <a:xfrm>
            <a:off x="6082065" y="1061048"/>
            <a:ext cx="2913415" cy="5667555"/>
          </a:xfrm>
          <a:prstGeom prst="rect">
            <a:avLst/>
          </a:prstGeom>
          <a:noFill/>
          <a:ln w="9525">
            <a:solidFill>
              <a:schemeClr val="bg1">
                <a:lumMod val="85000"/>
              </a:schemeClr>
            </a:solid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9049114" y="1068192"/>
            <a:ext cx="3048000" cy="5789808"/>
          </a:xfrm>
          <a:prstGeom prst="rect">
            <a:avLst/>
          </a:prstGeom>
          <a:noFill/>
          <a:ln w="9525">
            <a:solidFill>
              <a:schemeClr val="bg1">
                <a:lumMod val="85000"/>
              </a:schemeClr>
            </a:solidFill>
            <a:miter lim="800000"/>
            <a:headEnd/>
            <a:tailEnd/>
          </a:ln>
          <a:effectLst/>
        </p:spPr>
      </p:pic>
      <p:sp>
        <p:nvSpPr>
          <p:cNvPr id="8" name="圆角矩形 7"/>
          <p:cNvSpPr/>
          <p:nvPr/>
        </p:nvSpPr>
        <p:spPr>
          <a:xfrm>
            <a:off x="2334887" y="2239987"/>
            <a:ext cx="477324" cy="21854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9" name="圆角矩形 8"/>
          <p:cNvSpPr/>
          <p:nvPr/>
        </p:nvSpPr>
        <p:spPr>
          <a:xfrm>
            <a:off x="3177400" y="2907102"/>
            <a:ext cx="5552532" cy="87126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anim calcmode="lin" valueType="num">
                                      <p:cBhvr additive="base">
                                        <p:cTn id="31" dur="500" fill="hold"/>
                                        <p:tgtEl>
                                          <p:spTgt spid="1027"/>
                                        </p:tgtEl>
                                        <p:attrNameLst>
                                          <p:attrName>ppt_x</p:attrName>
                                        </p:attrNameLst>
                                      </p:cBhvr>
                                      <p:tavLst>
                                        <p:tav tm="0">
                                          <p:val>
                                            <p:strVal val="#ppt_x"/>
                                          </p:val>
                                        </p:tav>
                                        <p:tav tm="100000">
                                          <p:val>
                                            <p:strVal val="#ppt_x"/>
                                          </p:val>
                                        </p:tav>
                                      </p:tavLst>
                                    </p:anim>
                                    <p:anim calcmode="lin" valueType="num">
                                      <p:cBhvr additive="base">
                                        <p:cTn id="3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23934" y="1408934"/>
            <a:ext cx="2858160" cy="5296239"/>
          </a:xfrm>
          <a:prstGeom prst="rect">
            <a:avLst/>
          </a:prstGeom>
          <a:noFill/>
          <a:ln w="9525">
            <a:noFill/>
            <a:miter lim="800000"/>
            <a:headEnd/>
            <a:tailEnd/>
          </a:ln>
          <a:effectLst/>
        </p:spPr>
      </p:pic>
      <p:sp>
        <p:nvSpPr>
          <p:cNvPr id="24" name="圆角矩形 23"/>
          <p:cNvSpPr/>
          <p:nvPr/>
        </p:nvSpPr>
        <p:spPr>
          <a:xfrm>
            <a:off x="1013692" y="5088708"/>
            <a:ext cx="577969" cy="586594"/>
          </a:xfrm>
          <a:prstGeom prst="round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6150" name="Picture 6"/>
          <p:cNvPicPr>
            <a:picLocks noChangeAspect="1" noChangeArrowheads="1"/>
          </p:cNvPicPr>
          <p:nvPr/>
        </p:nvPicPr>
        <p:blipFill>
          <a:blip r:embed="rId3"/>
          <a:srcRect/>
          <a:stretch>
            <a:fillRect/>
          </a:stretch>
        </p:blipFill>
        <p:spPr bwMode="auto">
          <a:xfrm>
            <a:off x="223055" y="1368102"/>
            <a:ext cx="2846713" cy="5387257"/>
          </a:xfrm>
          <a:prstGeom prst="rect">
            <a:avLst/>
          </a:prstGeom>
          <a:noFill/>
          <a:ln w="9525">
            <a:solidFill>
              <a:schemeClr val="bg1">
                <a:lumMod val="85000"/>
              </a:schemeClr>
            </a:solidFill>
            <a:miter lim="800000"/>
            <a:headEnd/>
            <a:tailEnd/>
          </a:ln>
          <a:effectLst/>
        </p:spPr>
      </p:pic>
      <p:sp>
        <p:nvSpPr>
          <p:cNvPr id="8" name="TextBox 7"/>
          <p:cNvSpPr txBox="1"/>
          <p:nvPr/>
        </p:nvSpPr>
        <p:spPr>
          <a:xfrm>
            <a:off x="119423" y="941721"/>
            <a:ext cx="8816194" cy="417743"/>
          </a:xfrm>
          <a:prstGeom prst="rect">
            <a:avLst/>
          </a:prstGeom>
          <a:noFill/>
        </p:spPr>
        <p:txBody>
          <a:bodyPr wrap="square" rtlCol="0">
            <a:spAutoFit/>
          </a:bodyPr>
          <a:lstStyle/>
          <a:p>
            <a:pPr>
              <a:lnSpc>
                <a:spcPct val="150000"/>
              </a:lnSpc>
            </a:pPr>
            <a:r>
              <a:rPr lang="zh-CN" altLang="en-US" sz="1600" dirty="0" smtClean="0"/>
              <a:t>巡线计划分：</a:t>
            </a:r>
            <a:r>
              <a:rPr lang="zh-CN" altLang="en-US" sz="1600" dirty="0" smtClean="0">
                <a:solidFill>
                  <a:srgbClr val="FF0000"/>
                </a:solidFill>
              </a:rPr>
              <a:t>管道工巡检计划</a:t>
            </a:r>
            <a:r>
              <a:rPr lang="zh-CN" altLang="en-US" sz="1600" dirty="0" smtClean="0"/>
              <a:t>和</a:t>
            </a:r>
            <a:r>
              <a:rPr lang="zh-CN" altLang="en-US" sz="1600" dirty="0" smtClean="0">
                <a:solidFill>
                  <a:srgbClr val="FF0000"/>
                </a:solidFill>
              </a:rPr>
              <a:t>巡线工巡检计划。</a:t>
            </a:r>
            <a:r>
              <a:rPr lang="zh-CN" altLang="en-US" sz="1600" dirty="0" smtClean="0"/>
              <a:t>默认显示所有管道工巡检计划。</a:t>
            </a:r>
            <a:endParaRPr lang="zh-CN" altLang="en-US" sz="1600" dirty="0"/>
          </a:p>
        </p:txBody>
      </p:sp>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smtClean="0"/>
              <a:t>巡检计划</a:t>
            </a:r>
            <a:endParaRPr lang="zh-CN" altLang="en-US" sz="2400" dirty="0"/>
          </a:p>
        </p:txBody>
      </p:sp>
      <p:pic>
        <p:nvPicPr>
          <p:cNvPr id="6148" name="Picture 4"/>
          <p:cNvPicPr>
            <a:picLocks noChangeAspect="1" noChangeArrowheads="1"/>
          </p:cNvPicPr>
          <p:nvPr/>
        </p:nvPicPr>
        <p:blipFill>
          <a:blip r:embed="rId4"/>
          <a:srcRect/>
          <a:stretch>
            <a:fillRect/>
          </a:stretch>
        </p:blipFill>
        <p:spPr bwMode="auto">
          <a:xfrm>
            <a:off x="3648328" y="1402775"/>
            <a:ext cx="2394741" cy="3417102"/>
          </a:xfrm>
          <a:prstGeom prst="rect">
            <a:avLst/>
          </a:prstGeom>
          <a:noFill/>
          <a:ln w="9525">
            <a:solidFill>
              <a:schemeClr val="bg1">
                <a:lumMod val="85000"/>
              </a:schemeClr>
            </a:solidFill>
            <a:miter lim="800000"/>
            <a:headEnd/>
            <a:tailEnd/>
          </a:ln>
          <a:effectLst/>
        </p:spPr>
      </p:pic>
      <p:sp>
        <p:nvSpPr>
          <p:cNvPr id="27" name="TextBox 26"/>
          <p:cNvSpPr txBox="1"/>
          <p:nvPr/>
        </p:nvSpPr>
        <p:spPr>
          <a:xfrm>
            <a:off x="3234260" y="5176372"/>
            <a:ext cx="6072996" cy="1569660"/>
          </a:xfrm>
          <a:prstGeom prst="rect">
            <a:avLst/>
          </a:prstGeom>
          <a:noFill/>
        </p:spPr>
        <p:txBody>
          <a:bodyPr wrap="square" rtlCol="0">
            <a:spAutoFit/>
          </a:bodyPr>
          <a:lstStyle/>
          <a:p>
            <a:pPr>
              <a:lnSpc>
                <a:spcPct val="150000"/>
              </a:lnSpc>
            </a:pPr>
            <a:r>
              <a:rPr lang="zh-CN" altLang="en-US" sz="1600" dirty="0" smtClean="0">
                <a:solidFill>
                  <a:srgbClr val="FF0000"/>
                </a:solidFill>
              </a:rPr>
              <a:t>巡检计划编号：需要手动输入。</a:t>
            </a:r>
            <a:endParaRPr lang="en-US" altLang="zh-CN" sz="1600" dirty="0" smtClean="0">
              <a:solidFill>
                <a:srgbClr val="FF0000"/>
              </a:solidFill>
            </a:endParaRPr>
          </a:p>
          <a:p>
            <a:pPr>
              <a:lnSpc>
                <a:spcPct val="150000"/>
              </a:lnSpc>
            </a:pPr>
            <a:r>
              <a:rPr lang="zh-CN" altLang="en-US" sz="1600" dirty="0" smtClean="0">
                <a:solidFill>
                  <a:srgbClr val="FF0000"/>
                </a:solidFill>
              </a:rPr>
              <a:t>巡检类型：选择一项查询。</a:t>
            </a:r>
            <a:endParaRPr lang="en-US" altLang="zh-CN" sz="1600" dirty="0" smtClean="0">
              <a:solidFill>
                <a:srgbClr val="FF0000"/>
              </a:solidFill>
            </a:endParaRPr>
          </a:p>
          <a:p>
            <a:pPr>
              <a:lnSpc>
                <a:spcPct val="150000"/>
              </a:lnSpc>
            </a:pPr>
            <a:r>
              <a:rPr lang="zh-CN" altLang="en-US" sz="1600" dirty="0" smtClean="0">
                <a:solidFill>
                  <a:srgbClr val="FF0000"/>
                </a:solidFill>
              </a:rPr>
              <a:t>制定部门：选择部门并查询该部门下的所有巡检计划。</a:t>
            </a:r>
            <a:endParaRPr lang="en-US" altLang="zh-CN" sz="1600" dirty="0" smtClean="0">
              <a:solidFill>
                <a:srgbClr val="FF0000"/>
              </a:solidFill>
            </a:endParaRPr>
          </a:p>
          <a:p>
            <a:pPr>
              <a:lnSpc>
                <a:spcPct val="150000"/>
              </a:lnSpc>
            </a:pPr>
            <a:r>
              <a:rPr lang="zh-CN" altLang="en-US" sz="1600" dirty="0" smtClean="0">
                <a:solidFill>
                  <a:srgbClr val="FF0000"/>
                </a:solidFill>
              </a:rPr>
              <a:t>三个条件为空时默认查询所有 巡检计划</a:t>
            </a:r>
            <a:endParaRPr lang="zh-CN" altLang="en-US" sz="1600" dirty="0">
              <a:solidFill>
                <a:srgbClr val="FF0000"/>
              </a:solidFill>
            </a:endParaRPr>
          </a:p>
        </p:txBody>
      </p:sp>
      <p:pic>
        <p:nvPicPr>
          <p:cNvPr id="6149" name="Picture 5"/>
          <p:cNvPicPr>
            <a:picLocks noChangeAspect="1" noChangeArrowheads="1"/>
          </p:cNvPicPr>
          <p:nvPr/>
        </p:nvPicPr>
        <p:blipFill>
          <a:blip r:embed="rId5"/>
          <a:srcRect/>
          <a:stretch>
            <a:fillRect/>
          </a:stretch>
        </p:blipFill>
        <p:spPr bwMode="auto">
          <a:xfrm>
            <a:off x="6451402" y="1368606"/>
            <a:ext cx="2626836" cy="3697917"/>
          </a:xfrm>
          <a:prstGeom prst="rect">
            <a:avLst/>
          </a:prstGeom>
          <a:noFill/>
          <a:ln w="9525">
            <a:solidFill>
              <a:schemeClr val="bg1">
                <a:lumMod val="85000"/>
              </a:schemeClr>
            </a:solidFill>
            <a:miter lim="800000"/>
            <a:headEnd/>
            <a:tailEnd/>
          </a:ln>
          <a:effectLst/>
        </p:spPr>
      </p:pic>
      <p:sp>
        <p:nvSpPr>
          <p:cNvPr id="30" name="圆角矩形 29"/>
          <p:cNvSpPr/>
          <p:nvPr/>
        </p:nvSpPr>
        <p:spPr>
          <a:xfrm>
            <a:off x="2696497" y="1480692"/>
            <a:ext cx="244406" cy="25304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050" name="Picture 2"/>
          <p:cNvPicPr>
            <a:picLocks noChangeAspect="1" noChangeArrowheads="1"/>
          </p:cNvPicPr>
          <p:nvPr/>
        </p:nvPicPr>
        <p:blipFill>
          <a:blip r:embed="rId6"/>
          <a:srcRect/>
          <a:stretch>
            <a:fillRect/>
          </a:stretch>
        </p:blipFill>
        <p:spPr bwMode="auto">
          <a:xfrm>
            <a:off x="9535658" y="1373711"/>
            <a:ext cx="2398196" cy="4402167"/>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anim calcmode="lin" valueType="num">
                                      <p:cBhvr additive="base">
                                        <p:cTn id="11" dur="500" fill="hold"/>
                                        <p:tgtEl>
                                          <p:spTgt spid="6150"/>
                                        </p:tgtEl>
                                        <p:attrNameLst>
                                          <p:attrName>ppt_x</p:attrName>
                                        </p:attrNameLst>
                                      </p:cBhvr>
                                      <p:tavLst>
                                        <p:tav tm="0">
                                          <p:val>
                                            <p:strVal val="#ppt_x"/>
                                          </p:val>
                                        </p:tav>
                                        <p:tav tm="100000">
                                          <p:val>
                                            <p:strVal val="#ppt_x"/>
                                          </p:val>
                                        </p:tav>
                                      </p:tavLst>
                                    </p:anim>
                                    <p:anim calcmode="lin" valueType="num">
                                      <p:cBhvr additive="base">
                                        <p:cTn id="12"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 calcmode="lin" valueType="num">
                                      <p:cBhvr additive="base">
                                        <p:cTn id="21" dur="500" fill="hold"/>
                                        <p:tgtEl>
                                          <p:spTgt spid="6148"/>
                                        </p:tgtEl>
                                        <p:attrNameLst>
                                          <p:attrName>ppt_x</p:attrName>
                                        </p:attrNameLst>
                                      </p:cBhvr>
                                      <p:tavLst>
                                        <p:tav tm="0">
                                          <p:val>
                                            <p:strVal val="#ppt_x"/>
                                          </p:val>
                                        </p:tav>
                                        <p:tav tm="100000">
                                          <p:val>
                                            <p:strVal val="#ppt_x"/>
                                          </p:val>
                                        </p:tav>
                                      </p:tavLst>
                                    </p:anim>
                                    <p:anim calcmode="lin" valueType="num">
                                      <p:cBhvr additive="base">
                                        <p:cTn id="22" dur="500" fill="hold"/>
                                        <p:tgtEl>
                                          <p:spTgt spid="614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149"/>
                                        </p:tgtEl>
                                        <p:attrNameLst>
                                          <p:attrName>style.visibility</p:attrName>
                                        </p:attrNameLst>
                                      </p:cBhvr>
                                      <p:to>
                                        <p:strVal val="visible"/>
                                      </p:to>
                                    </p:set>
                                    <p:anim calcmode="lin" valueType="num">
                                      <p:cBhvr additive="base">
                                        <p:cTn id="29" dur="500" fill="hold"/>
                                        <p:tgtEl>
                                          <p:spTgt spid="6149"/>
                                        </p:tgtEl>
                                        <p:attrNameLst>
                                          <p:attrName>ppt_x</p:attrName>
                                        </p:attrNameLst>
                                      </p:cBhvr>
                                      <p:tavLst>
                                        <p:tav tm="0">
                                          <p:val>
                                            <p:strVal val="#ppt_x"/>
                                          </p:val>
                                        </p:tav>
                                        <p:tav tm="100000">
                                          <p:val>
                                            <p:strVal val="#ppt_x"/>
                                          </p:val>
                                        </p:tav>
                                      </p:tavLst>
                                    </p:anim>
                                    <p:anim calcmode="lin" valueType="num">
                                      <p:cBhvr additive="base">
                                        <p:cTn id="30"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srcRect/>
          <a:stretch>
            <a:fillRect/>
          </a:stretch>
        </p:blipFill>
        <p:spPr bwMode="auto">
          <a:xfrm>
            <a:off x="6431858" y="1589735"/>
            <a:ext cx="2686263" cy="5268265"/>
          </a:xfrm>
          <a:prstGeom prst="rect">
            <a:avLst/>
          </a:prstGeom>
          <a:noFill/>
          <a:ln w="9525">
            <a:noFill/>
            <a:miter lim="800000"/>
            <a:headEnd/>
            <a:tailEnd/>
          </a:ln>
          <a:effectLst/>
        </p:spPr>
      </p:pic>
      <p:sp>
        <p:nvSpPr>
          <p:cNvPr id="32" name="圆角矩形 31"/>
          <p:cNvSpPr/>
          <p:nvPr/>
        </p:nvSpPr>
        <p:spPr>
          <a:xfrm>
            <a:off x="6461162" y="2383767"/>
            <a:ext cx="2639706" cy="207609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8" name="TextBox 7"/>
          <p:cNvSpPr txBox="1"/>
          <p:nvPr/>
        </p:nvSpPr>
        <p:spPr>
          <a:xfrm>
            <a:off x="166780" y="950736"/>
            <a:ext cx="11884322" cy="458459"/>
          </a:xfrm>
          <a:prstGeom prst="rect">
            <a:avLst/>
          </a:prstGeom>
          <a:noFill/>
        </p:spPr>
        <p:txBody>
          <a:bodyPr wrap="square" rtlCol="0">
            <a:spAutoFit/>
          </a:bodyPr>
          <a:lstStyle/>
          <a:p>
            <a:pPr>
              <a:lnSpc>
                <a:spcPct val="150000"/>
              </a:lnSpc>
            </a:pPr>
            <a:r>
              <a:rPr lang="zh-CN" altLang="en-US" dirty="0" smtClean="0"/>
              <a:t>巡检任务分：</a:t>
            </a:r>
            <a:r>
              <a:rPr lang="zh-CN" altLang="en-US" dirty="0" smtClean="0">
                <a:solidFill>
                  <a:srgbClr val="FF0000"/>
                </a:solidFill>
              </a:rPr>
              <a:t>管道工任务，巡线工任务以及临时任务。</a:t>
            </a:r>
            <a:r>
              <a:rPr lang="zh-CN" altLang="en-US" dirty="0" smtClean="0"/>
              <a:t>默认显示所有管道工任务。</a:t>
            </a:r>
            <a:endParaRPr lang="zh-CN" altLang="en-US" dirty="0"/>
          </a:p>
        </p:txBody>
      </p:sp>
      <p:pic>
        <p:nvPicPr>
          <p:cNvPr id="9218" name="Picture 2"/>
          <p:cNvPicPr>
            <a:picLocks noChangeAspect="1" noChangeArrowheads="1"/>
          </p:cNvPicPr>
          <p:nvPr/>
        </p:nvPicPr>
        <p:blipFill>
          <a:blip r:embed="rId3"/>
          <a:srcRect/>
          <a:stretch>
            <a:fillRect/>
          </a:stretch>
        </p:blipFill>
        <p:spPr bwMode="auto">
          <a:xfrm>
            <a:off x="3356867" y="1777042"/>
            <a:ext cx="2741982" cy="5080958"/>
          </a:xfrm>
          <a:prstGeom prst="rect">
            <a:avLst/>
          </a:prstGeom>
          <a:noFill/>
          <a:ln w="9525">
            <a:noFill/>
            <a:miter lim="800000"/>
            <a:headEnd/>
            <a:tailEnd/>
          </a:ln>
          <a:effectLst/>
        </p:spPr>
      </p:pic>
      <p:sp>
        <p:nvSpPr>
          <p:cNvPr id="24" name="圆角矩形 23"/>
          <p:cNvSpPr/>
          <p:nvPr/>
        </p:nvSpPr>
        <p:spPr>
          <a:xfrm>
            <a:off x="4830768" y="5287995"/>
            <a:ext cx="465827" cy="52621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TextBox 15"/>
          <p:cNvSpPr txBox="1"/>
          <p:nvPr/>
        </p:nvSpPr>
        <p:spPr>
          <a:xfrm>
            <a:off x="457199" y="1837426"/>
            <a:ext cx="2855344" cy="2951449"/>
          </a:xfrm>
          <a:prstGeom prst="rect">
            <a:avLst/>
          </a:prstGeom>
          <a:noFill/>
        </p:spPr>
        <p:txBody>
          <a:bodyPr wrap="square" rtlCol="0">
            <a:spAutoFit/>
          </a:bodyPr>
          <a:lstStyle/>
          <a:p>
            <a:pPr>
              <a:lnSpc>
                <a:spcPct val="150000"/>
              </a:lnSpc>
            </a:pPr>
            <a:r>
              <a:rPr lang="zh-CN" altLang="en-US" dirty="0" smtClean="0"/>
              <a:t>点击右上角查询按钮，出现条件选择框。部门名称选择“成都输油站”。查询到成都输油站下辖的所有巡线工任务。随机选择一条任务点击查看按钮，查看巡检任务详情。</a:t>
            </a:r>
            <a:endParaRPr lang="zh-CN" altLang="en-US" dirty="0"/>
          </a:p>
        </p:txBody>
      </p:sp>
      <p:pic>
        <p:nvPicPr>
          <p:cNvPr id="4099" name="Picture 3"/>
          <p:cNvPicPr>
            <a:picLocks noChangeAspect="1" noChangeArrowheads="1"/>
          </p:cNvPicPr>
          <p:nvPr/>
        </p:nvPicPr>
        <p:blipFill>
          <a:blip r:embed="rId4"/>
          <a:srcRect/>
          <a:stretch>
            <a:fillRect/>
          </a:stretch>
        </p:blipFill>
        <p:spPr bwMode="auto">
          <a:xfrm>
            <a:off x="9402034" y="1613138"/>
            <a:ext cx="2611517" cy="5115465"/>
          </a:xfrm>
          <a:prstGeom prst="rect">
            <a:avLst/>
          </a:prstGeom>
          <a:noFill/>
          <a:ln w="9525">
            <a:solidFill>
              <a:schemeClr val="bg1">
                <a:lumMod val="85000"/>
              </a:schemeClr>
            </a:solidFill>
            <a:miter lim="800000"/>
            <a:headEnd/>
            <a:tailEnd/>
          </a:ln>
          <a:effectLst/>
        </p:spPr>
      </p:pic>
      <p:pic>
        <p:nvPicPr>
          <p:cNvPr id="4098" name="Picture 2"/>
          <p:cNvPicPr>
            <a:picLocks noChangeAspect="1" noChangeArrowheads="1"/>
          </p:cNvPicPr>
          <p:nvPr/>
        </p:nvPicPr>
        <p:blipFill>
          <a:blip r:embed="rId5"/>
          <a:srcRect/>
          <a:stretch>
            <a:fillRect/>
          </a:stretch>
        </p:blipFill>
        <p:spPr bwMode="auto">
          <a:xfrm>
            <a:off x="3347025" y="1667817"/>
            <a:ext cx="2777705" cy="5190183"/>
          </a:xfrm>
          <a:prstGeom prst="rect">
            <a:avLst/>
          </a:prstGeom>
          <a:noFill/>
          <a:ln w="9525">
            <a:solidFill>
              <a:schemeClr val="bg1">
                <a:lumMod val="85000"/>
              </a:schemeClr>
            </a:solidFill>
            <a:miter lim="800000"/>
            <a:headEnd/>
            <a:tailEnd/>
          </a:ln>
          <a:effectLst/>
        </p:spPr>
      </p:pic>
      <p:sp>
        <p:nvSpPr>
          <p:cNvPr id="13" name="圆角矩形 12"/>
          <p:cNvSpPr/>
          <p:nvPr/>
        </p:nvSpPr>
        <p:spPr>
          <a:xfrm>
            <a:off x="5710664" y="1752822"/>
            <a:ext cx="250167" cy="2398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101" name="Picture 5"/>
          <p:cNvPicPr>
            <a:picLocks noChangeAspect="1" noChangeArrowheads="1"/>
          </p:cNvPicPr>
          <p:nvPr/>
        </p:nvPicPr>
        <p:blipFill>
          <a:blip r:embed="rId6"/>
          <a:srcRect/>
          <a:stretch>
            <a:fillRect/>
          </a:stretch>
        </p:blipFill>
        <p:spPr bwMode="auto">
          <a:xfrm>
            <a:off x="6423047" y="1587260"/>
            <a:ext cx="2729580" cy="5270740"/>
          </a:xfrm>
          <a:prstGeom prst="rect">
            <a:avLst/>
          </a:prstGeom>
          <a:noFill/>
          <a:ln w="9525">
            <a:solidFill>
              <a:schemeClr val="bg1">
                <a:lumMod val="85000"/>
              </a:schemeClr>
            </a:solidFill>
            <a:miter lim="800000"/>
            <a:headEnd/>
            <a:tailEnd/>
          </a:ln>
          <a:effectLst/>
        </p:spPr>
      </p:pic>
      <p:sp>
        <p:nvSpPr>
          <p:cNvPr id="27" name="圆角矩形 26"/>
          <p:cNvSpPr/>
          <p:nvPr/>
        </p:nvSpPr>
        <p:spPr>
          <a:xfrm>
            <a:off x="6449661" y="2872597"/>
            <a:ext cx="1063947" cy="17252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圆角矩形 27"/>
          <p:cNvSpPr/>
          <p:nvPr/>
        </p:nvSpPr>
        <p:spPr>
          <a:xfrm>
            <a:off x="6455411" y="4042914"/>
            <a:ext cx="1063947" cy="17252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9" name="圆角矩形 28"/>
          <p:cNvSpPr/>
          <p:nvPr/>
        </p:nvSpPr>
        <p:spPr>
          <a:xfrm>
            <a:off x="6455413" y="5201728"/>
            <a:ext cx="1063947" cy="17252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0" name="圆角矩形 29"/>
          <p:cNvSpPr/>
          <p:nvPr/>
        </p:nvSpPr>
        <p:spPr>
          <a:xfrm>
            <a:off x="6438159" y="6354792"/>
            <a:ext cx="1063947" cy="17252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1" name="圆角矩形 30"/>
          <p:cNvSpPr/>
          <p:nvPr/>
        </p:nvSpPr>
        <p:spPr>
          <a:xfrm>
            <a:off x="8525751" y="5345501"/>
            <a:ext cx="557865" cy="25304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3" name="TextBox 32"/>
          <p:cNvSpPr txBox="1"/>
          <p:nvPr/>
        </p:nvSpPr>
        <p:spPr>
          <a:xfrm>
            <a:off x="483080" y="5451894"/>
            <a:ext cx="2631056" cy="646331"/>
          </a:xfrm>
          <a:prstGeom prst="rect">
            <a:avLst/>
          </a:prstGeom>
          <a:noFill/>
        </p:spPr>
        <p:txBody>
          <a:bodyPr wrap="square" rtlCol="0">
            <a:spAutoFit/>
          </a:bodyPr>
          <a:lstStyle/>
          <a:p>
            <a:r>
              <a:rPr lang="zh-CN" altLang="en-US" dirty="0" smtClean="0">
                <a:solidFill>
                  <a:srgbClr val="FF0000"/>
                </a:solidFill>
              </a:rPr>
              <a:t>管道工任务，临时任务查看方法同上</a:t>
            </a:r>
            <a:endParaRPr lang="zh-CN" altLang="en-US" dirty="0">
              <a:solidFill>
                <a:srgbClr val="FF0000"/>
              </a:solidFill>
            </a:endParaRPr>
          </a:p>
        </p:txBody>
      </p:sp>
      <p:sp>
        <p:nvSpPr>
          <p:cNvPr id="20"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a:solidFill>
                  <a:srgbClr val="FF0000"/>
                </a:solidFill>
              </a:rPr>
              <a:t>-</a:t>
            </a:r>
            <a:r>
              <a:rPr lang="zh-CN" altLang="en-US" sz="2400" dirty="0" smtClean="0"/>
              <a:t>巡检任务</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 calcmode="lin" valueType="num">
                                      <p:cBhvr additive="base">
                                        <p:cTn id="15" dur="500" fill="hold"/>
                                        <p:tgtEl>
                                          <p:spTgt spid="4100"/>
                                        </p:tgtEl>
                                        <p:attrNameLst>
                                          <p:attrName>ppt_x</p:attrName>
                                        </p:attrNameLst>
                                      </p:cBhvr>
                                      <p:tavLst>
                                        <p:tav tm="0">
                                          <p:val>
                                            <p:strVal val="#ppt_x"/>
                                          </p:val>
                                        </p:tav>
                                        <p:tav tm="100000">
                                          <p:val>
                                            <p:strVal val="#ppt_x"/>
                                          </p:val>
                                        </p:tav>
                                      </p:tavLst>
                                    </p:anim>
                                    <p:anim calcmode="lin" valueType="num">
                                      <p:cBhvr additive="base">
                                        <p:cTn id="1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101"/>
                                        </p:tgtEl>
                                        <p:attrNameLst>
                                          <p:attrName>style.visibility</p:attrName>
                                        </p:attrNameLst>
                                      </p:cBhvr>
                                      <p:to>
                                        <p:strVal val="visible"/>
                                      </p:to>
                                    </p:set>
                                    <p:anim calcmode="lin" valueType="num">
                                      <p:cBhvr additive="base">
                                        <p:cTn id="41" dur="500" fill="hold"/>
                                        <p:tgtEl>
                                          <p:spTgt spid="4101"/>
                                        </p:tgtEl>
                                        <p:attrNameLst>
                                          <p:attrName>ppt_x</p:attrName>
                                        </p:attrNameLst>
                                      </p:cBhvr>
                                      <p:tavLst>
                                        <p:tav tm="0">
                                          <p:val>
                                            <p:strVal val="#ppt_x"/>
                                          </p:val>
                                        </p:tav>
                                        <p:tav tm="100000">
                                          <p:val>
                                            <p:strVal val="#ppt_x"/>
                                          </p:val>
                                        </p:tav>
                                      </p:tavLst>
                                    </p:anim>
                                    <p:anim calcmode="lin" valueType="num">
                                      <p:cBhvr additive="base">
                                        <p:cTn id="42"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99"/>
                                        </p:tgtEl>
                                        <p:attrNameLst>
                                          <p:attrName>style.visibility</p:attrName>
                                        </p:attrNameLst>
                                      </p:cBhvr>
                                      <p:to>
                                        <p:strVal val="visible"/>
                                      </p:to>
                                    </p:set>
                                    <p:anim calcmode="lin" valueType="num">
                                      <p:cBhvr additive="base">
                                        <p:cTn id="47" dur="500" fill="hold"/>
                                        <p:tgtEl>
                                          <p:spTgt spid="4099"/>
                                        </p:tgtEl>
                                        <p:attrNameLst>
                                          <p:attrName>ppt_x</p:attrName>
                                        </p:attrNameLst>
                                      </p:cBhvr>
                                      <p:tavLst>
                                        <p:tav tm="0">
                                          <p:val>
                                            <p:strVal val="#ppt_x"/>
                                          </p:val>
                                        </p:tav>
                                        <p:tav tm="100000">
                                          <p:val>
                                            <p:strVal val="#ppt_x"/>
                                          </p:val>
                                        </p:tav>
                                      </p:tavLst>
                                    </p:anim>
                                    <p:anim calcmode="lin" valueType="num">
                                      <p:cBhvr additive="base">
                                        <p:cTn id="48" dur="500" fill="hold"/>
                                        <p:tgtEl>
                                          <p:spTgt spid="409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animBg="1"/>
      <p:bldP spid="27" grpId="0" animBg="1"/>
      <p:bldP spid="28" grpId="0" animBg="1"/>
      <p:bldP spid="29" grpId="0" animBg="1"/>
      <p:bldP spid="30"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785009" y="1035168"/>
            <a:ext cx="2958855" cy="5690076"/>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a:srcRect/>
          <a:stretch>
            <a:fillRect/>
          </a:stretch>
        </p:blipFill>
        <p:spPr bwMode="auto">
          <a:xfrm>
            <a:off x="4487444" y="1061049"/>
            <a:ext cx="3008911" cy="5657555"/>
          </a:xfrm>
          <a:prstGeom prst="rect">
            <a:avLst/>
          </a:prstGeom>
          <a:noFill/>
          <a:ln w="9525">
            <a:solidFill>
              <a:schemeClr val="bg1">
                <a:lumMod val="85000"/>
              </a:schemeClr>
            </a:solidFill>
            <a:miter lim="800000"/>
            <a:headEnd/>
            <a:tailEnd/>
          </a:ln>
          <a:effectLst/>
        </p:spPr>
      </p:pic>
      <p:pic>
        <p:nvPicPr>
          <p:cNvPr id="10245" name="Picture 5"/>
          <p:cNvPicPr>
            <a:picLocks noChangeAspect="1" noChangeArrowheads="1"/>
          </p:cNvPicPr>
          <p:nvPr/>
        </p:nvPicPr>
        <p:blipFill>
          <a:blip r:embed="rId4"/>
          <a:srcRect/>
          <a:stretch>
            <a:fillRect/>
          </a:stretch>
        </p:blipFill>
        <p:spPr bwMode="auto">
          <a:xfrm>
            <a:off x="8163084" y="1104180"/>
            <a:ext cx="2904607" cy="5643049"/>
          </a:xfrm>
          <a:prstGeom prst="rect">
            <a:avLst/>
          </a:prstGeom>
          <a:noFill/>
          <a:ln w="9525">
            <a:solidFill>
              <a:schemeClr val="bg1">
                <a:lumMod val="85000"/>
              </a:schemeClr>
            </a:solidFill>
            <a:miter lim="800000"/>
            <a:headEnd/>
            <a:tailEnd/>
          </a:ln>
          <a:effectLst/>
        </p:spPr>
      </p:pic>
      <p:pic>
        <p:nvPicPr>
          <p:cNvPr id="19458" name="Picture 2"/>
          <p:cNvPicPr>
            <a:picLocks noChangeAspect="1" noChangeArrowheads="1"/>
          </p:cNvPicPr>
          <p:nvPr/>
        </p:nvPicPr>
        <p:blipFill>
          <a:blip r:embed="rId5"/>
          <a:srcRect/>
          <a:stretch>
            <a:fillRect/>
          </a:stretch>
        </p:blipFill>
        <p:spPr bwMode="auto">
          <a:xfrm>
            <a:off x="733249" y="1008376"/>
            <a:ext cx="3010616" cy="5849393"/>
          </a:xfrm>
          <a:prstGeom prst="rect">
            <a:avLst/>
          </a:prstGeom>
          <a:noFill/>
          <a:ln w="9525">
            <a:solidFill>
              <a:schemeClr val="bg1">
                <a:lumMod val="85000"/>
              </a:schemeClr>
            </a:solidFill>
            <a:miter lim="800000"/>
            <a:headEnd/>
            <a:tailEnd/>
          </a:ln>
          <a:effectLst/>
        </p:spPr>
      </p:pic>
      <p:sp>
        <p:nvSpPr>
          <p:cNvPr id="27" name="圆角矩形 26"/>
          <p:cNvSpPr/>
          <p:nvPr/>
        </p:nvSpPr>
        <p:spPr>
          <a:xfrm>
            <a:off x="1006426" y="2346385"/>
            <a:ext cx="2579295" cy="46582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圆角矩形 27"/>
          <p:cNvSpPr/>
          <p:nvPr/>
        </p:nvSpPr>
        <p:spPr>
          <a:xfrm>
            <a:off x="986295" y="1552755"/>
            <a:ext cx="2579295" cy="4715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smtClean="0">
                <a:solidFill>
                  <a:srgbClr val="FF0000"/>
                </a:solidFill>
              </a:rPr>
              <a:t>-</a:t>
            </a:r>
            <a:r>
              <a:rPr lang="zh-CN" altLang="en-US" sz="2400" dirty="0"/>
              <a:t>日常巡检</a:t>
            </a:r>
          </a:p>
        </p:txBody>
      </p:sp>
      <p:sp>
        <p:nvSpPr>
          <p:cNvPr id="2" name="右箭头 1"/>
          <p:cNvSpPr/>
          <p:nvPr/>
        </p:nvSpPr>
        <p:spPr>
          <a:xfrm>
            <a:off x="3820715" y="1674976"/>
            <a:ext cx="580369"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44"/>
                                        </p:tgtEl>
                                        <p:attrNameLst>
                                          <p:attrName>style.visibility</p:attrName>
                                        </p:attrNameLst>
                                      </p:cBhvr>
                                      <p:to>
                                        <p:strVal val="visible"/>
                                      </p:to>
                                    </p:set>
                                    <p:anim calcmode="lin" valueType="num">
                                      <p:cBhvr additive="base">
                                        <p:cTn id="17" dur="500" fill="hold"/>
                                        <p:tgtEl>
                                          <p:spTgt spid="10244"/>
                                        </p:tgtEl>
                                        <p:attrNameLst>
                                          <p:attrName>ppt_x</p:attrName>
                                        </p:attrNameLst>
                                      </p:cBhvr>
                                      <p:tavLst>
                                        <p:tav tm="0">
                                          <p:val>
                                            <p:strVal val="#ppt_x"/>
                                          </p:val>
                                        </p:tav>
                                        <p:tav tm="100000">
                                          <p:val>
                                            <p:strVal val="#ppt_x"/>
                                          </p:val>
                                        </p:tav>
                                      </p:tavLst>
                                    </p:anim>
                                    <p:anim calcmode="lin" valueType="num">
                                      <p:cBhvr additive="base">
                                        <p:cTn id="1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245"/>
                                        </p:tgtEl>
                                        <p:attrNameLst>
                                          <p:attrName>style.visibility</p:attrName>
                                        </p:attrNameLst>
                                      </p:cBhvr>
                                      <p:to>
                                        <p:strVal val="visible"/>
                                      </p:to>
                                    </p:set>
                                    <p:anim calcmode="lin" valueType="num">
                                      <p:cBhvr additive="base">
                                        <p:cTn id="27" dur="500" fill="hold"/>
                                        <p:tgtEl>
                                          <p:spTgt spid="10245"/>
                                        </p:tgtEl>
                                        <p:attrNameLst>
                                          <p:attrName>ppt_x</p:attrName>
                                        </p:attrNameLst>
                                      </p:cBhvr>
                                      <p:tavLst>
                                        <p:tav tm="0">
                                          <p:val>
                                            <p:strVal val="#ppt_x"/>
                                          </p:val>
                                        </p:tav>
                                        <p:tav tm="100000">
                                          <p:val>
                                            <p:strVal val="#ppt_x"/>
                                          </p:val>
                                        </p:tav>
                                      </p:tavLst>
                                    </p:anim>
                                    <p:anim calcmode="lin" valueType="num">
                                      <p:cBhvr additive="base">
                                        <p:cTn id="28"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8" name="矩形 7"/>
          <p:cNvSpPr/>
          <p:nvPr/>
        </p:nvSpPr>
        <p:spPr>
          <a:xfrm>
            <a:off x="404018" y="1069576"/>
            <a:ext cx="11384569" cy="2377180"/>
          </a:xfrm>
          <a:prstGeom prst="rect">
            <a:avLst/>
          </a:prstGeom>
          <a:noFill/>
        </p:spPr>
        <p:txBody>
          <a:bodyPr wrap="square" rtlCol="0">
            <a:noAutofit/>
          </a:bodyPr>
          <a:lstStyle/>
          <a:p>
            <a:pPr indent="457200">
              <a:lnSpc>
                <a:spcPct val="150000"/>
              </a:lnSpc>
            </a:pPr>
            <a:r>
              <a:rPr lang="en-US" altLang="zh-CN" sz="1600" b="1" dirty="0" smtClean="0">
                <a:solidFill>
                  <a:srgbClr val="FF0000"/>
                </a:solidFill>
                <a:latin typeface="+mn-ea"/>
              </a:rPr>
              <a:t>1</a:t>
            </a:r>
            <a:r>
              <a:rPr lang="zh-CN" altLang="en-US" sz="1600" b="1" dirty="0" smtClean="0">
                <a:solidFill>
                  <a:srgbClr val="FF0000"/>
                </a:solidFill>
                <a:latin typeface="+mn-ea"/>
              </a:rPr>
              <a:t>、</a:t>
            </a:r>
            <a:r>
              <a:rPr lang="en-US" altLang="zh-CN" sz="1600" b="1" dirty="0" smtClean="0">
                <a:solidFill>
                  <a:srgbClr val="FF0000"/>
                </a:solidFill>
                <a:latin typeface="+mn-ea"/>
              </a:rPr>
              <a:t>APP</a:t>
            </a:r>
            <a:r>
              <a:rPr lang="zh-CN" altLang="en-US" sz="1600" b="1" dirty="0" smtClean="0">
                <a:solidFill>
                  <a:srgbClr val="FF0000"/>
                </a:solidFill>
                <a:latin typeface="+mn-ea"/>
              </a:rPr>
              <a:t>下载与安装</a:t>
            </a:r>
            <a:endParaRPr lang="en-US" altLang="zh-CN" sz="1600" b="1" dirty="0" smtClean="0">
              <a:solidFill>
                <a:srgbClr val="FF0000"/>
              </a:solidFill>
              <a:latin typeface="+mn-ea"/>
            </a:endParaRPr>
          </a:p>
          <a:p>
            <a:pPr marL="742950" lvl="1" indent="-285750">
              <a:lnSpc>
                <a:spcPct val="150000"/>
              </a:lnSpc>
              <a:buFont typeface="Wingdings" panose="05000000000000000000" pitchFamily="2" charset="2"/>
              <a:buChar char="u"/>
            </a:pPr>
            <a:r>
              <a:rPr lang="en-US" altLang="zh-CN" sz="1600" dirty="0" smtClean="0">
                <a:latin typeface="+mn-ea"/>
              </a:rPr>
              <a:t>APP</a:t>
            </a:r>
            <a:r>
              <a:rPr lang="zh-CN" altLang="en-US" sz="1600" dirty="0" smtClean="0">
                <a:latin typeface="+mn-ea"/>
              </a:rPr>
              <a:t>可以在</a:t>
            </a:r>
            <a:r>
              <a:rPr lang="en-US" altLang="zh-CN" sz="1600" dirty="0" smtClean="0">
                <a:latin typeface="+mn-ea"/>
              </a:rPr>
              <a:t>PC</a:t>
            </a:r>
            <a:r>
              <a:rPr lang="zh-CN" altLang="en-US" sz="1600" dirty="0" smtClean="0">
                <a:latin typeface="+mn-ea"/>
              </a:rPr>
              <a:t>端巡检系统的“</a:t>
            </a:r>
            <a:r>
              <a:rPr lang="en-US" altLang="zh-CN" sz="1600" dirty="0" smtClean="0">
                <a:latin typeface="+mn-ea"/>
              </a:rPr>
              <a:t>APP</a:t>
            </a:r>
            <a:r>
              <a:rPr lang="zh-CN" altLang="en-US" sz="1600" dirty="0" smtClean="0">
                <a:latin typeface="+mn-ea"/>
              </a:rPr>
              <a:t>下载”</a:t>
            </a:r>
            <a:r>
              <a:rPr lang="zh-CN" altLang="en-US" sz="1600" dirty="0">
                <a:latin typeface="+mn-ea"/>
              </a:rPr>
              <a:t>处</a:t>
            </a:r>
            <a:r>
              <a:rPr lang="zh-CN" altLang="en-US" sz="1600" dirty="0" smtClean="0">
                <a:latin typeface="+mn-ea"/>
              </a:rPr>
              <a:t>进行二</a:t>
            </a:r>
            <a:r>
              <a:rPr lang="zh-CN" altLang="en-US" sz="1600" dirty="0">
                <a:latin typeface="+mn-ea"/>
              </a:rPr>
              <a:t>维</a:t>
            </a:r>
            <a:r>
              <a:rPr lang="zh-CN" altLang="en-US" sz="1600" dirty="0" smtClean="0">
                <a:latin typeface="+mn-ea"/>
              </a:rPr>
              <a:t>码扫描下载。</a:t>
            </a:r>
            <a:endParaRPr lang="en-US" altLang="zh-CN" sz="1600" dirty="0" smtClean="0">
              <a:latin typeface="+mn-ea"/>
            </a:endParaRPr>
          </a:p>
          <a:p>
            <a:pPr marL="1200150" lvl="2" indent="-285750">
              <a:buFont typeface="Wingdings" panose="05000000000000000000" pitchFamily="2" charset="2"/>
              <a:buChar char="p"/>
            </a:pPr>
            <a:r>
              <a:rPr lang="zh-CN" altLang="en-US" sz="1600" dirty="0" smtClean="0">
                <a:latin typeface="+mn-ea"/>
              </a:rPr>
              <a:t>石油内网访问网址：</a:t>
            </a:r>
            <a:r>
              <a:rPr lang="en-US" altLang="zh-CN" dirty="0"/>
              <a:t>http://</a:t>
            </a:r>
            <a:r>
              <a:rPr lang="en-US" altLang="zh-CN" dirty="0" smtClean="0"/>
              <a:t>11.100.95.9:8081/xnpatrol/jasframework/login/login.htm </a:t>
            </a:r>
            <a:endParaRPr lang="en-US" altLang="zh-CN" dirty="0"/>
          </a:p>
          <a:p>
            <a:pPr marL="1200150" lvl="2" indent="-285750">
              <a:lnSpc>
                <a:spcPct val="150000"/>
              </a:lnSpc>
              <a:buFont typeface="Wingdings" panose="05000000000000000000" pitchFamily="2" charset="2"/>
              <a:buChar char="p"/>
            </a:pPr>
            <a:r>
              <a:rPr lang="zh-CN" altLang="en-US" sz="1600" dirty="0" smtClean="0">
                <a:latin typeface="+mn-ea"/>
              </a:rPr>
              <a:t>登录打开的巡检系统，在首页右侧</a:t>
            </a:r>
            <a:r>
              <a:rPr lang="en-US" altLang="zh-CN" sz="1600" dirty="0" smtClean="0">
                <a:latin typeface="+mn-ea"/>
              </a:rPr>
              <a:t>【App</a:t>
            </a:r>
            <a:r>
              <a:rPr lang="zh-CN" altLang="en-US" sz="1600" dirty="0" smtClean="0">
                <a:latin typeface="+mn-ea"/>
              </a:rPr>
              <a:t>下载</a:t>
            </a:r>
            <a:r>
              <a:rPr lang="en-US" altLang="zh-CN" sz="1600" dirty="0" smtClean="0">
                <a:latin typeface="+mn-ea"/>
              </a:rPr>
              <a:t>】</a:t>
            </a:r>
            <a:r>
              <a:rPr lang="zh-CN" altLang="en-US" sz="1600" dirty="0" smtClean="0">
                <a:latin typeface="+mn-ea"/>
              </a:rPr>
              <a:t>按钮选择下载 管道工</a:t>
            </a:r>
            <a:r>
              <a:rPr lang="en-US" altLang="zh-CN" sz="1600" dirty="0" smtClean="0">
                <a:latin typeface="+mn-ea"/>
              </a:rPr>
              <a:t>APP</a:t>
            </a:r>
          </a:p>
          <a:p>
            <a:pPr marL="1200150" lvl="2" indent="-285750">
              <a:lnSpc>
                <a:spcPct val="150000"/>
              </a:lnSpc>
              <a:buFont typeface="Wingdings" panose="05000000000000000000" pitchFamily="2" charset="2"/>
              <a:buChar char="p"/>
            </a:pPr>
            <a:r>
              <a:rPr lang="zh-CN" altLang="en-US" sz="1600" dirty="0" smtClean="0">
                <a:latin typeface="+mn-ea"/>
              </a:rPr>
              <a:t>将</a:t>
            </a:r>
            <a:r>
              <a:rPr lang="zh-CN" altLang="en-US" sz="1600" dirty="0">
                <a:latin typeface="+mn-ea"/>
              </a:rPr>
              <a:t>下载的</a:t>
            </a:r>
            <a:r>
              <a:rPr lang="en-US" altLang="zh-CN" sz="1600" dirty="0">
                <a:latin typeface="+mn-ea"/>
              </a:rPr>
              <a:t>APK</a:t>
            </a:r>
            <a:r>
              <a:rPr lang="zh-CN" altLang="en-US" sz="1600" dirty="0">
                <a:latin typeface="+mn-ea"/>
              </a:rPr>
              <a:t>安装</a:t>
            </a:r>
            <a:r>
              <a:rPr lang="zh-CN" altLang="en-US" sz="1600" dirty="0" smtClean="0">
                <a:latin typeface="+mn-ea"/>
              </a:rPr>
              <a:t>包，在安卓</a:t>
            </a:r>
            <a:r>
              <a:rPr lang="zh-CN" altLang="en-US" sz="1600" dirty="0">
                <a:latin typeface="+mn-ea"/>
              </a:rPr>
              <a:t>智能设备（智能手机</a:t>
            </a:r>
            <a:r>
              <a:rPr lang="zh-CN" altLang="en-US" sz="1600" dirty="0" smtClean="0">
                <a:latin typeface="+mn-ea"/>
              </a:rPr>
              <a:t>）安装</a:t>
            </a:r>
            <a:r>
              <a:rPr lang="zh-CN" altLang="en-US" sz="1600" dirty="0">
                <a:latin typeface="+mn-ea"/>
              </a:rPr>
              <a:t>完成后，</a:t>
            </a:r>
            <a:r>
              <a:rPr lang="en-US" altLang="zh-CN" sz="1600" b="1" dirty="0">
                <a:solidFill>
                  <a:srgbClr val="FF0000"/>
                </a:solidFill>
                <a:latin typeface="+mn-ea"/>
              </a:rPr>
              <a:t>APP</a:t>
            </a:r>
            <a:r>
              <a:rPr lang="zh-CN" altLang="en-US" sz="1600" b="1" dirty="0">
                <a:solidFill>
                  <a:srgbClr val="FF0000"/>
                </a:solidFill>
                <a:latin typeface="+mn-ea"/>
              </a:rPr>
              <a:t>图标</a:t>
            </a:r>
            <a:r>
              <a:rPr lang="zh-CN" altLang="en-US" sz="1600" dirty="0">
                <a:latin typeface="+mn-ea"/>
              </a:rPr>
              <a:t>如下图</a:t>
            </a:r>
            <a:r>
              <a:rPr lang="en-US" altLang="zh-CN" sz="1600" dirty="0">
                <a:latin typeface="+mn-ea"/>
              </a:rPr>
              <a:t>-1</a:t>
            </a:r>
            <a:r>
              <a:rPr lang="zh-CN" altLang="en-US" sz="1600" dirty="0">
                <a:latin typeface="+mn-ea"/>
              </a:rPr>
              <a:t>所示。</a:t>
            </a:r>
            <a:endParaRPr lang="en-US" altLang="zh-CN" sz="1600" dirty="0">
              <a:latin typeface="+mn-ea"/>
            </a:endParaRPr>
          </a:p>
          <a:p>
            <a:pPr indent="457200">
              <a:lnSpc>
                <a:spcPct val="150000"/>
              </a:lnSpc>
            </a:pPr>
            <a:endParaRPr lang="en-US" altLang="zh-CN" sz="1600" dirty="0" smtClean="0">
              <a:latin typeface="+mn-ea"/>
            </a:endParaRPr>
          </a:p>
        </p:txBody>
      </p:sp>
      <p:sp>
        <p:nvSpPr>
          <p:cNvPr id="10" name="矩形 9"/>
          <p:cNvSpPr/>
          <p:nvPr/>
        </p:nvSpPr>
        <p:spPr>
          <a:xfrm>
            <a:off x="9638818" y="5897356"/>
            <a:ext cx="1669047" cy="338554"/>
          </a:xfrm>
          <a:prstGeom prst="rect">
            <a:avLst/>
          </a:prstGeom>
        </p:spPr>
        <p:txBody>
          <a:bodyPr wrap="none">
            <a:spAutoFit/>
          </a:bodyPr>
          <a:lstStyle/>
          <a:p>
            <a:r>
              <a:rPr lang="zh-CN" altLang="en-US" sz="1600" dirty="0" smtClean="0">
                <a:latin typeface="+mn-ea"/>
              </a:rPr>
              <a:t>图</a:t>
            </a:r>
            <a:r>
              <a:rPr lang="en-US" altLang="zh-CN" sz="1600" dirty="0" smtClean="0">
                <a:latin typeface="+mn-ea"/>
              </a:rPr>
              <a:t>-1 </a:t>
            </a:r>
            <a:r>
              <a:rPr lang="zh-CN" altLang="en-US" sz="1600" dirty="0" smtClean="0">
                <a:latin typeface="+mn-ea"/>
              </a:rPr>
              <a:t>管道工</a:t>
            </a:r>
            <a:r>
              <a:rPr lang="en-US" altLang="zh-CN" sz="1600" dirty="0" smtClean="0">
                <a:latin typeface="+mn-ea"/>
              </a:rPr>
              <a:t>APP</a:t>
            </a:r>
            <a:endParaRPr lang="zh-CN" altLang="en-US" sz="1600" dirty="0"/>
          </a:p>
        </p:txBody>
      </p:sp>
      <p:sp>
        <p:nvSpPr>
          <p:cNvPr id="12" name="等腰三角形 11"/>
          <p:cNvSpPr/>
          <p:nvPr/>
        </p:nvSpPr>
        <p:spPr>
          <a:xfrm>
            <a:off x="9376356" y="5990625"/>
            <a:ext cx="143435" cy="169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下箭头 3"/>
          <p:cNvSpPr/>
          <p:nvPr/>
        </p:nvSpPr>
        <p:spPr>
          <a:xfrm rot="5400000">
            <a:off x="6194905" y="4000935"/>
            <a:ext cx="219289" cy="279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2"/>
          <a:srcRect/>
          <a:stretch>
            <a:fillRect/>
          </a:stretch>
        </p:blipFill>
        <p:spPr bwMode="auto">
          <a:xfrm>
            <a:off x="9307902" y="3284655"/>
            <a:ext cx="2074114" cy="247347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6737212" y="3666227"/>
            <a:ext cx="1095572" cy="474452"/>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a:srcRect/>
          <a:stretch>
            <a:fillRect/>
          </a:stretch>
        </p:blipFill>
        <p:spPr bwMode="auto">
          <a:xfrm>
            <a:off x="129390" y="3114136"/>
            <a:ext cx="9023236" cy="560178"/>
          </a:xfrm>
          <a:prstGeom prst="rect">
            <a:avLst/>
          </a:prstGeom>
          <a:noFill/>
          <a:ln w="9525">
            <a:noFill/>
            <a:miter lim="800000"/>
            <a:headEnd/>
            <a:tailEnd/>
          </a:ln>
          <a:effectLst/>
        </p:spPr>
      </p:pic>
      <p:sp>
        <p:nvSpPr>
          <p:cNvPr id="11" name="圆角矩形 10"/>
          <p:cNvSpPr/>
          <p:nvPr/>
        </p:nvSpPr>
        <p:spPr>
          <a:xfrm>
            <a:off x="6737230" y="3209026"/>
            <a:ext cx="1086928" cy="69011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3093578" y="3794245"/>
            <a:ext cx="2778310" cy="3025095"/>
          </a:xfrm>
          <a:prstGeom prst="rect">
            <a:avLst/>
          </a:prstGeom>
        </p:spPr>
      </p:pic>
    </p:spTree>
    <p:extLst>
      <p:ext uri="{BB962C8B-B14F-4D97-AF65-F5344CB8AC3E}">
        <p14:creationId xmlns:p14="http://schemas.microsoft.com/office/powerpoint/2010/main" val="42943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smtClean="0">
                <a:solidFill>
                  <a:srgbClr val="FF0000"/>
                </a:solidFill>
              </a:rPr>
              <a:t>-</a:t>
            </a:r>
            <a:r>
              <a:rPr lang="zh-CN" altLang="en-US" sz="2400" dirty="0"/>
              <a:t>日常</a:t>
            </a:r>
            <a:r>
              <a:rPr lang="zh-CN" altLang="en-US" sz="2400" dirty="0" smtClean="0"/>
              <a:t>巡检</a:t>
            </a:r>
            <a:r>
              <a:rPr lang="en-US" altLang="zh-CN" sz="2400" dirty="0" smtClean="0"/>
              <a:t>-</a:t>
            </a:r>
            <a:r>
              <a:rPr lang="zh-CN" altLang="en-US" sz="2400" dirty="0" smtClean="0"/>
              <a:t>数据采集</a:t>
            </a:r>
            <a:endParaRPr lang="zh-CN" altLang="en-US" sz="2400" dirty="0"/>
          </a:p>
        </p:txBody>
      </p:sp>
      <p:pic>
        <p:nvPicPr>
          <p:cNvPr id="6" name="Picture 5"/>
          <p:cNvPicPr>
            <a:picLocks noChangeAspect="1" noChangeArrowheads="1"/>
          </p:cNvPicPr>
          <p:nvPr/>
        </p:nvPicPr>
        <p:blipFill>
          <a:blip r:embed="rId2"/>
          <a:srcRect/>
          <a:stretch>
            <a:fillRect/>
          </a:stretch>
        </p:blipFill>
        <p:spPr bwMode="auto">
          <a:xfrm>
            <a:off x="4368730" y="991309"/>
            <a:ext cx="2904607" cy="5643049"/>
          </a:xfrm>
          <a:prstGeom prst="rect">
            <a:avLst/>
          </a:prstGeom>
          <a:noFill/>
          <a:ln w="9525">
            <a:solidFill>
              <a:schemeClr val="bg1">
                <a:lumMod val="85000"/>
              </a:schemeClr>
            </a:solidFill>
            <a:miter lim="800000"/>
            <a:headEnd/>
            <a:tailEnd/>
          </a:ln>
          <a:effectLst/>
        </p:spPr>
      </p:pic>
      <p:sp>
        <p:nvSpPr>
          <p:cNvPr id="2" name="椭圆 1"/>
          <p:cNvSpPr/>
          <p:nvPr/>
        </p:nvSpPr>
        <p:spPr>
          <a:xfrm>
            <a:off x="6486237" y="4903510"/>
            <a:ext cx="743484" cy="71784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23900" y="991309"/>
            <a:ext cx="3589716" cy="5696483"/>
            <a:chOff x="723900" y="991309"/>
            <a:chExt cx="3589716" cy="5696483"/>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 y="991309"/>
              <a:ext cx="2848242" cy="5696483"/>
            </a:xfrm>
            <a:prstGeom prst="rect">
              <a:avLst/>
            </a:prstGeom>
          </p:spPr>
        </p:pic>
        <p:sp>
          <p:nvSpPr>
            <p:cNvPr id="10" name="右箭头 9"/>
            <p:cNvSpPr/>
            <p:nvPr/>
          </p:nvSpPr>
          <p:spPr>
            <a:xfrm flipH="1">
              <a:off x="3666589" y="5132472"/>
              <a:ext cx="523218" cy="202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58241" y="3655144"/>
              <a:ext cx="555375" cy="1477328"/>
            </a:xfrm>
            <a:prstGeom prst="rect">
              <a:avLst/>
            </a:prstGeom>
          </p:spPr>
          <p:txBody>
            <a:bodyPr wrap="square">
              <a:spAutoFit/>
            </a:bodyPr>
            <a:lstStyle/>
            <a:p>
              <a:r>
                <a:rPr lang="zh-CN" altLang="en-US" dirty="0" smtClean="0"/>
                <a:t>轨迹线采集</a:t>
              </a:r>
              <a:endParaRPr lang="zh-CN" altLang="en-US" dirty="0"/>
            </a:p>
          </p:txBody>
        </p:sp>
      </p:grpSp>
      <p:grpSp>
        <p:nvGrpSpPr>
          <p:cNvPr id="8" name="组合 7"/>
          <p:cNvGrpSpPr/>
          <p:nvPr/>
        </p:nvGrpSpPr>
        <p:grpSpPr>
          <a:xfrm>
            <a:off x="7339950" y="914399"/>
            <a:ext cx="4770137" cy="5943601"/>
            <a:chOff x="7339950" y="914399"/>
            <a:chExt cx="4770137" cy="5943601"/>
          </a:xfrm>
        </p:grpSpPr>
        <p:pic>
          <p:nvPicPr>
            <p:cNvPr id="4" name="Picture 2"/>
            <p:cNvPicPr>
              <a:picLocks noChangeAspect="1" noChangeArrowheads="1"/>
            </p:cNvPicPr>
            <p:nvPr/>
          </p:nvPicPr>
          <p:blipFill>
            <a:blip r:embed="rId4"/>
            <a:srcRect/>
            <a:stretch>
              <a:fillRect/>
            </a:stretch>
          </p:blipFill>
          <p:spPr bwMode="auto">
            <a:xfrm>
              <a:off x="7863167" y="914399"/>
              <a:ext cx="2072711" cy="5943601"/>
            </a:xfrm>
            <a:prstGeom prst="rect">
              <a:avLst/>
            </a:prstGeom>
            <a:noFill/>
            <a:ln w="9525">
              <a:solidFill>
                <a:schemeClr val="bg1">
                  <a:lumMod val="85000"/>
                </a:schemeClr>
              </a:solidFill>
              <a:miter lim="800000"/>
              <a:headEnd/>
              <a:tailEnd/>
            </a:ln>
            <a:effectLst/>
          </p:spPr>
        </p:pic>
        <p:pic>
          <p:nvPicPr>
            <p:cNvPr id="5" name="Picture 3"/>
            <p:cNvPicPr>
              <a:picLocks noChangeAspect="1" noChangeArrowheads="1"/>
            </p:cNvPicPr>
            <p:nvPr/>
          </p:nvPicPr>
          <p:blipFill>
            <a:blip r:embed="rId5"/>
            <a:srcRect/>
            <a:stretch>
              <a:fillRect/>
            </a:stretch>
          </p:blipFill>
          <p:spPr bwMode="auto">
            <a:xfrm>
              <a:off x="10046106" y="918928"/>
              <a:ext cx="2063981" cy="5939072"/>
            </a:xfrm>
            <a:prstGeom prst="rect">
              <a:avLst/>
            </a:prstGeom>
            <a:noFill/>
            <a:ln w="9525">
              <a:solidFill>
                <a:schemeClr val="bg1">
                  <a:lumMod val="85000"/>
                </a:schemeClr>
              </a:solidFill>
              <a:miter lim="800000"/>
              <a:headEnd/>
              <a:tailEnd/>
            </a:ln>
            <a:effectLst/>
          </p:spPr>
        </p:pic>
        <p:sp>
          <p:nvSpPr>
            <p:cNvPr id="7" name="右箭头 6"/>
            <p:cNvSpPr/>
            <p:nvPr/>
          </p:nvSpPr>
          <p:spPr>
            <a:xfrm>
              <a:off x="7339950" y="5155612"/>
              <a:ext cx="523218" cy="202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383565" y="3569686"/>
              <a:ext cx="555375" cy="1477328"/>
            </a:xfrm>
            <a:prstGeom prst="rect">
              <a:avLst/>
            </a:prstGeom>
          </p:spPr>
          <p:txBody>
            <a:bodyPr wrap="square">
              <a:spAutoFit/>
            </a:bodyPr>
            <a:lstStyle/>
            <a:p>
              <a:r>
                <a:rPr lang="zh-CN" altLang="en-US" dirty="0" smtClean="0"/>
                <a:t>关键点采集</a:t>
              </a:r>
              <a:endParaRPr lang="zh-CN" altLang="en-US" dirty="0"/>
            </a:p>
          </p:txBody>
        </p:sp>
      </p:grpSp>
    </p:spTree>
    <p:extLst>
      <p:ext uri="{BB962C8B-B14F-4D97-AF65-F5344CB8AC3E}">
        <p14:creationId xmlns:p14="http://schemas.microsoft.com/office/powerpoint/2010/main" val="294140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6610" y="904397"/>
            <a:ext cx="8816194" cy="461665"/>
          </a:xfrm>
          <a:prstGeom prst="rect">
            <a:avLst/>
          </a:prstGeom>
          <a:noFill/>
        </p:spPr>
        <p:txBody>
          <a:bodyPr wrap="square" rtlCol="0">
            <a:spAutoFit/>
          </a:bodyPr>
          <a:lstStyle/>
          <a:p>
            <a:pPr>
              <a:lnSpc>
                <a:spcPct val="150000"/>
              </a:lnSpc>
            </a:pPr>
            <a:r>
              <a:rPr lang="zh-CN" altLang="en-US" sz="1600" dirty="0" smtClean="0"/>
              <a:t>巡检记录分为：</a:t>
            </a:r>
            <a:r>
              <a:rPr lang="zh-CN" altLang="en-US" sz="1600" dirty="0" smtClean="0">
                <a:solidFill>
                  <a:srgbClr val="FF0000"/>
                </a:solidFill>
              </a:rPr>
              <a:t>巡检记录</a:t>
            </a:r>
            <a:r>
              <a:rPr lang="zh-CN" altLang="en-US" sz="1600" dirty="0" smtClean="0"/>
              <a:t>和</a:t>
            </a:r>
            <a:r>
              <a:rPr lang="zh-CN" altLang="en-US" sz="1600" dirty="0" smtClean="0">
                <a:solidFill>
                  <a:srgbClr val="FF0000"/>
                </a:solidFill>
              </a:rPr>
              <a:t>巡检异常记录</a:t>
            </a:r>
            <a:r>
              <a:rPr lang="zh-CN" altLang="en-US" sz="1600" dirty="0" smtClean="0"/>
              <a:t>。默认显示所有</a:t>
            </a:r>
            <a:r>
              <a:rPr lang="zh-CN" altLang="en-US" sz="1600" dirty="0" smtClean="0">
                <a:solidFill>
                  <a:srgbClr val="FF0000"/>
                </a:solidFill>
              </a:rPr>
              <a:t>巡检记录</a:t>
            </a:r>
            <a:r>
              <a:rPr lang="zh-CN" altLang="en-US" sz="1600" dirty="0" smtClean="0"/>
              <a:t>。</a:t>
            </a:r>
            <a:endParaRPr lang="zh-CN" altLang="en-US" sz="1600" dirty="0"/>
          </a:p>
        </p:txBody>
      </p:sp>
      <p:pic>
        <p:nvPicPr>
          <p:cNvPr id="9218" name="Picture 2"/>
          <p:cNvPicPr>
            <a:picLocks noChangeAspect="1" noChangeArrowheads="1"/>
          </p:cNvPicPr>
          <p:nvPr/>
        </p:nvPicPr>
        <p:blipFill>
          <a:blip r:embed="rId3"/>
          <a:srcRect/>
          <a:stretch>
            <a:fillRect/>
          </a:stretch>
        </p:blipFill>
        <p:spPr bwMode="auto">
          <a:xfrm>
            <a:off x="257838" y="1436914"/>
            <a:ext cx="2777601" cy="5146961"/>
          </a:xfrm>
          <a:prstGeom prst="rect">
            <a:avLst/>
          </a:prstGeom>
          <a:noFill/>
          <a:ln w="9525">
            <a:noFill/>
            <a:miter lim="800000"/>
            <a:headEnd/>
            <a:tailEnd/>
          </a:ln>
          <a:effectLst/>
        </p:spPr>
      </p:pic>
      <p:sp>
        <p:nvSpPr>
          <p:cNvPr id="24" name="圆角矩形 23"/>
          <p:cNvSpPr/>
          <p:nvPr/>
        </p:nvSpPr>
        <p:spPr>
          <a:xfrm>
            <a:off x="339247" y="5602245"/>
            <a:ext cx="577969" cy="58659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5124" name="Picture 4"/>
          <p:cNvPicPr>
            <a:picLocks noChangeAspect="1" noChangeArrowheads="1"/>
          </p:cNvPicPr>
          <p:nvPr/>
        </p:nvPicPr>
        <p:blipFill>
          <a:blip r:embed="rId4"/>
          <a:srcRect/>
          <a:stretch>
            <a:fillRect/>
          </a:stretch>
        </p:blipFill>
        <p:spPr bwMode="auto">
          <a:xfrm>
            <a:off x="9214607" y="1578634"/>
            <a:ext cx="2701443" cy="5279366"/>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6261122" y="1436152"/>
            <a:ext cx="2707248" cy="3840945"/>
          </a:xfrm>
          <a:prstGeom prst="rect">
            <a:avLst/>
          </a:prstGeom>
          <a:noFill/>
          <a:ln w="9525">
            <a:solidFill>
              <a:schemeClr val="bg1">
                <a:lumMod val="85000"/>
              </a:schemeClr>
            </a:solid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6242936" y="3377960"/>
            <a:ext cx="2843764" cy="3480040"/>
          </a:xfrm>
          <a:prstGeom prst="rect">
            <a:avLst/>
          </a:prstGeom>
          <a:noFill/>
          <a:ln w="9525">
            <a:noFill/>
            <a:miter lim="800000"/>
            <a:headEnd/>
            <a:tailEnd/>
          </a:ln>
          <a:effectLst/>
        </p:spPr>
      </p:pic>
      <p:sp>
        <p:nvSpPr>
          <p:cNvPr id="27" name="圆角矩形 26"/>
          <p:cNvSpPr/>
          <p:nvPr/>
        </p:nvSpPr>
        <p:spPr>
          <a:xfrm>
            <a:off x="6310391" y="2659929"/>
            <a:ext cx="2589418" cy="40245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圆角矩形 27"/>
          <p:cNvSpPr/>
          <p:nvPr/>
        </p:nvSpPr>
        <p:spPr>
          <a:xfrm>
            <a:off x="6316362" y="5114750"/>
            <a:ext cx="2702944" cy="49457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050" name="Picture 2"/>
          <p:cNvPicPr>
            <a:picLocks noChangeAspect="1" noChangeArrowheads="1"/>
          </p:cNvPicPr>
          <p:nvPr/>
        </p:nvPicPr>
        <p:blipFill>
          <a:blip r:embed="rId7"/>
          <a:srcRect/>
          <a:stretch>
            <a:fillRect/>
          </a:stretch>
        </p:blipFill>
        <p:spPr bwMode="auto">
          <a:xfrm>
            <a:off x="210144" y="1371597"/>
            <a:ext cx="2829794" cy="5421086"/>
          </a:xfrm>
          <a:prstGeom prst="rect">
            <a:avLst/>
          </a:prstGeom>
          <a:noFill/>
          <a:ln w="9525">
            <a:solidFill>
              <a:schemeClr val="bg1">
                <a:lumMod val="85000"/>
              </a:schemeClr>
            </a:solidFill>
            <a:miter lim="800000"/>
            <a:headEnd/>
            <a:tailEnd/>
          </a:ln>
          <a:effectLst/>
        </p:spPr>
      </p:pic>
      <p:grpSp>
        <p:nvGrpSpPr>
          <p:cNvPr id="2" name="组合 1"/>
          <p:cNvGrpSpPr/>
          <p:nvPr/>
        </p:nvGrpSpPr>
        <p:grpSpPr>
          <a:xfrm>
            <a:off x="3281128" y="1384483"/>
            <a:ext cx="2798554" cy="5204858"/>
            <a:chOff x="3281128" y="1384483"/>
            <a:chExt cx="2798554" cy="5204858"/>
          </a:xfrm>
        </p:grpSpPr>
        <p:pic>
          <p:nvPicPr>
            <p:cNvPr id="5123" name="Picture 3"/>
            <p:cNvPicPr>
              <a:picLocks noChangeAspect="1" noChangeArrowheads="1"/>
            </p:cNvPicPr>
            <p:nvPr/>
          </p:nvPicPr>
          <p:blipFill>
            <a:blip r:embed="rId8"/>
            <a:srcRect/>
            <a:stretch>
              <a:fillRect/>
            </a:stretch>
          </p:blipFill>
          <p:spPr bwMode="auto">
            <a:xfrm>
              <a:off x="3325237" y="1384483"/>
              <a:ext cx="2631326" cy="3242704"/>
            </a:xfrm>
            <a:prstGeom prst="rect">
              <a:avLst/>
            </a:prstGeom>
            <a:noFill/>
            <a:ln w="9525">
              <a:solidFill>
                <a:schemeClr val="bg1">
                  <a:lumMod val="85000"/>
                </a:schemeClr>
              </a:solidFill>
              <a:miter lim="800000"/>
              <a:headEnd/>
              <a:tailEnd/>
            </a:ln>
            <a:effectLst/>
          </p:spPr>
        </p:pic>
        <p:sp>
          <p:nvSpPr>
            <p:cNvPr id="18" name="TextBox 17"/>
            <p:cNvSpPr txBox="1"/>
            <p:nvPr/>
          </p:nvSpPr>
          <p:spPr>
            <a:xfrm>
              <a:off x="3281128" y="5019681"/>
              <a:ext cx="2798554" cy="1569660"/>
            </a:xfrm>
            <a:prstGeom prst="rect">
              <a:avLst/>
            </a:prstGeom>
            <a:noFill/>
          </p:spPr>
          <p:txBody>
            <a:bodyPr wrap="square" rtlCol="0">
              <a:spAutoFit/>
            </a:bodyPr>
            <a:lstStyle/>
            <a:p>
              <a:pPr>
                <a:lnSpc>
                  <a:spcPct val="150000"/>
                </a:lnSpc>
              </a:pPr>
              <a:r>
                <a:rPr lang="zh-CN" altLang="en-US" sz="1600" dirty="0" smtClean="0">
                  <a:solidFill>
                    <a:srgbClr val="FF0000"/>
                  </a:solidFill>
                </a:rPr>
                <a:t>部门名称，巡线类别，同步状态可以单独查询也可组合查询。但巡检人员需要先选择了部门名称才能获取。</a:t>
              </a:r>
              <a:endParaRPr lang="zh-CN" altLang="en-US" sz="1600" dirty="0">
                <a:solidFill>
                  <a:srgbClr val="FF0000"/>
                </a:solidFill>
              </a:endParaRPr>
            </a:p>
          </p:txBody>
        </p:sp>
      </p:grpSp>
      <p:pic>
        <p:nvPicPr>
          <p:cNvPr id="2051" name="Picture 3"/>
          <p:cNvPicPr>
            <a:picLocks noChangeAspect="1" noChangeArrowheads="1"/>
          </p:cNvPicPr>
          <p:nvPr/>
        </p:nvPicPr>
        <p:blipFill>
          <a:blip r:embed="rId9"/>
          <a:srcRect/>
          <a:stretch>
            <a:fillRect/>
          </a:stretch>
        </p:blipFill>
        <p:spPr bwMode="auto">
          <a:xfrm>
            <a:off x="9186011" y="1457864"/>
            <a:ext cx="2812704" cy="5400136"/>
          </a:xfrm>
          <a:prstGeom prst="rect">
            <a:avLst/>
          </a:prstGeom>
          <a:noFill/>
          <a:ln w="9525">
            <a:solidFill>
              <a:schemeClr val="bg1">
                <a:lumMod val="85000"/>
              </a:schemeClr>
            </a:solidFill>
            <a:miter lim="800000"/>
            <a:headEnd/>
            <a:tailEnd/>
          </a:ln>
          <a:effectLst/>
        </p:spPr>
      </p:pic>
      <p:sp>
        <p:nvSpPr>
          <p:cNvPr id="16" name="标题 2"/>
          <p:cNvSpPr>
            <a:spLocks noGrp="1"/>
          </p:cNvSpPr>
          <p:nvPr>
            <p:ph type="title"/>
          </p:nvPr>
        </p:nvSpPr>
        <p:spPr>
          <a:xfrm>
            <a:off x="0" y="30907"/>
            <a:ext cx="5736566" cy="792088"/>
          </a:xfrm>
        </p:spPr>
        <p:txBody>
          <a:bodyPr/>
          <a:lstStyle/>
          <a:p>
            <a:pPr algn="l"/>
            <a:r>
              <a:rPr lang="zh-CN" altLang="en-US" sz="3200" dirty="0">
                <a:solidFill>
                  <a:srgbClr val="FF0000"/>
                </a:solidFill>
              </a:rPr>
              <a:t>巡线管理</a:t>
            </a:r>
            <a:r>
              <a:rPr lang="en-US" altLang="zh-CN" sz="3200" dirty="0" smtClean="0">
                <a:solidFill>
                  <a:srgbClr val="FF0000"/>
                </a:solidFill>
              </a:rPr>
              <a:t>-</a:t>
            </a:r>
            <a:r>
              <a:rPr lang="zh-CN" altLang="en-US" sz="2400" dirty="0" smtClean="0"/>
              <a:t>巡检记录</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125"/>
                                        </p:tgtEl>
                                        <p:attrNameLst>
                                          <p:attrName>style.visibility</p:attrName>
                                        </p:attrNameLst>
                                      </p:cBhvr>
                                      <p:to>
                                        <p:strVal val="visible"/>
                                      </p:to>
                                    </p:set>
                                    <p:anim calcmode="lin" valueType="num">
                                      <p:cBhvr additive="base">
                                        <p:cTn id="23" dur="500" fill="hold"/>
                                        <p:tgtEl>
                                          <p:spTgt spid="5125"/>
                                        </p:tgtEl>
                                        <p:attrNameLst>
                                          <p:attrName>ppt_x</p:attrName>
                                        </p:attrNameLst>
                                      </p:cBhvr>
                                      <p:tavLst>
                                        <p:tav tm="0">
                                          <p:val>
                                            <p:strVal val="#ppt_x"/>
                                          </p:val>
                                        </p:tav>
                                        <p:tav tm="100000">
                                          <p:val>
                                            <p:strVal val="#ppt_x"/>
                                          </p:val>
                                        </p:tav>
                                      </p:tavLst>
                                    </p:anim>
                                    <p:anim calcmode="lin" valueType="num">
                                      <p:cBhvr additive="base">
                                        <p:cTn id="24"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126"/>
                                        </p:tgtEl>
                                        <p:attrNameLst>
                                          <p:attrName>style.visibility</p:attrName>
                                        </p:attrNameLst>
                                      </p:cBhvr>
                                      <p:to>
                                        <p:strVal val="visible"/>
                                      </p:to>
                                    </p:set>
                                    <p:anim calcmode="lin" valueType="num">
                                      <p:cBhvr additive="base">
                                        <p:cTn id="33" dur="500" fill="hold"/>
                                        <p:tgtEl>
                                          <p:spTgt spid="5126"/>
                                        </p:tgtEl>
                                        <p:attrNameLst>
                                          <p:attrName>ppt_x</p:attrName>
                                        </p:attrNameLst>
                                      </p:cBhvr>
                                      <p:tavLst>
                                        <p:tav tm="0">
                                          <p:val>
                                            <p:strVal val="#ppt_x"/>
                                          </p:val>
                                        </p:tav>
                                        <p:tav tm="100000">
                                          <p:val>
                                            <p:strVal val="#ppt_x"/>
                                          </p:val>
                                        </p:tav>
                                      </p:tavLst>
                                    </p:anim>
                                    <p:anim calcmode="lin" valueType="num">
                                      <p:cBhvr additive="base">
                                        <p:cTn id="34"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124"/>
                                        </p:tgtEl>
                                        <p:attrNameLst>
                                          <p:attrName>style.visibility</p:attrName>
                                        </p:attrNameLst>
                                      </p:cBhvr>
                                      <p:to>
                                        <p:strVal val="visible"/>
                                      </p:to>
                                    </p:set>
                                    <p:anim calcmode="lin" valueType="num">
                                      <p:cBhvr additive="base">
                                        <p:cTn id="39" dur="500" fill="hold"/>
                                        <p:tgtEl>
                                          <p:spTgt spid="5124"/>
                                        </p:tgtEl>
                                        <p:attrNameLst>
                                          <p:attrName>ppt_x</p:attrName>
                                        </p:attrNameLst>
                                      </p:cBhvr>
                                      <p:tavLst>
                                        <p:tav tm="0">
                                          <p:val>
                                            <p:strVal val="#ppt_x"/>
                                          </p:val>
                                        </p:tav>
                                        <p:tav tm="100000">
                                          <p:val>
                                            <p:strVal val="#ppt_x"/>
                                          </p:val>
                                        </p:tav>
                                      </p:tavLst>
                                    </p:anim>
                                    <p:anim calcmode="lin" valueType="num">
                                      <p:cBhvr additive="base">
                                        <p:cTn id="4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51"/>
                                        </p:tgtEl>
                                        <p:attrNameLst>
                                          <p:attrName>style.visibility</p:attrName>
                                        </p:attrNameLst>
                                      </p:cBhvr>
                                      <p:to>
                                        <p:strVal val="visible"/>
                                      </p:to>
                                    </p:set>
                                    <p:anim calcmode="lin" valueType="num">
                                      <p:cBhvr additive="base">
                                        <p:cTn id="45" dur="500" fill="hold"/>
                                        <p:tgtEl>
                                          <p:spTgt spid="2051"/>
                                        </p:tgtEl>
                                        <p:attrNameLst>
                                          <p:attrName>ppt_x</p:attrName>
                                        </p:attrNameLst>
                                      </p:cBhvr>
                                      <p:tavLst>
                                        <p:tav tm="0">
                                          <p:val>
                                            <p:strVal val="#ppt_x"/>
                                          </p:val>
                                        </p:tav>
                                        <p:tav tm="100000">
                                          <p:val>
                                            <p:strVal val="#ppt_x"/>
                                          </p:val>
                                        </p:tav>
                                      </p:tavLst>
                                    </p:anim>
                                    <p:anim calcmode="lin" valueType="num">
                                      <p:cBhvr additive="base">
                                        <p:cTn id="46"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240135" y="1229237"/>
            <a:ext cx="2838089" cy="5259046"/>
          </a:xfrm>
          <a:prstGeom prst="rect">
            <a:avLst/>
          </a:prstGeom>
          <a:noFill/>
          <a:ln w="9525">
            <a:noFill/>
            <a:miter lim="800000"/>
            <a:headEnd/>
            <a:tailEnd/>
          </a:ln>
          <a:effectLst/>
        </p:spPr>
      </p:pic>
      <p:sp>
        <p:nvSpPr>
          <p:cNvPr id="24" name="圆角矩形 23"/>
          <p:cNvSpPr/>
          <p:nvPr/>
        </p:nvSpPr>
        <p:spPr>
          <a:xfrm>
            <a:off x="1016513" y="5456478"/>
            <a:ext cx="577969" cy="58659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6" name="Picture 2"/>
          <p:cNvPicPr>
            <a:picLocks noChangeAspect="1" noChangeArrowheads="1"/>
          </p:cNvPicPr>
          <p:nvPr/>
        </p:nvPicPr>
        <p:blipFill>
          <a:blip r:embed="rId4"/>
          <a:srcRect/>
          <a:stretch>
            <a:fillRect/>
          </a:stretch>
        </p:blipFill>
        <p:spPr bwMode="auto">
          <a:xfrm>
            <a:off x="231506" y="1201596"/>
            <a:ext cx="2846983" cy="5428074"/>
          </a:xfrm>
          <a:prstGeom prst="rect">
            <a:avLst/>
          </a:prstGeom>
          <a:noFill/>
          <a:ln w="9525">
            <a:solidFill>
              <a:schemeClr val="bg1">
                <a:lumMod val="85000"/>
              </a:schemeClr>
            </a:solid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305759" y="1212278"/>
            <a:ext cx="2811902" cy="5348378"/>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3276097" y="1197209"/>
            <a:ext cx="2907370" cy="5510095"/>
          </a:xfrm>
          <a:prstGeom prst="rect">
            <a:avLst/>
          </a:prstGeom>
          <a:noFill/>
          <a:ln w="9525">
            <a:solidFill>
              <a:schemeClr val="bg1">
                <a:lumMod val="85000"/>
              </a:schemeClr>
            </a:solid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9235582" y="1204730"/>
            <a:ext cx="2813481" cy="5485322"/>
          </a:xfrm>
          <a:prstGeom prst="rect">
            <a:avLst/>
          </a:prstGeom>
          <a:noFill/>
          <a:ln w="9525">
            <a:solidFill>
              <a:schemeClr val="bg1">
                <a:lumMod val="85000"/>
              </a:schemeClr>
            </a:solid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6322821" y="1186398"/>
            <a:ext cx="2750834" cy="5382883"/>
          </a:xfrm>
          <a:prstGeom prst="rect">
            <a:avLst/>
          </a:prstGeom>
          <a:noFill/>
          <a:ln w="9525">
            <a:solidFill>
              <a:schemeClr val="bg1">
                <a:lumMod val="85000"/>
              </a:schemeClr>
            </a:solidFill>
            <a:miter lim="800000"/>
            <a:headEnd/>
            <a:tailEnd/>
          </a:ln>
          <a:effectLst/>
        </p:spPr>
      </p:pic>
      <p:sp>
        <p:nvSpPr>
          <p:cNvPr id="18" name="圆角矩形 17"/>
          <p:cNvSpPr/>
          <p:nvPr/>
        </p:nvSpPr>
        <p:spPr>
          <a:xfrm>
            <a:off x="8386405" y="2304961"/>
            <a:ext cx="554962" cy="23578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巡线管理</a:t>
            </a:r>
            <a:r>
              <a:rPr lang="en-US" altLang="zh-CN" sz="3200" dirty="0" smtClean="0">
                <a:solidFill>
                  <a:srgbClr val="FF0000"/>
                </a:solidFill>
              </a:rPr>
              <a:t>-</a:t>
            </a:r>
            <a:r>
              <a:rPr lang="zh-CN" altLang="en-US" sz="2400" dirty="0" smtClean="0"/>
              <a:t>巡检时间</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1"/>
                                        </p:tgtEl>
                                        <p:attrNameLst>
                                          <p:attrName>style.visibility</p:attrName>
                                        </p:attrNameLst>
                                      </p:cBhvr>
                                      <p:to>
                                        <p:strVal val="visible"/>
                                      </p:to>
                                    </p:set>
                                    <p:anim calcmode="lin" valueType="num">
                                      <p:cBhvr additive="base">
                                        <p:cTn id="25" dur="500" fill="hold"/>
                                        <p:tgtEl>
                                          <p:spTgt spid="1031"/>
                                        </p:tgtEl>
                                        <p:attrNameLst>
                                          <p:attrName>ppt_x</p:attrName>
                                        </p:attrNameLst>
                                      </p:cBhvr>
                                      <p:tavLst>
                                        <p:tav tm="0">
                                          <p:val>
                                            <p:strVal val="#ppt_x"/>
                                          </p:val>
                                        </p:tav>
                                        <p:tav tm="100000">
                                          <p:val>
                                            <p:strVal val="#ppt_x"/>
                                          </p:val>
                                        </p:tav>
                                      </p:tavLst>
                                    </p:anim>
                                    <p:anim calcmode="lin" valueType="num">
                                      <p:cBhvr additive="base">
                                        <p:cTn id="26"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2" presetClass="entr" presetSubtype="4"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 calcmode="lin" valueType="num">
                                      <p:cBhvr additive="base">
                                        <p:cTn id="34" dur="500" fill="hold"/>
                                        <p:tgtEl>
                                          <p:spTgt spid="1030"/>
                                        </p:tgtEl>
                                        <p:attrNameLst>
                                          <p:attrName>ppt_x</p:attrName>
                                        </p:attrNameLst>
                                      </p:cBhvr>
                                      <p:tavLst>
                                        <p:tav tm="0">
                                          <p:val>
                                            <p:strVal val="#ppt_x"/>
                                          </p:val>
                                        </p:tav>
                                        <p:tav tm="100000">
                                          <p:val>
                                            <p:strVal val="#ppt_x"/>
                                          </p:val>
                                        </p:tav>
                                      </p:tavLst>
                                    </p:anim>
                                    <p:anim calcmode="lin" valueType="num">
                                      <p:cBhvr additive="base">
                                        <p:cTn id="3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4722" y="1085137"/>
            <a:ext cx="4455044" cy="461665"/>
          </a:xfrm>
          <a:prstGeom prst="rect">
            <a:avLst/>
          </a:prstGeom>
          <a:noFill/>
        </p:spPr>
        <p:txBody>
          <a:bodyPr wrap="square" rtlCol="0">
            <a:spAutoFit/>
          </a:bodyPr>
          <a:lstStyle/>
          <a:p>
            <a:pPr>
              <a:lnSpc>
                <a:spcPct val="150000"/>
              </a:lnSpc>
            </a:pPr>
            <a:r>
              <a:rPr lang="zh-CN" altLang="en-US" sz="1600" dirty="0" smtClean="0">
                <a:solidFill>
                  <a:srgbClr val="FF0000"/>
                </a:solidFill>
              </a:rPr>
              <a:t>关键点管理</a:t>
            </a:r>
            <a:r>
              <a:rPr lang="zh-CN" altLang="en-US" sz="1600" dirty="0" smtClean="0"/>
              <a:t>分为：</a:t>
            </a:r>
            <a:r>
              <a:rPr lang="zh-CN" altLang="en-US" sz="1600" dirty="0" smtClean="0">
                <a:solidFill>
                  <a:srgbClr val="FF0000"/>
                </a:solidFill>
              </a:rPr>
              <a:t>常规关键点</a:t>
            </a:r>
            <a:r>
              <a:rPr lang="zh-CN" altLang="en-US" sz="1600" dirty="0" smtClean="0"/>
              <a:t>和</a:t>
            </a:r>
            <a:r>
              <a:rPr lang="zh-CN" altLang="en-US" sz="1600" dirty="0" smtClean="0">
                <a:solidFill>
                  <a:srgbClr val="FF0000"/>
                </a:solidFill>
              </a:rPr>
              <a:t>临时关键点</a:t>
            </a:r>
            <a:r>
              <a:rPr lang="zh-CN" altLang="en-US" sz="1600" dirty="0" smtClean="0"/>
              <a:t>。</a:t>
            </a:r>
            <a:endParaRPr lang="zh-CN" altLang="en-US" sz="1600" dirty="0"/>
          </a:p>
        </p:txBody>
      </p:sp>
      <p:pic>
        <p:nvPicPr>
          <p:cNvPr id="9218" name="Picture 2"/>
          <p:cNvPicPr>
            <a:picLocks noChangeAspect="1" noChangeArrowheads="1"/>
          </p:cNvPicPr>
          <p:nvPr/>
        </p:nvPicPr>
        <p:blipFill>
          <a:blip r:embed="rId3"/>
          <a:srcRect/>
          <a:stretch>
            <a:fillRect/>
          </a:stretch>
        </p:blipFill>
        <p:spPr bwMode="auto">
          <a:xfrm>
            <a:off x="4865133" y="1171622"/>
            <a:ext cx="2801428" cy="5468568"/>
          </a:xfrm>
          <a:prstGeom prst="rect">
            <a:avLst/>
          </a:prstGeom>
          <a:noFill/>
          <a:ln w="9525">
            <a:noFill/>
            <a:miter lim="800000"/>
            <a:headEnd/>
            <a:tailEnd/>
          </a:ln>
          <a:effectLst/>
        </p:spPr>
      </p:pic>
      <p:sp>
        <p:nvSpPr>
          <p:cNvPr id="24" name="圆角矩形 23"/>
          <p:cNvSpPr/>
          <p:nvPr/>
        </p:nvSpPr>
        <p:spPr>
          <a:xfrm>
            <a:off x="6324492" y="5605515"/>
            <a:ext cx="629729" cy="58659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6" name="Picture 2"/>
          <p:cNvPicPr>
            <a:picLocks noChangeAspect="1" noChangeArrowheads="1"/>
          </p:cNvPicPr>
          <p:nvPr/>
        </p:nvPicPr>
        <p:blipFill>
          <a:blip r:embed="rId4"/>
          <a:srcRect/>
          <a:stretch>
            <a:fillRect/>
          </a:stretch>
        </p:blipFill>
        <p:spPr bwMode="auto">
          <a:xfrm>
            <a:off x="4853022" y="1060378"/>
            <a:ext cx="2861018" cy="5604191"/>
          </a:xfrm>
          <a:prstGeom prst="rect">
            <a:avLst/>
          </a:prstGeom>
          <a:noFill/>
          <a:ln w="9525">
            <a:solidFill>
              <a:schemeClr val="bg1">
                <a:lumMod val="85000"/>
              </a:schemeClr>
            </a:solidFill>
            <a:miter lim="800000"/>
            <a:headEnd/>
            <a:tailEnd/>
          </a:ln>
          <a:effectLst/>
        </p:spPr>
      </p:pic>
      <p:sp>
        <p:nvSpPr>
          <p:cNvPr id="13" name="圆角矩形 12"/>
          <p:cNvSpPr/>
          <p:nvPr/>
        </p:nvSpPr>
        <p:spPr>
          <a:xfrm>
            <a:off x="7447252" y="1183960"/>
            <a:ext cx="198407" cy="22430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6146" name="Picture 2"/>
          <p:cNvPicPr>
            <a:picLocks noChangeAspect="1" noChangeArrowheads="1"/>
          </p:cNvPicPr>
          <p:nvPr/>
        </p:nvPicPr>
        <p:blipFill>
          <a:blip r:embed="rId5"/>
          <a:srcRect/>
          <a:stretch>
            <a:fillRect/>
          </a:stretch>
        </p:blipFill>
        <p:spPr bwMode="auto">
          <a:xfrm>
            <a:off x="7813584" y="914399"/>
            <a:ext cx="2072711" cy="5943601"/>
          </a:xfrm>
          <a:prstGeom prst="rect">
            <a:avLst/>
          </a:prstGeom>
          <a:noFill/>
          <a:ln w="9525">
            <a:solidFill>
              <a:schemeClr val="bg1">
                <a:lumMod val="85000"/>
              </a:schemeClr>
            </a:solidFill>
            <a:miter lim="800000"/>
            <a:headEnd/>
            <a:tailEnd/>
          </a:ln>
          <a:effectLst/>
        </p:spPr>
      </p:pic>
      <p:pic>
        <p:nvPicPr>
          <p:cNvPr id="6147" name="Picture 3"/>
          <p:cNvPicPr>
            <a:picLocks noChangeAspect="1" noChangeArrowheads="1"/>
          </p:cNvPicPr>
          <p:nvPr/>
        </p:nvPicPr>
        <p:blipFill>
          <a:blip r:embed="rId6"/>
          <a:srcRect/>
          <a:stretch>
            <a:fillRect/>
          </a:stretch>
        </p:blipFill>
        <p:spPr bwMode="auto">
          <a:xfrm>
            <a:off x="9996523" y="918928"/>
            <a:ext cx="2063981" cy="5939072"/>
          </a:xfrm>
          <a:prstGeom prst="rect">
            <a:avLst/>
          </a:prstGeom>
          <a:noFill/>
          <a:ln w="9525">
            <a:solidFill>
              <a:schemeClr val="bg1">
                <a:lumMod val="85000"/>
              </a:schemeClr>
            </a:solidFill>
            <a:miter lim="800000"/>
            <a:headEnd/>
            <a:tailEnd/>
          </a:ln>
          <a:effectLst/>
        </p:spPr>
      </p:pic>
      <p:sp>
        <p:nvSpPr>
          <p:cNvPr id="17" name="TextBox 16"/>
          <p:cNvSpPr txBox="1"/>
          <p:nvPr/>
        </p:nvSpPr>
        <p:spPr>
          <a:xfrm>
            <a:off x="215662" y="1733909"/>
            <a:ext cx="4710022" cy="4247317"/>
          </a:xfrm>
          <a:prstGeom prst="rect">
            <a:avLst/>
          </a:prstGeom>
          <a:noFill/>
        </p:spPr>
        <p:txBody>
          <a:bodyPr wrap="square" rtlCol="0">
            <a:spAutoFit/>
          </a:bodyPr>
          <a:lstStyle/>
          <a:p>
            <a:pPr>
              <a:lnSpc>
                <a:spcPct val="150000"/>
              </a:lnSpc>
            </a:pPr>
            <a:r>
              <a:rPr lang="zh-CN" altLang="en-US" dirty="0" smtClean="0"/>
              <a:t>管线名称：依据部门获取</a:t>
            </a:r>
            <a:endParaRPr lang="en-US" altLang="zh-CN" dirty="0" smtClean="0"/>
          </a:p>
          <a:p>
            <a:pPr>
              <a:lnSpc>
                <a:spcPct val="150000"/>
              </a:lnSpc>
            </a:pPr>
            <a:r>
              <a:rPr lang="zh-CN" altLang="en-US" dirty="0" smtClean="0"/>
              <a:t>桩号：依据管线获取</a:t>
            </a:r>
            <a:endParaRPr lang="en-US" altLang="zh-CN" dirty="0" smtClean="0"/>
          </a:p>
          <a:p>
            <a:pPr>
              <a:lnSpc>
                <a:spcPct val="150000"/>
              </a:lnSpc>
            </a:pPr>
            <a:r>
              <a:rPr lang="zh-CN" altLang="en-US" dirty="0" smtClean="0"/>
              <a:t>偏移：关键点针对管线位置的偏移值</a:t>
            </a:r>
            <a:endParaRPr lang="en-US" altLang="zh-CN" dirty="0" smtClean="0"/>
          </a:p>
          <a:p>
            <a:pPr>
              <a:lnSpc>
                <a:spcPct val="150000"/>
              </a:lnSpc>
            </a:pPr>
            <a:r>
              <a:rPr lang="zh-CN" altLang="en-US" dirty="0" smtClean="0"/>
              <a:t>位置描述：自动生成</a:t>
            </a:r>
            <a:endParaRPr lang="en-US" altLang="zh-CN" dirty="0" smtClean="0"/>
          </a:p>
          <a:p>
            <a:pPr>
              <a:lnSpc>
                <a:spcPct val="150000"/>
              </a:lnSpc>
            </a:pPr>
            <a:r>
              <a:rPr lang="zh-CN" altLang="en-US" dirty="0" smtClean="0"/>
              <a:t>关键点里程：根据桩号自动获取</a:t>
            </a:r>
            <a:endParaRPr lang="en-US" altLang="zh-CN" dirty="0" smtClean="0"/>
          </a:p>
          <a:p>
            <a:pPr>
              <a:lnSpc>
                <a:spcPct val="150000"/>
              </a:lnSpc>
            </a:pPr>
            <a:r>
              <a:rPr lang="zh-CN" altLang="en-US" dirty="0" smtClean="0"/>
              <a:t>缓冲范围：在缓冲范围内的巡检都是有效的</a:t>
            </a:r>
            <a:endParaRPr lang="en-US" altLang="zh-CN" dirty="0" smtClean="0"/>
          </a:p>
          <a:p>
            <a:pPr>
              <a:lnSpc>
                <a:spcPct val="150000"/>
              </a:lnSpc>
            </a:pPr>
            <a:r>
              <a:rPr lang="zh-CN" altLang="en-US" dirty="0" smtClean="0"/>
              <a:t>经纬度：点击定位按钮自动获取</a:t>
            </a:r>
            <a:endParaRPr lang="en-US" altLang="zh-CN" dirty="0" smtClean="0"/>
          </a:p>
          <a:p>
            <a:pPr>
              <a:lnSpc>
                <a:spcPct val="150000"/>
              </a:lnSpc>
            </a:pPr>
            <a:r>
              <a:rPr lang="zh-CN" altLang="en-US" dirty="0" smtClean="0"/>
              <a:t>驻留时间：巡检过程中在关键点附近停留时间达设定时间，表示该关键点巡检有效</a:t>
            </a:r>
            <a:endParaRPr lang="en-US" altLang="zh-CN" dirty="0" smtClean="0"/>
          </a:p>
          <a:p>
            <a:pPr>
              <a:lnSpc>
                <a:spcPct val="150000"/>
              </a:lnSpc>
            </a:pPr>
            <a:r>
              <a:rPr lang="zh-CN" altLang="en-US" dirty="0" smtClean="0"/>
              <a:t>有效起止日期</a:t>
            </a:r>
            <a:r>
              <a:rPr lang="zh-CN" altLang="en-US" dirty="0" smtClean="0"/>
              <a:t>：该</a:t>
            </a:r>
            <a:r>
              <a:rPr lang="zh-CN" altLang="en-US" dirty="0" smtClean="0"/>
              <a:t>关键</a:t>
            </a:r>
            <a:r>
              <a:rPr lang="zh-CN" altLang="en-US" dirty="0" smtClean="0"/>
              <a:t>点有效期。</a:t>
            </a:r>
            <a:endParaRPr lang="en-US" altLang="zh-CN" dirty="0" smtClean="0"/>
          </a:p>
        </p:txBody>
      </p:sp>
      <p:sp>
        <p:nvSpPr>
          <p:cNvPr id="14"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巡线管理</a:t>
            </a:r>
            <a:r>
              <a:rPr lang="en-US" altLang="zh-CN" sz="3200" dirty="0" smtClean="0">
                <a:solidFill>
                  <a:srgbClr val="FF0000"/>
                </a:solidFill>
              </a:rPr>
              <a:t>-</a:t>
            </a:r>
            <a:r>
              <a:rPr lang="zh-CN" altLang="en-US" sz="2400" dirty="0" smtClean="0"/>
              <a:t>关键点管理</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fill="hold"/>
                                        <p:tgtEl>
                                          <p:spTgt spid="6146"/>
                                        </p:tgtEl>
                                        <p:attrNameLst>
                                          <p:attrName>ppt_x</p:attrName>
                                        </p:attrNameLst>
                                      </p:cBhvr>
                                      <p:tavLst>
                                        <p:tav tm="0">
                                          <p:val>
                                            <p:strVal val="#ppt_x"/>
                                          </p:val>
                                        </p:tav>
                                        <p:tav tm="100000">
                                          <p:val>
                                            <p:strVal val="#ppt_x"/>
                                          </p:val>
                                        </p:tav>
                                      </p:tavLst>
                                    </p:anim>
                                    <p:anim calcmode="lin" valueType="num">
                                      <p:cBhvr additive="base">
                                        <p:cTn id="12" dur="500" fill="hold"/>
                                        <p:tgtEl>
                                          <p:spTgt spid="61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7"/>
                                        </p:tgtEl>
                                        <p:attrNameLst>
                                          <p:attrName>style.visibility</p:attrName>
                                        </p:attrNameLst>
                                      </p:cBhvr>
                                      <p:to>
                                        <p:strVal val="visible"/>
                                      </p:to>
                                    </p:set>
                                    <p:anim calcmode="lin" valueType="num">
                                      <p:cBhvr additive="base">
                                        <p:cTn id="15" dur="500" fill="hold"/>
                                        <p:tgtEl>
                                          <p:spTgt spid="6147"/>
                                        </p:tgtEl>
                                        <p:attrNameLst>
                                          <p:attrName>ppt_x</p:attrName>
                                        </p:attrNameLst>
                                      </p:cBhvr>
                                      <p:tavLst>
                                        <p:tav tm="0">
                                          <p:val>
                                            <p:strVal val="#ppt_x"/>
                                          </p:val>
                                        </p:tav>
                                        <p:tav tm="100000">
                                          <p:val>
                                            <p:strVal val="#ppt_x"/>
                                          </p:val>
                                        </p:tav>
                                      </p:tavLst>
                                    </p:anim>
                                    <p:anim calcmode="lin" valueType="num">
                                      <p:cBhvr additive="base">
                                        <p:cTn id="16"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p:cNvPicPr>
            <a:picLocks noChangeAspect="1" noChangeArrowheads="1"/>
          </p:cNvPicPr>
          <p:nvPr/>
        </p:nvPicPr>
        <p:blipFill>
          <a:blip r:embed="rId3"/>
          <a:srcRect/>
          <a:stretch>
            <a:fillRect/>
          </a:stretch>
        </p:blipFill>
        <p:spPr bwMode="auto">
          <a:xfrm>
            <a:off x="177884" y="1088635"/>
            <a:ext cx="2963573" cy="5769365"/>
          </a:xfrm>
          <a:prstGeom prst="rect">
            <a:avLst/>
          </a:prstGeom>
          <a:noFill/>
          <a:ln w="9525">
            <a:solidFill>
              <a:schemeClr val="bg1">
                <a:lumMod val="85000"/>
              </a:schemeClr>
            </a:solid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2337757" y="2053516"/>
            <a:ext cx="795877" cy="904715"/>
          </a:xfrm>
          <a:prstGeom prst="rect">
            <a:avLst/>
          </a:prstGeom>
          <a:noFill/>
          <a:ln w="9525">
            <a:noFill/>
            <a:miter lim="800000"/>
            <a:headEnd/>
            <a:tailEnd/>
          </a:ln>
          <a:effectLst/>
        </p:spPr>
      </p:pic>
      <p:sp>
        <p:nvSpPr>
          <p:cNvPr id="14" name="圆角矩形 13"/>
          <p:cNvSpPr/>
          <p:nvPr/>
        </p:nvSpPr>
        <p:spPr>
          <a:xfrm>
            <a:off x="2875251" y="2081106"/>
            <a:ext cx="198407" cy="22430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7172" name="Picture 4"/>
          <p:cNvPicPr>
            <a:picLocks noChangeAspect="1" noChangeArrowheads="1"/>
          </p:cNvPicPr>
          <p:nvPr/>
        </p:nvPicPr>
        <p:blipFill>
          <a:blip r:embed="rId5"/>
          <a:srcRect/>
          <a:stretch>
            <a:fillRect/>
          </a:stretch>
        </p:blipFill>
        <p:spPr bwMode="auto">
          <a:xfrm>
            <a:off x="6435122" y="914400"/>
            <a:ext cx="2067935" cy="5943600"/>
          </a:xfrm>
          <a:prstGeom prst="rect">
            <a:avLst/>
          </a:prstGeom>
          <a:noFill/>
          <a:ln w="9525">
            <a:solidFill>
              <a:schemeClr val="bg1">
                <a:lumMod val="85000"/>
              </a:schemeClr>
            </a:solidFill>
            <a:miter lim="800000"/>
            <a:headEnd/>
            <a:tailEnd/>
          </a:ln>
          <a:effectLst/>
        </p:spPr>
      </p:pic>
      <p:pic>
        <p:nvPicPr>
          <p:cNvPr id="7175" name="Picture 7"/>
          <p:cNvPicPr>
            <a:picLocks noChangeAspect="1" noChangeArrowheads="1"/>
          </p:cNvPicPr>
          <p:nvPr/>
        </p:nvPicPr>
        <p:blipFill>
          <a:blip r:embed="rId6"/>
          <a:srcRect/>
          <a:stretch>
            <a:fillRect/>
          </a:stretch>
        </p:blipFill>
        <p:spPr bwMode="auto">
          <a:xfrm>
            <a:off x="8945593" y="1143931"/>
            <a:ext cx="2876730" cy="5582695"/>
          </a:xfrm>
          <a:prstGeom prst="rect">
            <a:avLst/>
          </a:prstGeom>
        </p:spPr>
      </p:pic>
      <p:pic>
        <p:nvPicPr>
          <p:cNvPr id="7176" name="Picture 8"/>
          <p:cNvPicPr>
            <a:picLocks noChangeAspect="1" noChangeArrowheads="1"/>
          </p:cNvPicPr>
          <p:nvPr/>
        </p:nvPicPr>
        <p:blipFill>
          <a:blip r:embed="rId7"/>
          <a:srcRect/>
          <a:stretch>
            <a:fillRect/>
          </a:stretch>
        </p:blipFill>
        <p:spPr bwMode="auto">
          <a:xfrm>
            <a:off x="3703770" y="923025"/>
            <a:ext cx="2058672" cy="5917832"/>
          </a:xfrm>
          <a:prstGeom prst="rect">
            <a:avLst/>
          </a:prstGeom>
          <a:noFill/>
          <a:ln w="9525">
            <a:solidFill>
              <a:schemeClr val="bg1">
                <a:lumMod val="85000"/>
              </a:schemeClr>
            </a:solidFill>
            <a:miter lim="800000"/>
            <a:headEnd/>
            <a:tailEnd/>
          </a:ln>
          <a:effectLst/>
        </p:spPr>
      </p:pic>
      <p:sp>
        <p:nvSpPr>
          <p:cNvPr id="19" name="圆角矩形 18"/>
          <p:cNvSpPr/>
          <p:nvPr/>
        </p:nvSpPr>
        <p:spPr>
          <a:xfrm>
            <a:off x="3717765" y="2233506"/>
            <a:ext cx="4744748" cy="162250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1"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巡线管理</a:t>
            </a:r>
            <a:r>
              <a:rPr lang="en-US" altLang="zh-CN" sz="3200" dirty="0" smtClean="0">
                <a:solidFill>
                  <a:srgbClr val="FF0000"/>
                </a:solidFill>
              </a:rPr>
              <a:t>-</a:t>
            </a:r>
            <a:r>
              <a:rPr lang="zh-CN" altLang="en-US" sz="2400" dirty="0" smtClean="0"/>
              <a:t>关键点管理</a:t>
            </a:r>
            <a:r>
              <a:rPr lang="en-US" altLang="zh-CN" sz="2400" dirty="0" smtClean="0"/>
              <a:t>-</a:t>
            </a:r>
            <a:r>
              <a:rPr lang="zh-CN" altLang="en-US" sz="2400" dirty="0" smtClean="0"/>
              <a:t>修改</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fade">
                                      <p:cBhvr>
                                        <p:cTn id="13" dur="1000"/>
                                        <p:tgtEl>
                                          <p:spTgt spid="7171"/>
                                        </p:tgtEl>
                                      </p:cBhvr>
                                    </p:animEffect>
                                    <p:anim calcmode="lin" valueType="num">
                                      <p:cBhvr>
                                        <p:cTn id="14" dur="1000" fill="hold"/>
                                        <p:tgtEl>
                                          <p:spTgt spid="7171"/>
                                        </p:tgtEl>
                                        <p:attrNameLst>
                                          <p:attrName>ppt_x</p:attrName>
                                        </p:attrNameLst>
                                      </p:cBhvr>
                                      <p:tavLst>
                                        <p:tav tm="0">
                                          <p:val>
                                            <p:strVal val="#ppt_x"/>
                                          </p:val>
                                        </p:tav>
                                        <p:tav tm="100000">
                                          <p:val>
                                            <p:strVal val="#ppt_x"/>
                                          </p:val>
                                        </p:tav>
                                      </p:tavLst>
                                    </p:anim>
                                    <p:anim calcmode="lin" valueType="num">
                                      <p:cBhvr>
                                        <p:cTn id="15" dur="1000" fill="hold"/>
                                        <p:tgtEl>
                                          <p:spTgt spid="717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176"/>
                                        </p:tgtEl>
                                        <p:attrNameLst>
                                          <p:attrName>style.visibility</p:attrName>
                                        </p:attrNameLst>
                                      </p:cBhvr>
                                      <p:to>
                                        <p:strVal val="visible"/>
                                      </p:to>
                                    </p:set>
                                    <p:anim calcmode="lin" valueType="num">
                                      <p:cBhvr additive="base">
                                        <p:cTn id="20" dur="500" fill="hold"/>
                                        <p:tgtEl>
                                          <p:spTgt spid="7176"/>
                                        </p:tgtEl>
                                        <p:attrNameLst>
                                          <p:attrName>ppt_x</p:attrName>
                                        </p:attrNameLst>
                                      </p:cBhvr>
                                      <p:tavLst>
                                        <p:tav tm="0">
                                          <p:val>
                                            <p:strVal val="#ppt_x"/>
                                          </p:val>
                                        </p:tav>
                                        <p:tav tm="100000">
                                          <p:val>
                                            <p:strVal val="#ppt_x"/>
                                          </p:val>
                                        </p:tav>
                                      </p:tavLst>
                                    </p:anim>
                                    <p:anim calcmode="lin" valueType="num">
                                      <p:cBhvr additive="base">
                                        <p:cTn id="21"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7172"/>
                                        </p:tgtEl>
                                        <p:attrNameLst>
                                          <p:attrName>style.visibility</p:attrName>
                                        </p:attrNameLst>
                                      </p:cBhvr>
                                      <p:to>
                                        <p:strVal val="visible"/>
                                      </p:to>
                                    </p:set>
                                    <p:anim calcmode="lin" valueType="num">
                                      <p:cBhvr additive="base">
                                        <p:cTn id="30" dur="500" fill="hold"/>
                                        <p:tgtEl>
                                          <p:spTgt spid="7172"/>
                                        </p:tgtEl>
                                        <p:attrNameLst>
                                          <p:attrName>ppt_x</p:attrName>
                                        </p:attrNameLst>
                                      </p:cBhvr>
                                      <p:tavLst>
                                        <p:tav tm="0">
                                          <p:val>
                                            <p:strVal val="#ppt_x"/>
                                          </p:val>
                                        </p:tav>
                                        <p:tav tm="100000">
                                          <p:val>
                                            <p:strVal val="#ppt_x"/>
                                          </p:val>
                                        </p:tav>
                                      </p:tavLst>
                                    </p:anim>
                                    <p:anim calcmode="lin" valueType="num">
                                      <p:cBhvr additive="base">
                                        <p:cTn id="31"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175"/>
                                        </p:tgtEl>
                                        <p:attrNameLst>
                                          <p:attrName>style.visibility</p:attrName>
                                        </p:attrNameLst>
                                      </p:cBhvr>
                                      <p:to>
                                        <p:strVal val="visible"/>
                                      </p:to>
                                    </p:set>
                                    <p:anim calcmode="lin" valueType="num">
                                      <p:cBhvr additive="base">
                                        <p:cTn id="36" dur="500" fill="hold"/>
                                        <p:tgtEl>
                                          <p:spTgt spid="7175"/>
                                        </p:tgtEl>
                                        <p:attrNameLst>
                                          <p:attrName>ppt_x</p:attrName>
                                        </p:attrNameLst>
                                      </p:cBhvr>
                                      <p:tavLst>
                                        <p:tav tm="0">
                                          <p:val>
                                            <p:strVal val="#ppt_x"/>
                                          </p:val>
                                        </p:tav>
                                        <p:tav tm="100000">
                                          <p:val>
                                            <p:strVal val="#ppt_x"/>
                                          </p:val>
                                        </p:tav>
                                      </p:tavLst>
                                    </p:anim>
                                    <p:anim calcmode="lin" valueType="num">
                                      <p:cBhvr additive="base">
                                        <p:cTn id="37"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923059"/>
            <a:ext cx="8816194" cy="461665"/>
          </a:xfrm>
          <a:prstGeom prst="rect">
            <a:avLst/>
          </a:prstGeom>
          <a:noFill/>
        </p:spPr>
        <p:txBody>
          <a:bodyPr wrap="square" rtlCol="0">
            <a:spAutoFit/>
          </a:bodyPr>
          <a:lstStyle/>
          <a:p>
            <a:pPr>
              <a:lnSpc>
                <a:spcPct val="150000"/>
              </a:lnSpc>
            </a:pPr>
            <a:r>
              <a:rPr lang="zh-CN" altLang="en-US" sz="1600" dirty="0" smtClean="0">
                <a:solidFill>
                  <a:srgbClr val="FF0000"/>
                </a:solidFill>
              </a:rPr>
              <a:t>三桩一牌管理包括查询，上传，新增以及对已存在三桩一牌信息的修改。</a:t>
            </a:r>
            <a:endParaRPr lang="zh-CN" altLang="en-US" sz="1600" dirty="0"/>
          </a:p>
        </p:txBody>
      </p:sp>
      <p:pic>
        <p:nvPicPr>
          <p:cNvPr id="9218" name="Picture 2"/>
          <p:cNvPicPr>
            <a:picLocks noChangeAspect="1" noChangeArrowheads="1"/>
          </p:cNvPicPr>
          <p:nvPr/>
        </p:nvPicPr>
        <p:blipFill>
          <a:blip r:embed="rId3"/>
          <a:srcRect/>
          <a:stretch>
            <a:fillRect/>
          </a:stretch>
        </p:blipFill>
        <p:spPr bwMode="auto">
          <a:xfrm>
            <a:off x="318239" y="1509622"/>
            <a:ext cx="2735513" cy="5068970"/>
          </a:xfrm>
          <a:prstGeom prst="rect">
            <a:avLst/>
          </a:prstGeom>
          <a:noFill/>
          <a:ln w="9525">
            <a:noFill/>
            <a:miter lim="800000"/>
            <a:headEnd/>
            <a:tailEnd/>
          </a:ln>
          <a:effectLst/>
        </p:spPr>
      </p:pic>
      <p:sp>
        <p:nvSpPr>
          <p:cNvPr id="24" name="圆角矩形 23"/>
          <p:cNvSpPr/>
          <p:nvPr/>
        </p:nvSpPr>
        <p:spPr>
          <a:xfrm>
            <a:off x="2363642" y="5624426"/>
            <a:ext cx="707366" cy="58659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3075" name="Picture 3"/>
          <p:cNvPicPr>
            <a:picLocks noChangeAspect="1" noChangeArrowheads="1"/>
          </p:cNvPicPr>
          <p:nvPr/>
        </p:nvPicPr>
        <p:blipFill>
          <a:blip r:embed="rId4"/>
          <a:srcRect/>
          <a:stretch>
            <a:fillRect/>
          </a:stretch>
        </p:blipFill>
        <p:spPr bwMode="auto">
          <a:xfrm>
            <a:off x="279236" y="1345724"/>
            <a:ext cx="2808392" cy="5443268"/>
          </a:xfrm>
          <a:prstGeom prst="rect">
            <a:avLst/>
          </a:prstGeom>
          <a:noFill/>
          <a:ln w="9525">
            <a:solidFill>
              <a:schemeClr val="bg1">
                <a:lumMod val="85000"/>
              </a:schemeClr>
            </a:solidFill>
            <a:miter lim="800000"/>
            <a:headEnd/>
            <a:tailEnd/>
          </a:ln>
          <a:effectLst/>
        </p:spPr>
      </p:pic>
      <p:sp>
        <p:nvSpPr>
          <p:cNvPr id="13" name="圆角矩形 12"/>
          <p:cNvSpPr/>
          <p:nvPr/>
        </p:nvSpPr>
        <p:spPr>
          <a:xfrm>
            <a:off x="2814636" y="1454170"/>
            <a:ext cx="195984" cy="21048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099" name="Picture 3"/>
          <p:cNvPicPr>
            <a:picLocks noChangeAspect="1" noChangeArrowheads="1"/>
          </p:cNvPicPr>
          <p:nvPr/>
        </p:nvPicPr>
        <p:blipFill>
          <a:blip r:embed="rId5"/>
          <a:srcRect/>
          <a:stretch>
            <a:fillRect/>
          </a:stretch>
        </p:blipFill>
        <p:spPr bwMode="auto">
          <a:xfrm>
            <a:off x="3278038" y="1349350"/>
            <a:ext cx="2789221" cy="5456894"/>
          </a:xfrm>
          <a:prstGeom prst="rect">
            <a:avLst/>
          </a:prstGeom>
          <a:noFill/>
          <a:ln w="9525">
            <a:solidFill>
              <a:schemeClr val="bg1">
                <a:lumMod val="85000"/>
              </a:schemeClr>
            </a:solidFill>
            <a:miter lim="800000"/>
            <a:headEnd/>
            <a:tailEnd/>
          </a:ln>
          <a:effectLst/>
        </p:spPr>
      </p:pic>
      <p:pic>
        <p:nvPicPr>
          <p:cNvPr id="4101" name="Picture 5"/>
          <p:cNvPicPr>
            <a:picLocks noChangeAspect="1" noChangeArrowheads="1"/>
          </p:cNvPicPr>
          <p:nvPr/>
        </p:nvPicPr>
        <p:blipFill>
          <a:blip r:embed="rId6"/>
          <a:srcRect/>
          <a:stretch>
            <a:fillRect/>
          </a:stretch>
        </p:blipFill>
        <p:spPr bwMode="auto">
          <a:xfrm>
            <a:off x="6236898" y="1349590"/>
            <a:ext cx="2781838" cy="5404897"/>
          </a:xfrm>
          <a:prstGeom prst="rect">
            <a:avLst/>
          </a:prstGeom>
          <a:noFill/>
          <a:ln w="9525">
            <a:solidFill>
              <a:schemeClr val="bg1">
                <a:lumMod val="85000"/>
              </a:schemeClr>
            </a:solidFill>
            <a:miter lim="800000"/>
            <a:headEnd/>
            <a:tailEnd/>
          </a:ln>
          <a:effectLst/>
        </p:spPr>
      </p:pic>
      <p:pic>
        <p:nvPicPr>
          <p:cNvPr id="4102" name="Picture 6"/>
          <p:cNvPicPr>
            <a:picLocks noChangeAspect="1" noChangeArrowheads="1"/>
          </p:cNvPicPr>
          <p:nvPr/>
        </p:nvPicPr>
        <p:blipFill>
          <a:blip r:embed="rId7"/>
          <a:srcRect/>
          <a:stretch>
            <a:fillRect/>
          </a:stretch>
        </p:blipFill>
        <p:spPr bwMode="auto">
          <a:xfrm>
            <a:off x="9213011" y="1337313"/>
            <a:ext cx="2769350" cy="5399917"/>
          </a:xfrm>
          <a:prstGeom prst="rect">
            <a:avLst/>
          </a:prstGeom>
          <a:noFill/>
          <a:ln w="9525">
            <a:solidFill>
              <a:schemeClr val="bg1">
                <a:lumMod val="85000"/>
              </a:schemeClr>
            </a:solidFill>
            <a:miter lim="800000"/>
            <a:headEnd/>
            <a:tailEnd/>
          </a:ln>
          <a:effectLst/>
        </p:spPr>
      </p:pic>
      <p:sp>
        <p:nvSpPr>
          <p:cNvPr id="17" name="TextBox 16"/>
          <p:cNvSpPr txBox="1"/>
          <p:nvPr/>
        </p:nvSpPr>
        <p:spPr>
          <a:xfrm>
            <a:off x="5227607" y="2234241"/>
            <a:ext cx="1604513" cy="369332"/>
          </a:xfrm>
          <a:prstGeom prst="rect">
            <a:avLst/>
          </a:prstGeom>
          <a:noFill/>
        </p:spPr>
        <p:txBody>
          <a:bodyPr wrap="square" rtlCol="0">
            <a:spAutoFit/>
          </a:bodyPr>
          <a:lstStyle/>
          <a:p>
            <a:endParaRPr lang="zh-CN" altLang="en-US" dirty="0"/>
          </a:p>
        </p:txBody>
      </p:sp>
      <p:sp>
        <p:nvSpPr>
          <p:cNvPr id="14"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巡线管理</a:t>
            </a:r>
            <a:r>
              <a:rPr lang="en-US" altLang="zh-CN" sz="3200" dirty="0" smtClean="0">
                <a:solidFill>
                  <a:srgbClr val="FF0000"/>
                </a:solidFill>
              </a:rPr>
              <a:t>-</a:t>
            </a:r>
            <a:r>
              <a:rPr lang="zh-CN" altLang="en-US" sz="2400" dirty="0" smtClean="0"/>
              <a:t>三桩一牌管理</a:t>
            </a:r>
            <a:r>
              <a:rPr lang="en-US" altLang="zh-CN" sz="2400" dirty="0" smtClean="0"/>
              <a:t>-</a:t>
            </a:r>
            <a:r>
              <a:rPr lang="zh-CN" altLang="en-US" sz="2400" dirty="0" smtClean="0"/>
              <a:t>新增</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 calcmode="lin" valueType="num">
                                      <p:cBhvr additive="base">
                                        <p:cTn id="17" dur="500" fill="hold"/>
                                        <p:tgtEl>
                                          <p:spTgt spid="4099"/>
                                        </p:tgtEl>
                                        <p:attrNameLst>
                                          <p:attrName>ppt_x</p:attrName>
                                        </p:attrNameLst>
                                      </p:cBhvr>
                                      <p:tavLst>
                                        <p:tav tm="0">
                                          <p:val>
                                            <p:strVal val="#ppt_x"/>
                                          </p:val>
                                        </p:tav>
                                        <p:tav tm="100000">
                                          <p:val>
                                            <p:strVal val="#ppt_x"/>
                                          </p:val>
                                        </p:tav>
                                      </p:tavLst>
                                    </p:anim>
                                    <p:anim calcmode="lin" valueType="num">
                                      <p:cBhvr additive="base">
                                        <p:cTn id="1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01"/>
                                        </p:tgtEl>
                                        <p:attrNameLst>
                                          <p:attrName>style.visibility</p:attrName>
                                        </p:attrNameLst>
                                      </p:cBhvr>
                                      <p:to>
                                        <p:strVal val="visible"/>
                                      </p:to>
                                    </p:set>
                                    <p:anim calcmode="lin" valueType="num">
                                      <p:cBhvr additive="base">
                                        <p:cTn id="23" dur="500" fill="hold"/>
                                        <p:tgtEl>
                                          <p:spTgt spid="4101"/>
                                        </p:tgtEl>
                                        <p:attrNameLst>
                                          <p:attrName>ppt_x</p:attrName>
                                        </p:attrNameLst>
                                      </p:cBhvr>
                                      <p:tavLst>
                                        <p:tav tm="0">
                                          <p:val>
                                            <p:strVal val="#ppt_x"/>
                                          </p:val>
                                        </p:tav>
                                        <p:tav tm="100000">
                                          <p:val>
                                            <p:strVal val="#ppt_x"/>
                                          </p:val>
                                        </p:tav>
                                      </p:tavLst>
                                    </p:anim>
                                    <p:anim calcmode="lin" valueType="num">
                                      <p:cBhvr additive="base">
                                        <p:cTn id="2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 calcmode="lin" valueType="num">
                                      <p:cBhvr additive="base">
                                        <p:cTn id="29" dur="500" fill="hold"/>
                                        <p:tgtEl>
                                          <p:spTgt spid="4102"/>
                                        </p:tgtEl>
                                        <p:attrNameLst>
                                          <p:attrName>ppt_x</p:attrName>
                                        </p:attrNameLst>
                                      </p:cBhvr>
                                      <p:tavLst>
                                        <p:tav tm="0">
                                          <p:val>
                                            <p:strVal val="#ppt_x"/>
                                          </p:val>
                                        </p:tav>
                                        <p:tav tm="100000">
                                          <p:val>
                                            <p:strVal val="#ppt_x"/>
                                          </p:val>
                                        </p:tav>
                                      </p:tavLst>
                                    </p:anim>
                                    <p:anim calcmode="lin" valueType="num">
                                      <p:cBhvr additive="base">
                                        <p:cTn id="3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功能</a:t>
            </a:r>
            <a:r>
              <a:rPr lang="zh-CN" altLang="en-US" dirty="0" smtClean="0"/>
              <a:t>操作指南</a:t>
            </a:r>
            <a:endParaRPr lang="zh-CN" altLang="en-US" dirty="0"/>
          </a:p>
        </p:txBody>
      </p:sp>
      <p:graphicFrame>
        <p:nvGraphicFramePr>
          <p:cNvPr id="4" name="图示 3"/>
          <p:cNvGraphicFramePr/>
          <p:nvPr>
            <p:extLst>
              <p:ext uri="{D42A27DB-BD31-4B8C-83A1-F6EECF244321}">
                <p14:modId xmlns:p14="http://schemas.microsoft.com/office/powerpoint/2010/main" val="4199418433"/>
              </p:ext>
            </p:extLst>
          </p:nvPr>
        </p:nvGraphicFramePr>
        <p:xfrm>
          <a:off x="2593975" y="158114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53249" y="2258110"/>
            <a:ext cx="3657601" cy="2256740"/>
          </a:xfrm>
          <a:prstGeom prst="rect">
            <a:avLst/>
          </a:prstGeom>
          <a:noFill/>
          <a:ln>
            <a:solidFill>
              <a:schemeClr val="accent1"/>
            </a:solidFill>
          </a:ln>
        </p:spPr>
        <p:txBody>
          <a:bodyPr wrap="square" rtlCol="0">
            <a:noAutofit/>
          </a:bodyPr>
          <a:lstStyle/>
          <a:p>
            <a:pPr>
              <a:lnSpc>
                <a:spcPct val="150000"/>
              </a:lnSpc>
            </a:pPr>
            <a:r>
              <a:rPr lang="zh-CN" altLang="en-US" dirty="0" smtClean="0"/>
              <a:t>包含巡</a:t>
            </a:r>
            <a:r>
              <a:rPr lang="zh-CN" altLang="en-US" dirty="0"/>
              <a:t>线覆盖统计、巡护人员统计、巡检设备统计、巡护单位统计、实时统计、巡线工每日工作、部门每日</a:t>
            </a:r>
            <a:r>
              <a:rPr lang="zh-CN" altLang="en-US" dirty="0" smtClean="0"/>
              <a:t>工作报表，用户可以快速了解管道巡检情况。</a:t>
            </a:r>
            <a:endParaRPr lang="zh-CN" altLang="en-US" dirty="0"/>
          </a:p>
        </p:txBody>
      </p:sp>
      <p:sp>
        <p:nvSpPr>
          <p:cNvPr id="7" name="右箭头 6"/>
          <p:cNvSpPr/>
          <p:nvPr/>
        </p:nvSpPr>
        <p:spPr>
          <a:xfrm>
            <a:off x="5695950" y="3000717"/>
            <a:ext cx="10096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1817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341748" y="1024868"/>
            <a:ext cx="3001808" cy="5824497"/>
          </a:xfrm>
          <a:prstGeom prst="rect">
            <a:avLst/>
          </a:prstGeom>
          <a:noFill/>
          <a:ln w="9525">
            <a:solidFill>
              <a:schemeClr val="bg1">
                <a:lumMod val="85000"/>
              </a:schemeClr>
            </a:solidFill>
            <a:miter lim="800000"/>
            <a:headEnd/>
            <a:tailEnd/>
          </a:ln>
          <a:effectLst/>
        </p:spPr>
      </p:pic>
      <p:sp>
        <p:nvSpPr>
          <p:cNvPr id="16" name="矩形 15"/>
          <p:cNvSpPr/>
          <p:nvPr/>
        </p:nvSpPr>
        <p:spPr>
          <a:xfrm>
            <a:off x="750501" y="1061795"/>
            <a:ext cx="7504978" cy="874407"/>
          </a:xfrm>
          <a:prstGeom prst="rect">
            <a:avLst/>
          </a:prstGeom>
        </p:spPr>
        <p:txBody>
          <a:bodyPr wrap="square">
            <a:spAutoFit/>
          </a:bodyPr>
          <a:lstStyle/>
          <a:p>
            <a:pPr>
              <a:lnSpc>
                <a:spcPct val="150000"/>
              </a:lnSpc>
            </a:pPr>
            <a:r>
              <a:rPr lang="zh-CN" altLang="en-US" dirty="0" smtClean="0">
                <a:solidFill>
                  <a:srgbClr val="FF0000"/>
                </a:solidFill>
              </a:rPr>
              <a:t>统计报表</a:t>
            </a:r>
            <a:r>
              <a:rPr lang="en-US" altLang="zh-CN" dirty="0" smtClean="0">
                <a:solidFill>
                  <a:srgbClr val="FF0000"/>
                </a:solidFill>
              </a:rPr>
              <a:t>:</a:t>
            </a:r>
            <a:r>
              <a:rPr lang="zh-CN" altLang="en-US" dirty="0" smtClean="0">
                <a:solidFill>
                  <a:srgbClr val="FF0000"/>
                </a:solidFill>
              </a:rPr>
              <a:t>包含巡线覆盖统计、巡护人员统计、巡检设备统计、巡护单位统计、实时统计、巡线工每日工作、部门每日工作。</a:t>
            </a:r>
            <a:endParaRPr lang="zh-CN" altLang="en-US" dirty="0" smtClean="0">
              <a:latin typeface="+mn-ea"/>
            </a:endParaRPr>
          </a:p>
        </p:txBody>
      </p:sp>
      <p:sp>
        <p:nvSpPr>
          <p:cNvPr id="48" name="标题 2"/>
          <p:cNvSpPr>
            <a:spLocks noGrp="1"/>
          </p:cNvSpPr>
          <p:nvPr>
            <p:ph type="title"/>
          </p:nvPr>
        </p:nvSpPr>
        <p:spPr>
          <a:xfrm>
            <a:off x="0" y="30907"/>
            <a:ext cx="5736566" cy="792088"/>
          </a:xfrm>
        </p:spPr>
        <p:txBody>
          <a:bodyPr/>
          <a:lstStyle/>
          <a:p>
            <a:pPr algn="l"/>
            <a:r>
              <a:rPr lang="zh-CN" altLang="en-US" sz="3200" dirty="0" smtClean="0">
                <a:solidFill>
                  <a:srgbClr val="FF0000"/>
                </a:solidFill>
              </a:rPr>
              <a:t>首页</a:t>
            </a:r>
            <a:r>
              <a:rPr lang="en-US" altLang="zh-CN" sz="3600" dirty="0" smtClean="0">
                <a:solidFill>
                  <a:srgbClr val="FF0000"/>
                </a:solidFill>
              </a:rPr>
              <a:t>-</a:t>
            </a:r>
            <a:r>
              <a:rPr lang="zh-CN" altLang="en-US" sz="2800" dirty="0" smtClean="0">
                <a:solidFill>
                  <a:srgbClr val="FF0000"/>
                </a:solidFill>
              </a:rPr>
              <a:t>统计报表</a:t>
            </a:r>
            <a:endParaRPr lang="zh-CN" altLang="en-US" sz="3600" dirty="0">
              <a:solidFill>
                <a:srgbClr val="FF0000"/>
              </a:solidFill>
            </a:endParaRPr>
          </a:p>
        </p:txBody>
      </p:sp>
      <p:sp>
        <p:nvSpPr>
          <p:cNvPr id="24" name="圆角矩形 23"/>
          <p:cNvSpPr/>
          <p:nvPr/>
        </p:nvSpPr>
        <p:spPr>
          <a:xfrm>
            <a:off x="8376248" y="4710023"/>
            <a:ext cx="2967485" cy="170803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矩形 12"/>
          <p:cNvSpPr/>
          <p:nvPr/>
        </p:nvSpPr>
        <p:spPr>
          <a:xfrm>
            <a:off x="685329" y="2407572"/>
            <a:ext cx="7138829" cy="3693319"/>
          </a:xfrm>
          <a:prstGeom prst="rect">
            <a:avLst/>
          </a:prstGeom>
        </p:spPr>
        <p:txBody>
          <a:bodyPr wrap="square">
            <a:spAutoFit/>
          </a:bodyPr>
          <a:lstStyle/>
          <a:p>
            <a:r>
              <a:rPr lang="zh-CN" altLang="en-US" dirty="0" smtClean="0"/>
              <a:t>◆ 巡线覆盖统计：查看各巡检部门巡检计划覆盖率和巡检任务覆盖率。</a:t>
            </a:r>
            <a:endParaRPr lang="en-US" altLang="zh-CN" dirty="0" smtClean="0"/>
          </a:p>
          <a:p>
            <a:endParaRPr lang="en-US" altLang="zh-CN" dirty="0" smtClean="0"/>
          </a:p>
          <a:p>
            <a:r>
              <a:rPr lang="zh-CN" altLang="en-US" dirty="0" smtClean="0"/>
              <a:t>◆ 巡护人员统计：查看各巡检部门巡线工和管道工人数。</a:t>
            </a:r>
            <a:endParaRPr lang="en-US" altLang="zh-CN" dirty="0" smtClean="0"/>
          </a:p>
          <a:p>
            <a:endParaRPr lang="en-US" altLang="zh-CN" dirty="0" smtClean="0"/>
          </a:p>
          <a:p>
            <a:r>
              <a:rPr lang="zh-CN" altLang="en-US" dirty="0" smtClean="0"/>
              <a:t>◆ 巡检设备统计：查看各巡检部门巡检设备分配情况。</a:t>
            </a:r>
            <a:endParaRPr lang="en-US" altLang="zh-CN" dirty="0" smtClean="0"/>
          </a:p>
          <a:p>
            <a:endParaRPr lang="en-US" altLang="zh-CN" dirty="0" smtClean="0"/>
          </a:p>
          <a:p>
            <a:r>
              <a:rPr lang="zh-CN" altLang="en-US" dirty="0" smtClean="0"/>
              <a:t>◆ 巡护单位统计：查看各巡检部门最近有效期内的巡检任务。</a:t>
            </a:r>
            <a:endParaRPr lang="en-US" altLang="zh-CN" dirty="0" smtClean="0"/>
          </a:p>
          <a:p>
            <a:endParaRPr lang="en-US" altLang="zh-CN" dirty="0" smtClean="0"/>
          </a:p>
          <a:p>
            <a:r>
              <a:rPr lang="zh-CN" altLang="en-US" dirty="0" smtClean="0"/>
              <a:t>◆ 实时统计：查看巡检人员当日巡检得分。</a:t>
            </a:r>
            <a:endParaRPr lang="en-US" altLang="zh-CN" dirty="0" smtClean="0"/>
          </a:p>
          <a:p>
            <a:endParaRPr lang="en-US" altLang="zh-CN" dirty="0" smtClean="0"/>
          </a:p>
          <a:p>
            <a:r>
              <a:rPr lang="zh-CN" altLang="en-US" dirty="0" smtClean="0"/>
              <a:t>◆ 巡线工每日工作：查看巡检人员当日巡检详情。</a:t>
            </a:r>
            <a:endParaRPr lang="en-US" altLang="zh-CN" dirty="0" smtClean="0"/>
          </a:p>
          <a:p>
            <a:endParaRPr lang="en-US" altLang="zh-CN" dirty="0" smtClean="0"/>
          </a:p>
          <a:p>
            <a:r>
              <a:rPr lang="zh-CN" altLang="en-US" dirty="0" smtClean="0"/>
              <a:t>◆ 部门每日工作：查看巡检部门当日巡检详情。</a:t>
            </a:r>
            <a:endParaRPr lang="en-US" altLang="zh-CN" dirty="0" smtClean="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6457416" y="1022105"/>
            <a:ext cx="3010744" cy="5835895"/>
          </a:xfrm>
          <a:prstGeom prst="rect">
            <a:avLst/>
          </a:prstGeom>
          <a:noFill/>
          <a:ln w="9525">
            <a:solidFill>
              <a:schemeClr val="bg1">
                <a:lumMod val="85000"/>
              </a:schemeClr>
            </a:solid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3215471" y="1070609"/>
            <a:ext cx="2894647" cy="5616569"/>
          </a:xfrm>
          <a:prstGeom prst="rect">
            <a:avLst/>
          </a:prstGeom>
          <a:noFill/>
          <a:ln w="9525">
            <a:noFill/>
            <a:miter lim="800000"/>
            <a:headEnd/>
            <a:tailEnd/>
          </a:ln>
          <a:effectLst/>
        </p:spPr>
      </p:pic>
      <p:sp>
        <p:nvSpPr>
          <p:cNvPr id="24" name="圆角矩形 23"/>
          <p:cNvSpPr/>
          <p:nvPr/>
        </p:nvSpPr>
        <p:spPr>
          <a:xfrm>
            <a:off x="3263393" y="4996305"/>
            <a:ext cx="705706"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0" y="1432018"/>
            <a:ext cx="3105509" cy="1200329"/>
          </a:xfrm>
          <a:prstGeom prst="rect">
            <a:avLst/>
          </a:prstGeom>
          <a:noFill/>
        </p:spPr>
        <p:txBody>
          <a:bodyPr wrap="square" rtlCol="0">
            <a:spAutoFit/>
          </a:bodyPr>
          <a:lstStyle/>
          <a:p>
            <a:pPr>
              <a:lnSpc>
                <a:spcPct val="150000"/>
              </a:lnSpc>
            </a:pPr>
            <a:r>
              <a:rPr lang="zh-CN" altLang="en-US" sz="1600" dirty="0" smtClean="0"/>
              <a:t>        点击</a:t>
            </a:r>
            <a:r>
              <a:rPr lang="zh-CN" altLang="en-US" sz="1600" dirty="0" smtClean="0">
                <a:solidFill>
                  <a:srgbClr val="FF0000"/>
                </a:solidFill>
              </a:rPr>
              <a:t>巡检覆盖统计</a:t>
            </a:r>
            <a:r>
              <a:rPr lang="zh-CN" altLang="en-US" sz="1600" dirty="0" smtClean="0"/>
              <a:t>图标     ，进入</a:t>
            </a:r>
            <a:r>
              <a:rPr lang="zh-CN" altLang="en-US" sz="1600" dirty="0" smtClean="0">
                <a:solidFill>
                  <a:srgbClr val="FF0000"/>
                </a:solidFill>
              </a:rPr>
              <a:t>巡检覆盖率统计</a:t>
            </a:r>
            <a:r>
              <a:rPr lang="zh-CN" altLang="en-US" sz="1600" dirty="0" smtClean="0"/>
              <a:t>界面，默认显示当日的巡检覆盖率。</a:t>
            </a:r>
            <a:endParaRPr lang="zh-CN" altLang="en-US" sz="1600" dirty="0"/>
          </a:p>
        </p:txBody>
      </p:sp>
      <p:pic>
        <p:nvPicPr>
          <p:cNvPr id="13314" name="Picture 2" descr="C:\Users\Administrator.WIN7U-20150917U\Documents\Tencent Files\645343598\FileRecv\app界面切图\管道工0227\首页-应用图标-巡检覆盖率统计.png"/>
          <p:cNvPicPr>
            <a:picLocks noChangeAspect="1" noChangeArrowheads="1"/>
          </p:cNvPicPr>
          <p:nvPr/>
        </p:nvPicPr>
        <p:blipFill>
          <a:blip r:embed="rId5" cstate="print"/>
          <a:srcRect/>
          <a:stretch>
            <a:fillRect/>
          </a:stretch>
        </p:blipFill>
        <p:spPr bwMode="auto">
          <a:xfrm>
            <a:off x="2626741" y="1558508"/>
            <a:ext cx="261668" cy="261668"/>
          </a:xfrm>
          <a:prstGeom prst="rect">
            <a:avLst/>
          </a:prstGeom>
          <a:noFill/>
        </p:spPr>
      </p:pic>
      <p:pic>
        <p:nvPicPr>
          <p:cNvPr id="13315" name="Picture 3"/>
          <p:cNvPicPr>
            <a:picLocks noChangeAspect="1" noChangeArrowheads="1"/>
          </p:cNvPicPr>
          <p:nvPr/>
        </p:nvPicPr>
        <p:blipFill>
          <a:blip r:embed="rId6"/>
          <a:srcRect/>
          <a:stretch>
            <a:fillRect/>
          </a:stretch>
        </p:blipFill>
        <p:spPr bwMode="auto">
          <a:xfrm>
            <a:off x="3205425" y="1020054"/>
            <a:ext cx="2936530" cy="5667124"/>
          </a:xfrm>
          <a:prstGeom prst="rect">
            <a:avLst/>
          </a:prstGeom>
          <a:noFill/>
          <a:ln w="9525">
            <a:solidFill>
              <a:schemeClr val="bg1">
                <a:lumMod val="85000"/>
              </a:schemeClr>
            </a:solidFill>
            <a:miter lim="800000"/>
            <a:headEnd/>
            <a:tailEnd/>
          </a:ln>
          <a:effectLst/>
        </p:spPr>
      </p:pic>
      <p:grpSp>
        <p:nvGrpSpPr>
          <p:cNvPr id="3" name="组合 2"/>
          <p:cNvGrpSpPr/>
          <p:nvPr/>
        </p:nvGrpSpPr>
        <p:grpSpPr>
          <a:xfrm>
            <a:off x="0" y="3158089"/>
            <a:ext cx="3122762" cy="2834063"/>
            <a:chOff x="0" y="3158089"/>
            <a:chExt cx="3122762" cy="2834063"/>
          </a:xfrm>
        </p:grpSpPr>
        <p:sp>
          <p:nvSpPr>
            <p:cNvPr id="10" name="TextBox 9"/>
            <p:cNvSpPr txBox="1"/>
            <p:nvPr/>
          </p:nvSpPr>
          <p:spPr>
            <a:xfrm>
              <a:off x="0" y="5161155"/>
              <a:ext cx="3062377" cy="830997"/>
            </a:xfrm>
            <a:prstGeom prst="rect">
              <a:avLst/>
            </a:prstGeom>
            <a:solidFill>
              <a:schemeClr val="bg1"/>
            </a:solidFill>
          </p:spPr>
          <p:txBody>
            <a:bodyPr wrap="square" rtlCol="0">
              <a:spAutoFit/>
            </a:bodyPr>
            <a:lstStyle/>
            <a:p>
              <a:pPr>
                <a:lnSpc>
                  <a:spcPct val="150000"/>
                </a:lnSpc>
              </a:pPr>
              <a:r>
                <a:rPr lang="zh-CN" altLang="en-US" sz="1600" dirty="0" smtClean="0"/>
                <a:t>        点击查询按钮，选择一个日期查看该日的巡检覆盖率。</a:t>
              </a:r>
              <a:endParaRPr lang="zh-CN" altLang="en-US" sz="1600" dirty="0"/>
            </a:p>
          </p:txBody>
        </p:sp>
        <p:sp>
          <p:nvSpPr>
            <p:cNvPr id="12" name="TextBox 11"/>
            <p:cNvSpPr txBox="1"/>
            <p:nvPr/>
          </p:nvSpPr>
          <p:spPr>
            <a:xfrm>
              <a:off x="0" y="3158089"/>
              <a:ext cx="3122762" cy="1569660"/>
            </a:xfrm>
            <a:prstGeom prst="rect">
              <a:avLst/>
            </a:prstGeom>
            <a:solidFill>
              <a:schemeClr val="bg1"/>
            </a:solidFill>
          </p:spPr>
          <p:txBody>
            <a:bodyPr wrap="square" rtlCol="0">
              <a:spAutoFit/>
            </a:bodyPr>
            <a:lstStyle/>
            <a:p>
              <a:pPr>
                <a:lnSpc>
                  <a:spcPct val="150000"/>
                </a:lnSpc>
              </a:pPr>
              <a:r>
                <a:rPr lang="zh-CN" altLang="en-US" sz="1600" dirty="0" smtClean="0"/>
                <a:t>        以“兰成渝输油气分公司”下辖单位“彭州首站”为例，点击“彭州首站”，可以看到“彭州首站”所管理的所有管线范围。</a:t>
              </a:r>
              <a:endParaRPr lang="zh-CN" altLang="en-US" sz="1600" dirty="0"/>
            </a:p>
          </p:txBody>
        </p:sp>
      </p:grpSp>
      <p:pic>
        <p:nvPicPr>
          <p:cNvPr id="14338" name="Picture 2"/>
          <p:cNvPicPr>
            <a:picLocks noChangeAspect="1" noChangeArrowheads="1"/>
          </p:cNvPicPr>
          <p:nvPr/>
        </p:nvPicPr>
        <p:blipFill>
          <a:blip r:embed="rId7"/>
          <a:srcRect/>
          <a:stretch>
            <a:fillRect/>
          </a:stretch>
        </p:blipFill>
        <p:spPr bwMode="auto">
          <a:xfrm>
            <a:off x="9893051" y="828136"/>
            <a:ext cx="1749014" cy="6029864"/>
          </a:xfrm>
          <a:prstGeom prst="rect">
            <a:avLst/>
          </a:prstGeom>
          <a:noFill/>
          <a:ln w="9525">
            <a:noFill/>
            <a:miter lim="800000"/>
            <a:headEnd/>
            <a:tailEnd/>
          </a:ln>
          <a:effectLst/>
        </p:spPr>
      </p:pic>
      <p:sp>
        <p:nvSpPr>
          <p:cNvPr id="13" name="圆角矩形 12"/>
          <p:cNvSpPr/>
          <p:nvPr/>
        </p:nvSpPr>
        <p:spPr>
          <a:xfrm>
            <a:off x="3385649" y="2114101"/>
            <a:ext cx="754273" cy="20706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5"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巡检覆盖率统计</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gtEl>
                                        <p:attrNameLst>
                                          <p:attrName>style.visibility</p:attrName>
                                        </p:attrNameLst>
                                      </p:cBhvr>
                                      <p:to>
                                        <p:strVal val="visible"/>
                                      </p:to>
                                    </p:set>
                                    <p:anim calcmode="lin" valueType="num">
                                      <p:cBhvr additive="base">
                                        <p:cTn id="13" dur="500" fill="hold"/>
                                        <p:tgtEl>
                                          <p:spTgt spid="13315"/>
                                        </p:tgtEl>
                                        <p:attrNameLst>
                                          <p:attrName>ppt_x</p:attrName>
                                        </p:attrNameLst>
                                      </p:cBhvr>
                                      <p:tavLst>
                                        <p:tav tm="0">
                                          <p:val>
                                            <p:strVal val="#ppt_x"/>
                                          </p:val>
                                        </p:tav>
                                        <p:tav tm="100000">
                                          <p:val>
                                            <p:strVal val="#ppt_x"/>
                                          </p:val>
                                        </p:tav>
                                      </p:tavLst>
                                    </p:anim>
                                    <p:anim calcmode="lin" valueType="num">
                                      <p:cBhvr additive="base">
                                        <p:cTn id="14"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childTnLst>
                                </p:cTn>
                              </p:par>
                              <p:par>
                                <p:cTn id="23" presetID="2" presetClass="entr" presetSubtype="4"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anim calcmode="lin" valueType="num">
                                      <p:cBhvr additive="base">
                                        <p:cTn id="25" dur="500" fill="hold"/>
                                        <p:tgtEl>
                                          <p:spTgt spid="14338"/>
                                        </p:tgtEl>
                                        <p:attrNameLst>
                                          <p:attrName>ppt_x</p:attrName>
                                        </p:attrNameLst>
                                      </p:cBhvr>
                                      <p:tavLst>
                                        <p:tav tm="0">
                                          <p:val>
                                            <p:strVal val="#ppt_x"/>
                                          </p:val>
                                        </p:tav>
                                        <p:tav tm="100000">
                                          <p:val>
                                            <p:strVal val="#ppt_x"/>
                                          </p:val>
                                        </p:tav>
                                      </p:tavLst>
                                    </p:anim>
                                    <p:anim calcmode="lin" valueType="num">
                                      <p:cBhvr additive="base">
                                        <p:cTn id="26"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388662" y="1336431"/>
            <a:ext cx="2762827" cy="5360796"/>
          </a:xfrm>
          <a:prstGeom prst="rect">
            <a:avLst/>
          </a:prstGeom>
          <a:noFill/>
          <a:ln w="9525">
            <a:noFill/>
            <a:miter lim="800000"/>
            <a:headEnd/>
            <a:tailEnd/>
          </a:ln>
          <a:effectLst/>
        </p:spPr>
      </p:pic>
      <p:sp>
        <p:nvSpPr>
          <p:cNvPr id="31" name="TextBox 30"/>
          <p:cNvSpPr txBox="1"/>
          <p:nvPr/>
        </p:nvSpPr>
        <p:spPr>
          <a:xfrm>
            <a:off x="9397294" y="1465450"/>
            <a:ext cx="2633932" cy="1938992"/>
          </a:xfrm>
          <a:prstGeom prst="rect">
            <a:avLst/>
          </a:prstGeom>
          <a:noFill/>
        </p:spPr>
        <p:txBody>
          <a:bodyPr wrap="square" rtlCol="0">
            <a:spAutoFit/>
          </a:bodyPr>
          <a:lstStyle/>
          <a:p>
            <a:pPr>
              <a:lnSpc>
                <a:spcPct val="150000"/>
              </a:lnSpc>
            </a:pPr>
            <a:r>
              <a:rPr lang="zh-CN" altLang="en-US" sz="1600" dirty="0" smtClean="0"/>
              <a:t>所属部门选择“成都输油站”。查询到成都输油站总巡护人数</a:t>
            </a:r>
            <a:r>
              <a:rPr lang="en-US" altLang="zh-CN" sz="1600" dirty="0" smtClean="0"/>
              <a:t>16</a:t>
            </a:r>
            <a:r>
              <a:rPr lang="zh-CN" altLang="en-US" sz="1600" dirty="0" smtClean="0"/>
              <a:t>人，其中巡线工</a:t>
            </a:r>
            <a:r>
              <a:rPr lang="en-US" altLang="zh-CN" sz="1600" dirty="0" smtClean="0"/>
              <a:t>15</a:t>
            </a:r>
            <a:r>
              <a:rPr lang="zh-CN" altLang="en-US" sz="1600" dirty="0" smtClean="0"/>
              <a:t>人，管道工</a:t>
            </a:r>
            <a:r>
              <a:rPr lang="en-US" altLang="zh-CN" sz="1600" dirty="0" smtClean="0"/>
              <a:t>1</a:t>
            </a:r>
            <a:r>
              <a:rPr lang="zh-CN" altLang="en-US" sz="1600" dirty="0" smtClean="0"/>
              <a:t>人。如下图所示。</a:t>
            </a:r>
            <a:endParaRPr lang="zh-CN" altLang="en-US" sz="1600" dirty="0"/>
          </a:p>
        </p:txBody>
      </p:sp>
      <p:pic>
        <p:nvPicPr>
          <p:cNvPr id="14345" name="Picture 9"/>
          <p:cNvPicPr>
            <a:picLocks noChangeAspect="1" noChangeArrowheads="1"/>
          </p:cNvPicPr>
          <p:nvPr/>
        </p:nvPicPr>
        <p:blipFill>
          <a:blip r:embed="rId4"/>
          <a:srcRect/>
          <a:stretch>
            <a:fillRect/>
          </a:stretch>
        </p:blipFill>
        <p:spPr bwMode="auto">
          <a:xfrm>
            <a:off x="6390753" y="1318104"/>
            <a:ext cx="2862264" cy="5321210"/>
          </a:xfrm>
          <a:prstGeom prst="rect">
            <a:avLst/>
          </a:prstGeom>
          <a:noFill/>
          <a:ln w="9525">
            <a:solidFill>
              <a:schemeClr val="bg1">
                <a:lumMod val="85000"/>
              </a:schemeClr>
            </a:solidFill>
            <a:miter lim="800000"/>
            <a:headEnd/>
            <a:tailEnd/>
          </a:ln>
          <a:effectLst/>
        </p:spPr>
      </p:pic>
      <p:sp>
        <p:nvSpPr>
          <p:cNvPr id="24" name="圆角矩形 23"/>
          <p:cNvSpPr/>
          <p:nvPr/>
        </p:nvSpPr>
        <p:spPr>
          <a:xfrm>
            <a:off x="1111100" y="5088162"/>
            <a:ext cx="727746" cy="54896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361741" y="892914"/>
            <a:ext cx="8816194" cy="417743"/>
          </a:xfrm>
          <a:prstGeom prst="rect">
            <a:avLst/>
          </a:prstGeom>
          <a:noFill/>
        </p:spPr>
        <p:txBody>
          <a:bodyPr wrap="square" rtlCol="0">
            <a:spAutoFit/>
          </a:bodyPr>
          <a:lstStyle/>
          <a:p>
            <a:pPr>
              <a:lnSpc>
                <a:spcPct val="150000"/>
              </a:lnSpc>
            </a:pPr>
            <a:r>
              <a:rPr lang="zh-CN" altLang="en-US" sz="1600" dirty="0" smtClean="0">
                <a:solidFill>
                  <a:srgbClr val="FF0000"/>
                </a:solidFill>
              </a:rPr>
              <a:t>巡护人员统计</a:t>
            </a:r>
            <a:r>
              <a:rPr lang="zh-CN" altLang="en-US" sz="1600" dirty="0" smtClean="0"/>
              <a:t>界面默认显示分公司所有巡护人员总数，并自动展开第一条记录。</a:t>
            </a:r>
            <a:endParaRPr lang="zh-CN" altLang="en-US" sz="1600" dirty="0"/>
          </a:p>
        </p:txBody>
      </p:sp>
      <p:pic>
        <p:nvPicPr>
          <p:cNvPr id="14344" name="Picture 8"/>
          <p:cNvPicPr>
            <a:picLocks noChangeAspect="1" noChangeArrowheads="1"/>
          </p:cNvPicPr>
          <p:nvPr/>
        </p:nvPicPr>
        <p:blipFill>
          <a:blip r:embed="rId5"/>
          <a:srcRect/>
          <a:stretch>
            <a:fillRect/>
          </a:stretch>
        </p:blipFill>
        <p:spPr bwMode="auto">
          <a:xfrm>
            <a:off x="3450565" y="1420832"/>
            <a:ext cx="2790466" cy="5256016"/>
          </a:xfrm>
          <a:prstGeom prst="rect">
            <a:avLst/>
          </a:prstGeom>
          <a:noFill/>
          <a:ln w="9525">
            <a:solidFill>
              <a:schemeClr val="bg1">
                <a:lumMod val="85000"/>
              </a:schemeClr>
            </a:solidFill>
            <a:miter lim="800000"/>
            <a:headEnd/>
            <a:tailEnd/>
          </a:ln>
          <a:effectLst/>
        </p:spPr>
      </p:pic>
      <p:sp>
        <p:nvSpPr>
          <p:cNvPr id="19" name="圆角矩形 18"/>
          <p:cNvSpPr/>
          <p:nvPr/>
        </p:nvSpPr>
        <p:spPr>
          <a:xfrm>
            <a:off x="3513825" y="2435523"/>
            <a:ext cx="2567799" cy="28179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0" name="圆角矩形 19"/>
          <p:cNvSpPr/>
          <p:nvPr/>
        </p:nvSpPr>
        <p:spPr>
          <a:xfrm>
            <a:off x="3519576" y="3096882"/>
            <a:ext cx="2567799" cy="28179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1" name="圆角矩形 20"/>
          <p:cNvSpPr/>
          <p:nvPr/>
        </p:nvSpPr>
        <p:spPr>
          <a:xfrm>
            <a:off x="3528199" y="3726611"/>
            <a:ext cx="2567799" cy="28179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5" name="圆角矩形 24"/>
          <p:cNvSpPr/>
          <p:nvPr/>
        </p:nvSpPr>
        <p:spPr>
          <a:xfrm>
            <a:off x="5880340" y="1532627"/>
            <a:ext cx="227162" cy="21853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4348" name="Picture 12"/>
          <p:cNvPicPr>
            <a:picLocks noChangeAspect="1" noChangeArrowheads="1"/>
          </p:cNvPicPr>
          <p:nvPr/>
        </p:nvPicPr>
        <p:blipFill>
          <a:blip r:embed="rId6"/>
          <a:srcRect/>
          <a:stretch>
            <a:fillRect/>
          </a:stretch>
        </p:blipFill>
        <p:spPr bwMode="auto">
          <a:xfrm>
            <a:off x="9402103" y="3853352"/>
            <a:ext cx="2577010" cy="1647645"/>
          </a:xfrm>
          <a:prstGeom prst="rect">
            <a:avLst/>
          </a:prstGeom>
          <a:noFill/>
          <a:ln w="9525">
            <a:solidFill>
              <a:schemeClr val="bg1">
                <a:lumMod val="85000"/>
              </a:schemeClr>
            </a:solidFill>
            <a:miter lim="800000"/>
            <a:headEnd/>
            <a:tailEnd/>
          </a:ln>
          <a:effectLst/>
        </p:spPr>
      </p:pic>
      <p:pic>
        <p:nvPicPr>
          <p:cNvPr id="14338" name="Picture 2"/>
          <p:cNvPicPr>
            <a:picLocks noChangeAspect="1" noChangeArrowheads="1"/>
          </p:cNvPicPr>
          <p:nvPr/>
        </p:nvPicPr>
        <p:blipFill>
          <a:blip r:embed="rId7"/>
          <a:srcRect/>
          <a:stretch>
            <a:fillRect/>
          </a:stretch>
        </p:blipFill>
        <p:spPr bwMode="auto">
          <a:xfrm>
            <a:off x="351695" y="1337786"/>
            <a:ext cx="2807887" cy="5500118"/>
          </a:xfrm>
          <a:prstGeom prst="rect">
            <a:avLst/>
          </a:prstGeom>
          <a:noFill/>
          <a:ln w="9525">
            <a:solidFill>
              <a:schemeClr val="bg1">
                <a:lumMod val="85000"/>
              </a:schemeClr>
            </a:solidFill>
            <a:miter lim="800000"/>
            <a:headEnd/>
            <a:tailEnd/>
          </a:ln>
          <a:effectLst/>
        </p:spPr>
      </p:pic>
      <p:sp>
        <p:nvSpPr>
          <p:cNvPr id="14" name="圆角矩形 13"/>
          <p:cNvSpPr/>
          <p:nvPr/>
        </p:nvSpPr>
        <p:spPr>
          <a:xfrm>
            <a:off x="415930" y="2003379"/>
            <a:ext cx="2729203" cy="69962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7"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巡护人员统计</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344"/>
                                        </p:tgtEl>
                                        <p:attrNameLst>
                                          <p:attrName>style.visibility</p:attrName>
                                        </p:attrNameLst>
                                      </p:cBhvr>
                                      <p:to>
                                        <p:strVal val="visible"/>
                                      </p:to>
                                    </p:set>
                                    <p:anim calcmode="lin" valueType="num">
                                      <p:cBhvr additive="base">
                                        <p:cTn id="29" dur="500" fill="hold"/>
                                        <p:tgtEl>
                                          <p:spTgt spid="14344"/>
                                        </p:tgtEl>
                                        <p:attrNameLst>
                                          <p:attrName>ppt_x</p:attrName>
                                        </p:attrNameLst>
                                      </p:cBhvr>
                                      <p:tavLst>
                                        <p:tav tm="0">
                                          <p:val>
                                            <p:strVal val="#ppt_x"/>
                                          </p:val>
                                        </p:tav>
                                        <p:tav tm="100000">
                                          <p:val>
                                            <p:strVal val="#ppt_x"/>
                                          </p:val>
                                        </p:tav>
                                      </p:tavLst>
                                    </p:anim>
                                    <p:anim calcmode="lin" valueType="num">
                                      <p:cBhvr additive="base">
                                        <p:cTn id="30"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345"/>
                                        </p:tgtEl>
                                        <p:attrNameLst>
                                          <p:attrName>style.visibility</p:attrName>
                                        </p:attrNameLst>
                                      </p:cBhvr>
                                      <p:to>
                                        <p:strVal val="visible"/>
                                      </p:to>
                                    </p:set>
                                    <p:anim calcmode="lin" valueType="num">
                                      <p:cBhvr additive="base">
                                        <p:cTn id="39" dur="500" fill="hold"/>
                                        <p:tgtEl>
                                          <p:spTgt spid="14345"/>
                                        </p:tgtEl>
                                        <p:attrNameLst>
                                          <p:attrName>ppt_x</p:attrName>
                                        </p:attrNameLst>
                                      </p:cBhvr>
                                      <p:tavLst>
                                        <p:tav tm="0">
                                          <p:val>
                                            <p:strVal val="#ppt_x"/>
                                          </p:val>
                                        </p:tav>
                                        <p:tav tm="100000">
                                          <p:val>
                                            <p:strVal val="#ppt_x"/>
                                          </p:val>
                                        </p:tav>
                                      </p:tavLst>
                                    </p:anim>
                                    <p:anim calcmode="lin" valueType="num">
                                      <p:cBhvr additive="base">
                                        <p:cTn id="40" dur="500" fill="hold"/>
                                        <p:tgtEl>
                                          <p:spTgt spid="1434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348"/>
                                        </p:tgtEl>
                                        <p:attrNameLst>
                                          <p:attrName>style.visibility</p:attrName>
                                        </p:attrNameLst>
                                      </p:cBhvr>
                                      <p:to>
                                        <p:strVal val="visible"/>
                                      </p:to>
                                    </p:set>
                                    <p:anim calcmode="lin" valueType="num">
                                      <p:cBhvr additive="base">
                                        <p:cTn id="49" dur="500" fill="hold"/>
                                        <p:tgtEl>
                                          <p:spTgt spid="14348"/>
                                        </p:tgtEl>
                                        <p:attrNameLst>
                                          <p:attrName>ppt_x</p:attrName>
                                        </p:attrNameLst>
                                      </p:cBhvr>
                                      <p:tavLst>
                                        <p:tav tm="0">
                                          <p:val>
                                            <p:strVal val="#ppt_x"/>
                                          </p:val>
                                        </p:tav>
                                        <p:tav tm="100000">
                                          <p:val>
                                            <p:strVal val="#ppt_x"/>
                                          </p:val>
                                        </p:tav>
                                      </p:tavLst>
                                    </p:anim>
                                    <p:anim calcmode="lin" valueType="num">
                                      <p:cBhvr additive="base">
                                        <p:cTn id="50"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animBg="1"/>
      <p:bldP spid="20" grpId="0" animBg="1"/>
      <p:bldP spid="21" grpId="0" animBg="1"/>
      <p:bldP spid="25"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8" name="矩形 7"/>
          <p:cNvSpPr/>
          <p:nvPr/>
        </p:nvSpPr>
        <p:spPr>
          <a:xfrm>
            <a:off x="404018" y="1069576"/>
            <a:ext cx="4901407" cy="5464574"/>
          </a:xfrm>
          <a:prstGeom prst="rect">
            <a:avLst/>
          </a:prstGeom>
          <a:noFill/>
        </p:spPr>
        <p:txBody>
          <a:bodyPr wrap="square" rtlCol="0">
            <a:noAutofit/>
          </a:bodyPr>
          <a:lstStyle/>
          <a:p>
            <a:pPr>
              <a:lnSpc>
                <a:spcPct val="150000"/>
              </a:lnSpc>
            </a:pPr>
            <a:r>
              <a:rPr lang="en-US" b="1" dirty="0" smtClean="0">
                <a:solidFill>
                  <a:srgbClr val="FF0000"/>
                </a:solidFill>
              </a:rPr>
              <a:t>Android 8 </a:t>
            </a:r>
            <a:r>
              <a:rPr lang="zh-CN" altLang="en-US" b="1" dirty="0" smtClean="0">
                <a:solidFill>
                  <a:srgbClr val="FF0000"/>
                </a:solidFill>
                <a:latin typeface="+mn-ea"/>
              </a:rPr>
              <a:t>可信任程序设置</a:t>
            </a:r>
            <a:endParaRPr lang="en-US" altLang="zh-CN" b="1" dirty="0" smtClean="0">
              <a:solidFill>
                <a:srgbClr val="FF0000"/>
              </a:solidFill>
              <a:latin typeface="+mn-ea"/>
            </a:endParaRPr>
          </a:p>
          <a:p>
            <a:pPr marL="285750" indent="-285750">
              <a:lnSpc>
                <a:spcPct val="150000"/>
              </a:lnSpc>
              <a:buFont typeface="Wingdings" panose="05000000000000000000" pitchFamily="2" charset="2"/>
              <a:buChar char="u"/>
            </a:pPr>
            <a:r>
              <a:rPr lang="zh-CN" altLang="en-US" sz="1600" dirty="0" smtClean="0">
                <a:latin typeface="+mn-ea"/>
              </a:rPr>
              <a:t>在手机中找到如下“设置”按钮，打开；</a:t>
            </a:r>
            <a:endParaRPr lang="en-US" altLang="zh-CN" sz="1600" dirty="0" smtClean="0">
              <a:latin typeface="+mn-ea"/>
            </a:endParaRPr>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r>
              <a:rPr lang="zh-CN" altLang="en-US" sz="1600" dirty="0" smtClean="0"/>
              <a:t>接着</a:t>
            </a:r>
            <a:r>
              <a:rPr lang="zh-CN" altLang="en-US" sz="1600" dirty="0"/>
              <a:t>点击</a:t>
            </a:r>
            <a:r>
              <a:rPr lang="zh-CN" altLang="en-US" sz="1600" dirty="0" smtClean="0"/>
              <a:t>“应用和通知”；</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solidFill>
                <a:srgbClr val="333333"/>
              </a:solidFill>
              <a:latin typeface="PingFang SC"/>
            </a:endParaRPr>
          </a:p>
          <a:p>
            <a:pPr marL="285750" indent="-285750">
              <a:lnSpc>
                <a:spcPct val="150000"/>
              </a:lnSpc>
              <a:buFont typeface="Wingdings" panose="05000000000000000000" pitchFamily="2" charset="2"/>
              <a:buChar char="u"/>
            </a:pPr>
            <a:endParaRPr lang="en-US" altLang="zh-CN" sz="1600" dirty="0" smtClean="0">
              <a:solidFill>
                <a:srgbClr val="333333"/>
              </a:solidFill>
              <a:latin typeface="PingFang SC"/>
            </a:endParaRPr>
          </a:p>
          <a:p>
            <a:pPr marL="285750" indent="-285750">
              <a:lnSpc>
                <a:spcPct val="150000"/>
              </a:lnSpc>
              <a:buFont typeface="Wingdings" panose="05000000000000000000" pitchFamily="2" charset="2"/>
              <a:buChar char="u"/>
            </a:pPr>
            <a:r>
              <a:rPr lang="zh-CN" altLang="en-US" sz="1600" dirty="0"/>
              <a:t>应用和</a:t>
            </a:r>
            <a:r>
              <a:rPr lang="zh-CN" altLang="en-US" sz="1600" dirty="0" smtClean="0"/>
              <a:t>通知界面点击“权限管理”；</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endParaRPr lang="en-US" altLang="zh-CN" sz="1600" dirty="0"/>
          </a:p>
          <a:p>
            <a:pPr marL="285750" indent="-285750">
              <a:lnSpc>
                <a:spcPct val="150000"/>
              </a:lnSpc>
              <a:buFont typeface="Wingdings" panose="05000000000000000000" pitchFamily="2" charset="2"/>
              <a:buChar char="u"/>
            </a:pPr>
            <a:r>
              <a:rPr lang="zh-CN" altLang="en-US" sz="1600" dirty="0" smtClean="0"/>
              <a:t>在受监控的应用中找到“管道巡检”</a:t>
            </a:r>
            <a:r>
              <a:rPr lang="en-US" altLang="zh-CN" sz="1600" dirty="0"/>
              <a:t> </a:t>
            </a:r>
            <a:r>
              <a:rPr lang="en-US" altLang="zh-CN" sz="1600" dirty="0" smtClean="0"/>
              <a:t>APP</a:t>
            </a:r>
            <a:r>
              <a:rPr lang="zh-CN" altLang="en-US" sz="1600" dirty="0" smtClean="0"/>
              <a:t>，点击进入；</a:t>
            </a:r>
            <a:endParaRPr lang="en-US" altLang="zh-CN" sz="1600" dirty="0" smtClean="0"/>
          </a:p>
          <a:p>
            <a:pPr marL="285750" indent="-285750">
              <a:lnSpc>
                <a:spcPct val="150000"/>
              </a:lnSpc>
              <a:buFont typeface="Wingdings" panose="05000000000000000000" pitchFamily="2" charset="2"/>
              <a:buChar char="u"/>
            </a:pPr>
            <a:endParaRPr lang="en-US" altLang="zh-CN" sz="1600" dirty="0"/>
          </a:p>
          <a:p>
            <a:pPr marL="285750" indent="-285750">
              <a:lnSpc>
                <a:spcPct val="150000"/>
              </a:lnSpc>
              <a:buFont typeface="Wingdings" panose="05000000000000000000" pitchFamily="2" charset="2"/>
              <a:buChar char="u"/>
            </a:pPr>
            <a:r>
              <a:rPr lang="zh-CN" altLang="en-US" sz="1600" dirty="0" smtClean="0"/>
              <a:t>进入</a:t>
            </a:r>
            <a:r>
              <a:rPr lang="zh-CN" altLang="en-US" sz="1600" dirty="0"/>
              <a:t>应用权限后，点击</a:t>
            </a:r>
            <a:r>
              <a:rPr lang="zh-CN" altLang="en-US" sz="1600" dirty="0" smtClean="0"/>
              <a:t>“设置单项权限”</a:t>
            </a:r>
            <a:r>
              <a:rPr lang="en-US" altLang="zh-CN" sz="1600" dirty="0" smtClean="0"/>
              <a:t>;</a:t>
            </a:r>
          </a:p>
          <a:p>
            <a:pPr marL="285750" indent="-285750">
              <a:lnSpc>
                <a:spcPct val="150000"/>
              </a:lnSpc>
              <a:buFont typeface="Wingdings" panose="05000000000000000000" pitchFamily="2" charset="2"/>
              <a:buChar char="u"/>
            </a:pPr>
            <a:r>
              <a:rPr lang="zh-CN" altLang="en-US" sz="1600" dirty="0"/>
              <a:t>在单项权限第一项就是“信任此应用”，开启右边的开关即</a:t>
            </a:r>
            <a:r>
              <a:rPr lang="zh-CN" altLang="en-US" sz="1600" dirty="0" smtClean="0"/>
              <a:t>可。</a:t>
            </a:r>
            <a:endParaRPr lang="en-US" altLang="zh-CN" sz="1600" dirty="0">
              <a:latin typeface="+mn-ea"/>
            </a:endParaRPr>
          </a:p>
          <a:p>
            <a:pPr marL="285750" indent="-285750">
              <a:lnSpc>
                <a:spcPct val="150000"/>
              </a:lnSpc>
              <a:buFont typeface="Wingdings" panose="05000000000000000000" pitchFamily="2" charset="2"/>
              <a:buChar char="u"/>
            </a:pPr>
            <a:endParaRPr lang="en-US" altLang="zh-CN" sz="1600" dirty="0" smtClean="0">
              <a:latin typeface="+mn-ea"/>
            </a:endParaRPr>
          </a:p>
          <a:p>
            <a:pPr marL="285750" indent="-285750">
              <a:lnSpc>
                <a:spcPct val="150000"/>
              </a:lnSpc>
              <a:buFont typeface="Wingdings" panose="05000000000000000000" pitchFamily="2" charset="2"/>
              <a:buChar char="u"/>
            </a:pPr>
            <a:endParaRPr lang="en-US" altLang="zh-CN" sz="1600" dirty="0" smtClean="0">
              <a:latin typeface="+mn-ea"/>
            </a:endParaRPr>
          </a:p>
        </p:txBody>
      </p:sp>
      <p:pic>
        <p:nvPicPr>
          <p:cNvPr id="4" name="图片 3"/>
          <p:cNvPicPr>
            <a:picLocks noChangeAspect="1"/>
          </p:cNvPicPr>
          <p:nvPr/>
        </p:nvPicPr>
        <p:blipFill>
          <a:blip r:embed="rId3"/>
          <a:stretch>
            <a:fillRect/>
          </a:stretch>
        </p:blipFill>
        <p:spPr>
          <a:xfrm>
            <a:off x="4716812" y="1330690"/>
            <a:ext cx="678089" cy="683934"/>
          </a:xfrm>
          <a:prstGeom prst="rect">
            <a:avLst/>
          </a:prstGeom>
          <a:ln>
            <a:solidFill>
              <a:schemeClr val="bg1">
                <a:lumMod val="75000"/>
              </a:schemeClr>
            </a:solidFill>
          </a:ln>
        </p:spPr>
      </p:pic>
      <p:pic>
        <p:nvPicPr>
          <p:cNvPr id="7" name="图片 6"/>
          <p:cNvPicPr>
            <a:picLocks noChangeAspect="1"/>
          </p:cNvPicPr>
          <p:nvPr/>
        </p:nvPicPr>
        <p:blipFill rotWithShape="1">
          <a:blip r:embed="rId4"/>
          <a:srcRect t="3377" b="19530"/>
          <a:stretch/>
        </p:blipFill>
        <p:spPr>
          <a:xfrm>
            <a:off x="5560578" y="1057275"/>
            <a:ext cx="2690093" cy="2238375"/>
          </a:xfrm>
          <a:prstGeom prst="rect">
            <a:avLst/>
          </a:prstGeom>
          <a:ln>
            <a:solidFill>
              <a:schemeClr val="bg1">
                <a:lumMod val="75000"/>
              </a:schemeClr>
            </a:solidFill>
          </a:ln>
        </p:spPr>
      </p:pic>
      <p:sp>
        <p:nvSpPr>
          <p:cNvPr id="11" name="右箭头 10"/>
          <p:cNvSpPr/>
          <p:nvPr/>
        </p:nvSpPr>
        <p:spPr>
          <a:xfrm>
            <a:off x="4400550" y="1600200"/>
            <a:ext cx="276225"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3352799" y="2302274"/>
            <a:ext cx="2200275" cy="2429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5"/>
          <a:srcRect r="43878"/>
          <a:stretch/>
        </p:blipFill>
        <p:spPr>
          <a:xfrm>
            <a:off x="8311596" y="2077600"/>
            <a:ext cx="1762125" cy="2340355"/>
          </a:xfrm>
          <a:prstGeom prst="rect">
            <a:avLst/>
          </a:prstGeom>
          <a:ln>
            <a:solidFill>
              <a:schemeClr val="bg1">
                <a:lumMod val="75000"/>
              </a:schemeClr>
            </a:solidFill>
          </a:ln>
        </p:spPr>
      </p:pic>
      <p:sp>
        <p:nvSpPr>
          <p:cNvPr id="18" name="右箭头 17"/>
          <p:cNvSpPr/>
          <p:nvPr/>
        </p:nvSpPr>
        <p:spPr>
          <a:xfrm>
            <a:off x="4043361" y="3461813"/>
            <a:ext cx="4207310" cy="207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5219700" y="4505329"/>
            <a:ext cx="4854021" cy="20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6"/>
          <a:srcRect r="15021"/>
          <a:stretch/>
        </p:blipFill>
        <p:spPr>
          <a:xfrm>
            <a:off x="10149921" y="4319934"/>
            <a:ext cx="1754973" cy="1005927"/>
          </a:xfrm>
          <a:prstGeom prst="rect">
            <a:avLst/>
          </a:prstGeom>
          <a:ln>
            <a:solidFill>
              <a:schemeClr val="bg1">
                <a:lumMod val="75000"/>
              </a:schemeClr>
            </a:solidFill>
          </a:ln>
        </p:spPr>
      </p:pic>
      <p:pic>
        <p:nvPicPr>
          <p:cNvPr id="22" name="图片 21"/>
          <p:cNvPicPr>
            <a:picLocks noChangeAspect="1"/>
          </p:cNvPicPr>
          <p:nvPr/>
        </p:nvPicPr>
        <p:blipFill>
          <a:blip r:embed="rId7" cstate="print"/>
          <a:stretch>
            <a:fillRect/>
          </a:stretch>
        </p:blipFill>
        <p:spPr>
          <a:xfrm>
            <a:off x="5476276" y="4800001"/>
            <a:ext cx="1990784" cy="1877025"/>
          </a:xfrm>
          <a:prstGeom prst="rect">
            <a:avLst/>
          </a:prstGeom>
          <a:ln>
            <a:solidFill>
              <a:schemeClr val="bg1">
                <a:lumMod val="75000"/>
              </a:schemeClr>
            </a:solidFill>
          </a:ln>
        </p:spPr>
      </p:pic>
      <p:pic>
        <p:nvPicPr>
          <p:cNvPr id="23" name="图片 22"/>
          <p:cNvPicPr>
            <a:picLocks noChangeAspect="1"/>
          </p:cNvPicPr>
          <p:nvPr/>
        </p:nvPicPr>
        <p:blipFill rotWithShape="1">
          <a:blip r:embed="rId8"/>
          <a:srcRect b="7754"/>
          <a:stretch/>
        </p:blipFill>
        <p:spPr>
          <a:xfrm>
            <a:off x="8037961" y="4800001"/>
            <a:ext cx="2039111" cy="1854128"/>
          </a:xfrm>
          <a:prstGeom prst="rect">
            <a:avLst/>
          </a:prstGeom>
          <a:ln>
            <a:solidFill>
              <a:schemeClr val="bg1">
                <a:lumMod val="75000"/>
              </a:schemeClr>
            </a:solidFill>
          </a:ln>
        </p:spPr>
      </p:pic>
      <p:sp>
        <p:nvSpPr>
          <p:cNvPr id="24" name="右箭头 23"/>
          <p:cNvSpPr/>
          <p:nvPr/>
        </p:nvSpPr>
        <p:spPr>
          <a:xfrm>
            <a:off x="5131861" y="6420800"/>
            <a:ext cx="276225"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7688887" y="5135361"/>
            <a:ext cx="276225"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9"/>
          <a:stretch>
            <a:fillRect/>
          </a:stretch>
        </p:blipFill>
        <p:spPr>
          <a:xfrm>
            <a:off x="5506094" y="5034329"/>
            <a:ext cx="1716684" cy="282422"/>
          </a:xfrm>
          <a:prstGeom prst="rect">
            <a:avLst/>
          </a:prstGeom>
        </p:spPr>
      </p:pic>
      <p:pic>
        <p:nvPicPr>
          <p:cNvPr id="5" name="图片 4"/>
          <p:cNvPicPr>
            <a:picLocks noChangeAspect="1"/>
          </p:cNvPicPr>
          <p:nvPr/>
        </p:nvPicPr>
        <p:blipFill rotWithShape="1">
          <a:blip r:embed="rId9"/>
          <a:srcRect r="30248"/>
          <a:stretch/>
        </p:blipFill>
        <p:spPr>
          <a:xfrm>
            <a:off x="10179738" y="4378199"/>
            <a:ext cx="1647827" cy="388654"/>
          </a:xfrm>
          <a:prstGeom prst="rect">
            <a:avLst/>
          </a:prstGeom>
        </p:spPr>
      </p:pic>
      <p:sp>
        <p:nvSpPr>
          <p:cNvPr id="6" name="矩形 5"/>
          <p:cNvSpPr/>
          <p:nvPr/>
        </p:nvSpPr>
        <p:spPr>
          <a:xfrm>
            <a:off x="10179738" y="4368260"/>
            <a:ext cx="1508679" cy="408532"/>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矩形 25"/>
          <p:cNvSpPr/>
          <p:nvPr/>
        </p:nvSpPr>
        <p:spPr>
          <a:xfrm>
            <a:off x="5504410" y="5016820"/>
            <a:ext cx="1508679" cy="309041"/>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641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54218" y="2001321"/>
            <a:ext cx="3122762" cy="2308324"/>
          </a:xfrm>
          <a:prstGeom prst="rect">
            <a:avLst/>
          </a:prstGeom>
          <a:noFill/>
        </p:spPr>
        <p:txBody>
          <a:bodyPr wrap="square" rtlCol="0">
            <a:spAutoFit/>
          </a:bodyPr>
          <a:lstStyle/>
          <a:p>
            <a:pPr>
              <a:lnSpc>
                <a:spcPct val="150000"/>
              </a:lnSpc>
            </a:pPr>
            <a:r>
              <a:rPr lang="zh-CN" altLang="en-US" sz="1600" dirty="0" smtClean="0"/>
              <a:t>点击查询按钮      ，所属部门选择“成都输油站”。查询到成都输油站巡护设备总数为</a:t>
            </a:r>
            <a:r>
              <a:rPr lang="en-US" altLang="zh-CN" sz="1600" dirty="0" smtClean="0"/>
              <a:t>16</a:t>
            </a:r>
            <a:r>
              <a:rPr lang="zh-CN" altLang="en-US" sz="1600" dirty="0" smtClean="0"/>
              <a:t>个，其中巡线工设备数</a:t>
            </a:r>
            <a:r>
              <a:rPr lang="en-US" altLang="zh-CN" sz="1600" dirty="0" smtClean="0"/>
              <a:t>15</a:t>
            </a:r>
            <a:r>
              <a:rPr lang="zh-CN" altLang="en-US" sz="1600" dirty="0" smtClean="0"/>
              <a:t>个，管道工设备数为</a:t>
            </a:r>
            <a:r>
              <a:rPr lang="en-US" altLang="zh-CN" sz="1600" dirty="0" smtClean="0"/>
              <a:t>1</a:t>
            </a:r>
            <a:r>
              <a:rPr lang="zh-CN" altLang="en-US" sz="1600" dirty="0" smtClean="0"/>
              <a:t>个。未分配的正常设备和故障设备为</a:t>
            </a:r>
            <a:r>
              <a:rPr lang="en-US" altLang="zh-CN" sz="1600" dirty="0" smtClean="0"/>
              <a:t>0</a:t>
            </a:r>
            <a:r>
              <a:rPr lang="zh-CN" altLang="en-US" sz="1600" dirty="0" smtClean="0"/>
              <a:t>。如下图所示。</a:t>
            </a:r>
            <a:endParaRPr lang="zh-CN" altLang="en-US" sz="1600" dirty="0"/>
          </a:p>
        </p:txBody>
      </p:sp>
      <p:pic>
        <p:nvPicPr>
          <p:cNvPr id="15364" name="Picture 4"/>
          <p:cNvPicPr>
            <a:picLocks noChangeAspect="1" noChangeArrowheads="1"/>
          </p:cNvPicPr>
          <p:nvPr/>
        </p:nvPicPr>
        <p:blipFill>
          <a:blip r:embed="rId2"/>
          <a:srcRect/>
          <a:stretch>
            <a:fillRect/>
          </a:stretch>
        </p:blipFill>
        <p:spPr bwMode="auto">
          <a:xfrm>
            <a:off x="6347628" y="1984062"/>
            <a:ext cx="2485824" cy="4818413"/>
          </a:xfrm>
          <a:prstGeom prst="rect">
            <a:avLst/>
          </a:prstGeom>
          <a:noFill/>
          <a:ln w="9525">
            <a:solidFill>
              <a:schemeClr val="bg1">
                <a:lumMod val="85000"/>
              </a:schemeClr>
            </a:solid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163907" y="1033503"/>
            <a:ext cx="3001808" cy="5824497"/>
          </a:xfrm>
          <a:prstGeom prst="rect">
            <a:avLst/>
          </a:prstGeom>
          <a:noFill/>
          <a:ln w="9525">
            <a:solidFill>
              <a:schemeClr val="bg1">
                <a:lumMod val="85000"/>
              </a:schemeClr>
            </a:solidFill>
            <a:miter lim="800000"/>
            <a:headEnd/>
            <a:tailEnd/>
          </a:ln>
          <a:effectLst/>
        </p:spPr>
      </p:pic>
      <p:sp>
        <p:nvSpPr>
          <p:cNvPr id="24" name="圆角矩形 23"/>
          <p:cNvSpPr/>
          <p:nvPr/>
        </p:nvSpPr>
        <p:spPr>
          <a:xfrm>
            <a:off x="1699404" y="5106837"/>
            <a:ext cx="750498"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3375806" y="923059"/>
            <a:ext cx="8816194" cy="461665"/>
          </a:xfrm>
          <a:prstGeom prst="rect">
            <a:avLst/>
          </a:prstGeom>
          <a:noFill/>
        </p:spPr>
        <p:txBody>
          <a:bodyPr wrap="square" rtlCol="0">
            <a:spAutoFit/>
          </a:bodyPr>
          <a:lstStyle/>
          <a:p>
            <a:pPr>
              <a:lnSpc>
                <a:spcPct val="150000"/>
              </a:lnSpc>
            </a:pPr>
            <a:r>
              <a:rPr lang="zh-CN" altLang="en-US" sz="1600" dirty="0" smtClean="0"/>
              <a:t>点击</a:t>
            </a:r>
            <a:r>
              <a:rPr lang="zh-CN" altLang="en-US" sz="1600" dirty="0" smtClean="0">
                <a:solidFill>
                  <a:srgbClr val="FF0000"/>
                </a:solidFill>
              </a:rPr>
              <a:t>巡检设备统计</a:t>
            </a:r>
            <a:r>
              <a:rPr lang="zh-CN" altLang="en-US" sz="1600" dirty="0" smtClean="0"/>
              <a:t>图标     ，进入</a:t>
            </a:r>
            <a:r>
              <a:rPr lang="zh-CN" altLang="en-US" sz="1600" dirty="0" smtClean="0">
                <a:solidFill>
                  <a:srgbClr val="FF0000"/>
                </a:solidFill>
              </a:rPr>
              <a:t>巡检设备统计</a:t>
            </a:r>
            <a:r>
              <a:rPr lang="zh-CN" altLang="en-US" sz="1600" dirty="0" smtClean="0"/>
              <a:t>界面，默认显示当日的巡检覆盖率。</a:t>
            </a:r>
            <a:endParaRPr lang="zh-CN" altLang="en-US" sz="1600" dirty="0"/>
          </a:p>
        </p:txBody>
      </p:sp>
      <p:sp>
        <p:nvSpPr>
          <p:cNvPr id="11" name="圆角矩形 10"/>
          <p:cNvSpPr/>
          <p:nvPr/>
        </p:nvSpPr>
        <p:spPr>
          <a:xfrm>
            <a:off x="8505642" y="2076089"/>
            <a:ext cx="224286" cy="20128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2" name="Picture 2" descr="C:\Users\Administrator.WIN7U-20150917U\Documents\Tencent Files\645343598\FileRecv\app界面切图\管道工0227\首页-应用图标-巡检设备统计.png"/>
          <p:cNvPicPr>
            <a:picLocks noChangeAspect="1" noChangeArrowheads="1"/>
          </p:cNvPicPr>
          <p:nvPr/>
        </p:nvPicPr>
        <p:blipFill>
          <a:blip r:embed="rId4" cstate="print"/>
          <a:srcRect/>
          <a:stretch>
            <a:fillRect/>
          </a:stretch>
        </p:blipFill>
        <p:spPr bwMode="auto">
          <a:xfrm>
            <a:off x="5579853" y="1040921"/>
            <a:ext cx="251604" cy="251604"/>
          </a:xfrm>
          <a:prstGeom prst="rect">
            <a:avLst/>
          </a:prstGeom>
          <a:noFill/>
        </p:spPr>
      </p:pic>
      <p:sp>
        <p:nvSpPr>
          <p:cNvPr id="13" name="TextBox 12"/>
          <p:cNvSpPr txBox="1"/>
          <p:nvPr/>
        </p:nvSpPr>
        <p:spPr>
          <a:xfrm>
            <a:off x="6349041" y="1431984"/>
            <a:ext cx="5842960" cy="417743"/>
          </a:xfrm>
          <a:prstGeom prst="rect">
            <a:avLst/>
          </a:prstGeom>
          <a:noFill/>
        </p:spPr>
        <p:txBody>
          <a:bodyPr wrap="square" rtlCol="0">
            <a:spAutoFit/>
          </a:bodyPr>
          <a:lstStyle/>
          <a:p>
            <a:pPr>
              <a:lnSpc>
                <a:spcPct val="150000"/>
              </a:lnSpc>
            </a:pPr>
            <a:r>
              <a:rPr lang="zh-CN" altLang="en-US" sz="1600" dirty="0" smtClean="0"/>
              <a:t>点击分公司后方的展开按钮      ，查看设备分配情况</a:t>
            </a:r>
            <a:endParaRPr lang="zh-CN" altLang="en-US" sz="1600" dirty="0"/>
          </a:p>
        </p:txBody>
      </p:sp>
      <p:pic>
        <p:nvPicPr>
          <p:cNvPr id="14" name="Picture 2"/>
          <p:cNvPicPr>
            <a:picLocks noChangeAspect="1" noChangeArrowheads="1"/>
          </p:cNvPicPr>
          <p:nvPr/>
        </p:nvPicPr>
        <p:blipFill>
          <a:blip r:embed="rId5"/>
          <a:srcRect/>
          <a:stretch>
            <a:fillRect/>
          </a:stretch>
        </p:blipFill>
        <p:spPr bwMode="auto">
          <a:xfrm>
            <a:off x="10312061" y="2070340"/>
            <a:ext cx="333373" cy="301922"/>
          </a:xfrm>
          <a:prstGeom prst="rect">
            <a:avLst/>
          </a:prstGeom>
          <a:noFill/>
          <a:ln w="9525">
            <a:noFill/>
            <a:miter lim="800000"/>
            <a:headEnd/>
            <a:tailEnd/>
          </a:ln>
          <a:effectLst/>
        </p:spPr>
      </p:pic>
      <p:pic>
        <p:nvPicPr>
          <p:cNvPr id="16" name="Picture 7"/>
          <p:cNvPicPr>
            <a:picLocks noChangeAspect="1" noChangeArrowheads="1"/>
          </p:cNvPicPr>
          <p:nvPr/>
        </p:nvPicPr>
        <p:blipFill>
          <a:blip r:embed="rId6"/>
          <a:srcRect/>
          <a:stretch>
            <a:fillRect/>
          </a:stretch>
        </p:blipFill>
        <p:spPr bwMode="auto">
          <a:xfrm>
            <a:off x="8954212" y="1590451"/>
            <a:ext cx="278653" cy="176707"/>
          </a:xfrm>
          <a:prstGeom prst="rect">
            <a:avLst/>
          </a:prstGeom>
          <a:noFill/>
          <a:ln w="9525">
            <a:noFill/>
            <a:miter lim="800000"/>
            <a:headEnd/>
            <a:tailEnd/>
          </a:ln>
          <a:effectLst/>
        </p:spPr>
      </p:pic>
      <p:sp>
        <p:nvSpPr>
          <p:cNvPr id="17" name="右箭头 16"/>
          <p:cNvSpPr/>
          <p:nvPr/>
        </p:nvSpPr>
        <p:spPr>
          <a:xfrm rot="10800000">
            <a:off x="3157267" y="1061047"/>
            <a:ext cx="310551" cy="23291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5365" name="Picture 5"/>
          <p:cNvPicPr>
            <a:picLocks noChangeAspect="1" noChangeArrowheads="1"/>
          </p:cNvPicPr>
          <p:nvPr/>
        </p:nvPicPr>
        <p:blipFill>
          <a:blip r:embed="rId7"/>
          <a:srcRect/>
          <a:stretch>
            <a:fillRect/>
          </a:stretch>
        </p:blipFill>
        <p:spPr bwMode="auto">
          <a:xfrm>
            <a:off x="3370837" y="1342985"/>
            <a:ext cx="2842225" cy="5414512"/>
          </a:xfrm>
          <a:prstGeom prst="rect">
            <a:avLst/>
          </a:prstGeom>
          <a:noFill/>
          <a:ln w="9525">
            <a:solidFill>
              <a:schemeClr val="bg1">
                <a:lumMod val="85000"/>
              </a:schemeClr>
            </a:solidFill>
            <a:miter lim="800000"/>
            <a:headEnd/>
            <a:tailEnd/>
          </a:ln>
          <a:effectLst/>
        </p:spPr>
      </p:pic>
      <p:sp>
        <p:nvSpPr>
          <p:cNvPr id="18" name="右箭头 17"/>
          <p:cNvSpPr/>
          <p:nvPr/>
        </p:nvSpPr>
        <p:spPr>
          <a:xfrm rot="10800000">
            <a:off x="6104625" y="1575756"/>
            <a:ext cx="310551" cy="23291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2" name="圆角矩形 21"/>
          <p:cNvSpPr/>
          <p:nvPr/>
        </p:nvSpPr>
        <p:spPr>
          <a:xfrm>
            <a:off x="3430435" y="2087594"/>
            <a:ext cx="2771954" cy="80225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3" name="圆角矩形 22"/>
          <p:cNvSpPr/>
          <p:nvPr/>
        </p:nvSpPr>
        <p:spPr>
          <a:xfrm>
            <a:off x="3436186" y="3071004"/>
            <a:ext cx="2771954" cy="73899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FF0000"/>
              </a:solidFill>
            </a:endParaRPr>
          </a:p>
        </p:txBody>
      </p:sp>
      <p:sp>
        <p:nvSpPr>
          <p:cNvPr id="25" name="圆角矩形 24"/>
          <p:cNvSpPr/>
          <p:nvPr/>
        </p:nvSpPr>
        <p:spPr>
          <a:xfrm>
            <a:off x="3444812" y="3968150"/>
            <a:ext cx="2771954" cy="79075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右箭头 18"/>
          <p:cNvSpPr/>
          <p:nvPr/>
        </p:nvSpPr>
        <p:spPr>
          <a:xfrm rot="10800000">
            <a:off x="8689676" y="2426901"/>
            <a:ext cx="310551" cy="23291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28" name="Picture 11"/>
          <p:cNvPicPr>
            <a:picLocks noChangeAspect="1" noChangeArrowheads="1"/>
          </p:cNvPicPr>
          <p:nvPr/>
        </p:nvPicPr>
        <p:blipFill>
          <a:blip r:embed="rId8"/>
          <a:srcRect/>
          <a:stretch>
            <a:fillRect/>
          </a:stretch>
        </p:blipFill>
        <p:spPr bwMode="auto">
          <a:xfrm>
            <a:off x="8930228" y="4615131"/>
            <a:ext cx="3107753" cy="1823499"/>
          </a:xfrm>
          <a:prstGeom prst="rect">
            <a:avLst/>
          </a:prstGeom>
          <a:noFill/>
          <a:ln w="9525">
            <a:solidFill>
              <a:schemeClr val="bg1">
                <a:lumMod val="85000"/>
              </a:schemeClr>
            </a:solidFill>
            <a:miter lim="800000"/>
            <a:headEnd/>
            <a:tailEnd/>
          </a:ln>
          <a:effectLst/>
        </p:spPr>
      </p:pic>
      <p:sp>
        <p:nvSpPr>
          <p:cNvPr id="26"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a:t>巡</a:t>
            </a:r>
            <a:r>
              <a:rPr lang="zh-CN" altLang="en-US" sz="2400" dirty="0" smtClean="0"/>
              <a:t>护设备统计</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3389135" y="1455536"/>
            <a:ext cx="2813255" cy="5376586"/>
          </a:xfrm>
          <a:prstGeom prst="rect">
            <a:avLst/>
          </a:prstGeom>
          <a:noFill/>
          <a:ln w="9525">
            <a:noFill/>
            <a:miter lim="800000"/>
            <a:headEnd/>
            <a:tailEnd/>
          </a:ln>
          <a:effectLst/>
        </p:spPr>
      </p:pic>
      <p:sp>
        <p:nvSpPr>
          <p:cNvPr id="27" name="TextBox 26"/>
          <p:cNvSpPr txBox="1"/>
          <p:nvPr/>
        </p:nvSpPr>
        <p:spPr>
          <a:xfrm>
            <a:off x="6487055" y="1233569"/>
            <a:ext cx="2924364" cy="1200329"/>
          </a:xfrm>
          <a:prstGeom prst="rect">
            <a:avLst/>
          </a:prstGeom>
          <a:noFill/>
        </p:spPr>
        <p:txBody>
          <a:bodyPr wrap="square" rtlCol="0">
            <a:spAutoFit/>
          </a:bodyPr>
          <a:lstStyle/>
          <a:p>
            <a:pPr>
              <a:lnSpc>
                <a:spcPct val="150000"/>
              </a:lnSpc>
            </a:pPr>
            <a:r>
              <a:rPr lang="zh-CN" altLang="en-US" sz="1600" dirty="0" smtClean="0"/>
              <a:t>点击查询按钮      ，部门名称选择“成都输油站”，点击确定显示查询记录。</a:t>
            </a:r>
            <a:endParaRPr lang="zh-CN" altLang="en-US" sz="1600" dirty="0"/>
          </a:p>
        </p:txBody>
      </p:sp>
      <p:pic>
        <p:nvPicPr>
          <p:cNvPr id="1026" name="Picture 2"/>
          <p:cNvPicPr>
            <a:picLocks noChangeAspect="1" noChangeArrowheads="1"/>
          </p:cNvPicPr>
          <p:nvPr/>
        </p:nvPicPr>
        <p:blipFill>
          <a:blip r:embed="rId3"/>
          <a:srcRect/>
          <a:stretch>
            <a:fillRect/>
          </a:stretch>
        </p:blipFill>
        <p:spPr bwMode="auto">
          <a:xfrm>
            <a:off x="163907" y="1033503"/>
            <a:ext cx="3001808" cy="5824497"/>
          </a:xfrm>
          <a:prstGeom prst="rect">
            <a:avLst/>
          </a:prstGeom>
          <a:noFill/>
          <a:ln w="9525">
            <a:solidFill>
              <a:schemeClr val="bg1">
                <a:lumMod val="85000"/>
              </a:schemeClr>
            </a:solidFill>
            <a:miter lim="800000"/>
            <a:headEnd/>
            <a:tailEnd/>
          </a:ln>
          <a:effectLst/>
        </p:spPr>
      </p:pic>
      <p:sp>
        <p:nvSpPr>
          <p:cNvPr id="24" name="圆角矩形 23"/>
          <p:cNvSpPr/>
          <p:nvPr/>
        </p:nvSpPr>
        <p:spPr>
          <a:xfrm>
            <a:off x="2458528" y="5115463"/>
            <a:ext cx="750498"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3375806" y="923059"/>
            <a:ext cx="8816194" cy="461665"/>
          </a:xfrm>
          <a:prstGeom prst="rect">
            <a:avLst/>
          </a:prstGeom>
          <a:noFill/>
        </p:spPr>
        <p:txBody>
          <a:bodyPr wrap="square" rtlCol="0">
            <a:spAutoFit/>
          </a:bodyPr>
          <a:lstStyle/>
          <a:p>
            <a:pPr>
              <a:lnSpc>
                <a:spcPct val="150000"/>
              </a:lnSpc>
            </a:pPr>
            <a:r>
              <a:rPr lang="zh-CN" altLang="en-US" sz="1600" dirty="0" smtClean="0"/>
              <a:t>点击</a:t>
            </a:r>
            <a:r>
              <a:rPr lang="zh-CN" altLang="en-US" sz="1600" dirty="0" smtClean="0">
                <a:solidFill>
                  <a:srgbClr val="FF0000"/>
                </a:solidFill>
              </a:rPr>
              <a:t>巡护单位统计</a:t>
            </a:r>
            <a:r>
              <a:rPr lang="zh-CN" altLang="en-US" sz="1600" dirty="0" smtClean="0"/>
              <a:t>图标      ，进入</a:t>
            </a:r>
            <a:r>
              <a:rPr lang="zh-CN" altLang="en-US" sz="1600" dirty="0" smtClean="0">
                <a:solidFill>
                  <a:srgbClr val="FF0000"/>
                </a:solidFill>
              </a:rPr>
              <a:t>巡护单位统计</a:t>
            </a:r>
            <a:r>
              <a:rPr lang="zh-CN" altLang="en-US" sz="1600" dirty="0" smtClean="0"/>
              <a:t>界面。</a:t>
            </a:r>
            <a:endParaRPr lang="zh-CN" altLang="en-US" sz="1600" dirty="0"/>
          </a:p>
        </p:txBody>
      </p:sp>
      <p:pic>
        <p:nvPicPr>
          <p:cNvPr id="14" name="Picture 2"/>
          <p:cNvPicPr>
            <a:picLocks noChangeAspect="1" noChangeArrowheads="1"/>
          </p:cNvPicPr>
          <p:nvPr/>
        </p:nvPicPr>
        <p:blipFill>
          <a:blip r:embed="rId4"/>
          <a:srcRect/>
          <a:stretch>
            <a:fillRect/>
          </a:stretch>
        </p:blipFill>
        <p:spPr bwMode="auto">
          <a:xfrm>
            <a:off x="7862162" y="1328470"/>
            <a:ext cx="333373" cy="301922"/>
          </a:xfrm>
          <a:prstGeom prst="rect">
            <a:avLst/>
          </a:prstGeom>
          <a:noFill/>
          <a:ln w="9525">
            <a:noFill/>
            <a:miter lim="800000"/>
            <a:headEnd/>
            <a:tailEnd/>
          </a:ln>
          <a:effectLst/>
        </p:spPr>
      </p:pic>
      <p:sp>
        <p:nvSpPr>
          <p:cNvPr id="17" name="右箭头 16"/>
          <p:cNvSpPr/>
          <p:nvPr/>
        </p:nvSpPr>
        <p:spPr>
          <a:xfrm rot="10800000">
            <a:off x="3157267" y="1061047"/>
            <a:ext cx="310551" cy="23291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5" name="圆角矩形 24"/>
          <p:cNvSpPr/>
          <p:nvPr/>
        </p:nvSpPr>
        <p:spPr>
          <a:xfrm>
            <a:off x="3433313" y="2173855"/>
            <a:ext cx="2697189" cy="167352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098" name="Picture 2" descr="C:\Users\Administrator.WIN7U-20150917U\Documents\Tencent Files\645343598\FileRecv\app界面切图\管道工0227\首页-应用图标-巡护单位统计.png"/>
          <p:cNvPicPr>
            <a:picLocks noChangeAspect="1" noChangeArrowheads="1"/>
          </p:cNvPicPr>
          <p:nvPr/>
        </p:nvPicPr>
        <p:blipFill>
          <a:blip r:embed="rId5" cstate="print"/>
          <a:srcRect/>
          <a:stretch>
            <a:fillRect/>
          </a:stretch>
        </p:blipFill>
        <p:spPr bwMode="auto">
          <a:xfrm>
            <a:off x="5562600" y="989162"/>
            <a:ext cx="346494" cy="346494"/>
          </a:xfrm>
          <a:prstGeom prst="rect">
            <a:avLst/>
          </a:prstGeom>
          <a:noFill/>
        </p:spPr>
      </p:pic>
      <p:pic>
        <p:nvPicPr>
          <p:cNvPr id="4100" name="Picture 4"/>
          <p:cNvPicPr>
            <a:picLocks noChangeAspect="1" noChangeArrowheads="1"/>
          </p:cNvPicPr>
          <p:nvPr/>
        </p:nvPicPr>
        <p:blipFill>
          <a:blip r:embed="rId6"/>
          <a:srcRect/>
          <a:stretch>
            <a:fillRect/>
          </a:stretch>
        </p:blipFill>
        <p:spPr bwMode="auto">
          <a:xfrm>
            <a:off x="3398808" y="1459931"/>
            <a:ext cx="2768453" cy="5372191"/>
          </a:xfrm>
          <a:prstGeom prst="rect">
            <a:avLst/>
          </a:prstGeom>
          <a:noFill/>
          <a:ln w="9525">
            <a:solidFill>
              <a:schemeClr val="bg1">
                <a:lumMod val="85000"/>
              </a:schemeClr>
            </a:solidFill>
            <a:miter lim="800000"/>
            <a:headEnd/>
            <a:tailEnd/>
          </a:ln>
          <a:effectLst/>
        </p:spPr>
      </p:pic>
      <p:sp>
        <p:nvSpPr>
          <p:cNvPr id="11" name="圆角矩形 10"/>
          <p:cNvSpPr/>
          <p:nvPr/>
        </p:nvSpPr>
        <p:spPr>
          <a:xfrm>
            <a:off x="5805577" y="1575756"/>
            <a:ext cx="224286" cy="20128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右箭头 18"/>
          <p:cNvSpPr/>
          <p:nvPr/>
        </p:nvSpPr>
        <p:spPr>
          <a:xfrm rot="10800000">
            <a:off x="6093124" y="1604513"/>
            <a:ext cx="310551" cy="17540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4103" name="Picture 7"/>
          <p:cNvPicPr>
            <a:picLocks noChangeAspect="1" noChangeArrowheads="1"/>
          </p:cNvPicPr>
          <p:nvPr/>
        </p:nvPicPr>
        <p:blipFill>
          <a:blip r:embed="rId7"/>
          <a:srcRect/>
          <a:stretch>
            <a:fillRect/>
          </a:stretch>
        </p:blipFill>
        <p:spPr bwMode="auto">
          <a:xfrm>
            <a:off x="6590581" y="2392764"/>
            <a:ext cx="2290133" cy="4465236"/>
          </a:xfrm>
          <a:prstGeom prst="rect">
            <a:avLst/>
          </a:prstGeom>
          <a:noFill/>
          <a:ln w="9525">
            <a:solidFill>
              <a:schemeClr val="bg1">
                <a:lumMod val="85000"/>
              </a:schemeClr>
            </a:solidFill>
            <a:miter lim="800000"/>
            <a:headEnd/>
            <a:tailEnd/>
          </a:ln>
          <a:effectLst/>
        </p:spPr>
      </p:pic>
      <p:pic>
        <p:nvPicPr>
          <p:cNvPr id="4104" name="Picture 8" descr="C:\Users\Administrator.WIN7U-20150917U\Desktop\Screenshot_20190703_101744_org.zywx.wbpalmstar.wi.jpg"/>
          <p:cNvPicPr>
            <a:picLocks noChangeAspect="1" noChangeArrowheads="1"/>
          </p:cNvPicPr>
          <p:nvPr/>
        </p:nvPicPr>
        <p:blipFill>
          <a:blip r:embed="rId8" cstate="print"/>
          <a:srcRect/>
          <a:stretch>
            <a:fillRect/>
          </a:stretch>
        </p:blipFill>
        <p:spPr bwMode="auto">
          <a:xfrm>
            <a:off x="9877245" y="837420"/>
            <a:ext cx="1746878" cy="6020580"/>
          </a:xfrm>
          <a:prstGeom prst="rect">
            <a:avLst/>
          </a:prstGeom>
          <a:noFill/>
          <a:ln w="9525">
            <a:solidFill>
              <a:schemeClr val="bg1">
                <a:lumMod val="85000"/>
              </a:schemeClr>
            </a:solidFill>
            <a:miter lim="800000"/>
            <a:headEnd/>
            <a:tailEnd/>
          </a:ln>
          <a:effectLst/>
        </p:spPr>
      </p:pic>
      <p:sp>
        <p:nvSpPr>
          <p:cNvPr id="18"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巡护单位统计</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down)">
                                      <p:cBhvr>
                                        <p:cTn id="7" dur="500"/>
                                        <p:tgtEl>
                                          <p:spTgt spid="410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2073161" y="1182205"/>
            <a:ext cx="2872408" cy="5573419"/>
          </a:xfrm>
          <a:prstGeom prst="rect">
            <a:avLst/>
          </a:prstGeom>
          <a:noFill/>
          <a:ln w="9525">
            <a:solidFill>
              <a:schemeClr val="bg1">
                <a:lumMod val="85000"/>
              </a:schemeClr>
            </a:solidFill>
            <a:miter lim="800000"/>
            <a:headEnd/>
            <a:tailEnd/>
          </a:ln>
          <a:effectLst/>
        </p:spPr>
      </p:pic>
      <p:sp>
        <p:nvSpPr>
          <p:cNvPr id="24" name="圆角矩形 23"/>
          <p:cNvSpPr/>
          <p:nvPr/>
        </p:nvSpPr>
        <p:spPr>
          <a:xfrm>
            <a:off x="4381500" y="5041992"/>
            <a:ext cx="440271" cy="42040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9" name="右箭头 18"/>
          <p:cNvSpPr/>
          <p:nvPr/>
        </p:nvSpPr>
        <p:spPr>
          <a:xfrm>
            <a:off x="8692768" y="3507390"/>
            <a:ext cx="310551" cy="17540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7410" name="Picture 2"/>
          <p:cNvPicPr>
            <a:picLocks noChangeAspect="1" noChangeArrowheads="1"/>
          </p:cNvPicPr>
          <p:nvPr/>
        </p:nvPicPr>
        <p:blipFill>
          <a:blip r:embed="rId4"/>
          <a:srcRect/>
          <a:stretch>
            <a:fillRect/>
          </a:stretch>
        </p:blipFill>
        <p:spPr bwMode="auto">
          <a:xfrm>
            <a:off x="5660480" y="1182205"/>
            <a:ext cx="2853687" cy="5564038"/>
          </a:xfrm>
          <a:prstGeom prst="rect">
            <a:avLst/>
          </a:prstGeom>
          <a:noFill/>
          <a:ln w="9525">
            <a:solidFill>
              <a:schemeClr val="bg1">
                <a:lumMod val="85000"/>
              </a:schemeClr>
            </a:solidFill>
            <a:miter lim="800000"/>
            <a:headEnd/>
            <a:tailEnd/>
          </a:ln>
          <a:effectLst/>
        </p:spPr>
      </p:pic>
      <p:pic>
        <p:nvPicPr>
          <p:cNvPr id="17411" name="Picture 3"/>
          <p:cNvPicPr>
            <a:picLocks noChangeAspect="1" noChangeArrowheads="1"/>
          </p:cNvPicPr>
          <p:nvPr/>
        </p:nvPicPr>
        <p:blipFill>
          <a:blip r:embed="rId5"/>
          <a:srcRect/>
          <a:stretch>
            <a:fillRect/>
          </a:stretch>
        </p:blipFill>
        <p:spPr bwMode="auto">
          <a:xfrm>
            <a:off x="9181920" y="1182205"/>
            <a:ext cx="2903935" cy="5555930"/>
          </a:xfrm>
          <a:prstGeom prst="rect">
            <a:avLst/>
          </a:prstGeom>
          <a:noFill/>
          <a:ln w="9525">
            <a:solidFill>
              <a:schemeClr val="bg1">
                <a:lumMod val="85000"/>
              </a:schemeClr>
            </a:solidFill>
            <a:miter lim="800000"/>
            <a:headEnd/>
            <a:tailEnd/>
          </a:ln>
          <a:effectLst/>
        </p:spPr>
      </p:pic>
      <p:sp>
        <p:nvSpPr>
          <p:cNvPr id="15" name="右箭头 14"/>
          <p:cNvSpPr/>
          <p:nvPr/>
        </p:nvSpPr>
        <p:spPr>
          <a:xfrm>
            <a:off x="5179226" y="3414007"/>
            <a:ext cx="310551" cy="17540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1" name="圆角矩形 10"/>
          <p:cNvSpPr/>
          <p:nvPr/>
        </p:nvSpPr>
        <p:spPr>
          <a:xfrm>
            <a:off x="7953805" y="1335868"/>
            <a:ext cx="224286" cy="20128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巡检考核实时统计</a:t>
            </a:r>
            <a:endParaRPr lang="zh-CN" altLang="en-US" sz="2400" dirty="0"/>
          </a:p>
        </p:txBody>
      </p:sp>
      <p:sp>
        <p:nvSpPr>
          <p:cNvPr id="13" name="TextBox 6"/>
          <p:cNvSpPr txBox="1"/>
          <p:nvPr/>
        </p:nvSpPr>
        <p:spPr>
          <a:xfrm>
            <a:off x="159620" y="1144105"/>
            <a:ext cx="1799521" cy="1200329"/>
          </a:xfrm>
          <a:prstGeom prst="rect">
            <a:avLst/>
          </a:prstGeom>
          <a:noFill/>
        </p:spPr>
        <p:txBody>
          <a:bodyPr wrap="square" rtlCol="0">
            <a:spAutoFit/>
          </a:bodyPr>
          <a:lstStyle/>
          <a:p>
            <a:pPr>
              <a:lnSpc>
                <a:spcPct val="150000"/>
              </a:lnSpc>
            </a:pPr>
            <a:r>
              <a:rPr lang="zh-CN" altLang="en-US" sz="1600" dirty="0" smtClean="0"/>
              <a:t>查看截止到</a:t>
            </a:r>
            <a:r>
              <a:rPr lang="zh-CN" altLang="en-US" sz="1600" b="1" dirty="0" smtClean="0">
                <a:solidFill>
                  <a:srgbClr val="FF0000"/>
                </a:solidFill>
              </a:rPr>
              <a:t>当前时间点</a:t>
            </a:r>
            <a:r>
              <a:rPr lang="zh-CN" altLang="en-US" sz="1600" dirty="0" smtClean="0"/>
              <a:t>，巡线工巡检考核情况。</a:t>
            </a:r>
            <a:endParaRPr lang="zh-CN" altLang="en-US" sz="16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a:srcRect/>
          <a:stretch>
            <a:fillRect/>
          </a:stretch>
        </p:blipFill>
        <p:spPr bwMode="auto">
          <a:xfrm>
            <a:off x="3531745" y="1195754"/>
            <a:ext cx="2837072" cy="5466871"/>
          </a:xfrm>
          <a:prstGeom prst="rect">
            <a:avLst/>
          </a:prstGeom>
          <a:noFill/>
          <a:ln w="9525">
            <a:solidFill>
              <a:schemeClr val="bg1">
                <a:lumMod val="85000"/>
              </a:schemeClr>
            </a:solidFill>
            <a:miter lim="800000"/>
            <a:headEnd/>
            <a:tailEnd/>
          </a:ln>
          <a:effectLst/>
        </p:spPr>
      </p:pic>
      <p:sp>
        <p:nvSpPr>
          <p:cNvPr id="26" name="TextBox 25"/>
          <p:cNvSpPr txBox="1"/>
          <p:nvPr/>
        </p:nvSpPr>
        <p:spPr>
          <a:xfrm>
            <a:off x="6487990" y="2227399"/>
            <a:ext cx="2876410" cy="1246495"/>
          </a:xfrm>
          <a:prstGeom prst="rect">
            <a:avLst/>
          </a:prstGeom>
          <a:noFill/>
        </p:spPr>
        <p:txBody>
          <a:bodyPr wrap="square" rtlCol="0">
            <a:spAutoFit/>
          </a:bodyPr>
          <a:lstStyle/>
          <a:p>
            <a:pPr>
              <a:lnSpc>
                <a:spcPct val="150000"/>
              </a:lnSpc>
            </a:pPr>
            <a:r>
              <a:rPr lang="zh-CN" altLang="en-US" sz="1600" dirty="0" smtClean="0"/>
              <a:t>点击巡检人员后方的展开图标       ，可以进一步</a:t>
            </a:r>
            <a:r>
              <a:rPr lang="zh-CN" altLang="en-US" sz="1600" dirty="0" smtClean="0">
                <a:solidFill>
                  <a:srgbClr val="FF0000"/>
                </a:solidFill>
              </a:rPr>
              <a:t>查看巡线工</a:t>
            </a:r>
            <a:r>
              <a:rPr lang="zh-CN" altLang="en-US" sz="1600" b="1" dirty="0" smtClean="0">
                <a:solidFill>
                  <a:srgbClr val="FF0000"/>
                </a:solidFill>
              </a:rPr>
              <a:t>昨日</a:t>
            </a:r>
            <a:r>
              <a:rPr lang="zh-CN" altLang="en-US" sz="1600" dirty="0" smtClean="0">
                <a:solidFill>
                  <a:srgbClr val="FF0000"/>
                </a:solidFill>
              </a:rPr>
              <a:t>的巡检信息</a:t>
            </a:r>
            <a:r>
              <a:rPr lang="zh-CN" altLang="en-US" dirty="0" smtClean="0"/>
              <a:t>。</a:t>
            </a:r>
            <a:endParaRPr lang="zh-CN" altLang="en-US" dirty="0"/>
          </a:p>
        </p:txBody>
      </p:sp>
      <p:sp>
        <p:nvSpPr>
          <p:cNvPr id="27" name="TextBox 26"/>
          <p:cNvSpPr txBox="1"/>
          <p:nvPr/>
        </p:nvSpPr>
        <p:spPr>
          <a:xfrm>
            <a:off x="6497103" y="1032609"/>
            <a:ext cx="2924364" cy="1200329"/>
          </a:xfrm>
          <a:prstGeom prst="rect">
            <a:avLst/>
          </a:prstGeom>
          <a:noFill/>
        </p:spPr>
        <p:txBody>
          <a:bodyPr wrap="square" rtlCol="0">
            <a:spAutoFit/>
          </a:bodyPr>
          <a:lstStyle/>
          <a:p>
            <a:pPr>
              <a:lnSpc>
                <a:spcPct val="150000"/>
              </a:lnSpc>
            </a:pPr>
            <a:r>
              <a:rPr lang="zh-CN" altLang="en-US" sz="1600" dirty="0" smtClean="0"/>
              <a:t>点击查询按钮      ，部门名称选择“兰成渝输油气分公司”。点击确定查询按钮。</a:t>
            </a:r>
            <a:endParaRPr lang="zh-CN" altLang="en-US" sz="1600" dirty="0"/>
          </a:p>
        </p:txBody>
      </p:sp>
      <p:pic>
        <p:nvPicPr>
          <p:cNvPr id="1026" name="Picture 2"/>
          <p:cNvPicPr>
            <a:picLocks noChangeAspect="1" noChangeArrowheads="1"/>
          </p:cNvPicPr>
          <p:nvPr/>
        </p:nvPicPr>
        <p:blipFill>
          <a:blip r:embed="rId4"/>
          <a:srcRect/>
          <a:stretch>
            <a:fillRect/>
          </a:stretch>
        </p:blipFill>
        <p:spPr bwMode="auto">
          <a:xfrm>
            <a:off x="345304" y="1225898"/>
            <a:ext cx="2840508" cy="5511521"/>
          </a:xfrm>
          <a:prstGeom prst="rect">
            <a:avLst/>
          </a:prstGeom>
          <a:noFill/>
          <a:ln w="9525">
            <a:noFill/>
            <a:miter lim="800000"/>
            <a:headEnd/>
            <a:tailEnd/>
          </a:ln>
          <a:effectLst/>
        </p:spPr>
      </p:pic>
      <p:sp>
        <p:nvSpPr>
          <p:cNvPr id="24" name="圆角矩形 23"/>
          <p:cNvSpPr/>
          <p:nvPr/>
        </p:nvSpPr>
        <p:spPr>
          <a:xfrm>
            <a:off x="1056594" y="5689262"/>
            <a:ext cx="750498"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4" name="Picture 2"/>
          <p:cNvPicPr>
            <a:picLocks noChangeAspect="1" noChangeArrowheads="1"/>
          </p:cNvPicPr>
          <p:nvPr/>
        </p:nvPicPr>
        <p:blipFill>
          <a:blip r:embed="rId5"/>
          <a:srcRect/>
          <a:stretch>
            <a:fillRect/>
          </a:stretch>
        </p:blipFill>
        <p:spPr bwMode="auto">
          <a:xfrm>
            <a:off x="7872210" y="1127510"/>
            <a:ext cx="333373" cy="301922"/>
          </a:xfrm>
          <a:prstGeom prst="rect">
            <a:avLst/>
          </a:prstGeom>
          <a:noFill/>
          <a:ln w="9525">
            <a:noFill/>
            <a:miter lim="800000"/>
            <a:headEnd/>
            <a:tailEnd/>
          </a:ln>
          <a:effectLst/>
        </p:spPr>
      </p:pic>
      <p:pic>
        <p:nvPicPr>
          <p:cNvPr id="6147" name="Picture 3"/>
          <p:cNvPicPr>
            <a:picLocks noChangeAspect="1" noChangeArrowheads="1"/>
          </p:cNvPicPr>
          <p:nvPr/>
        </p:nvPicPr>
        <p:blipFill>
          <a:blip r:embed="rId6"/>
          <a:srcRect/>
          <a:stretch>
            <a:fillRect/>
          </a:stretch>
        </p:blipFill>
        <p:spPr bwMode="auto">
          <a:xfrm>
            <a:off x="6894220" y="2683447"/>
            <a:ext cx="390525" cy="371475"/>
          </a:xfrm>
          <a:prstGeom prst="rect">
            <a:avLst/>
          </a:prstGeom>
          <a:noFill/>
          <a:ln w="9525">
            <a:noFill/>
            <a:miter lim="800000"/>
            <a:headEnd/>
            <a:tailEnd/>
          </a:ln>
          <a:effectLst/>
        </p:spPr>
      </p:pic>
      <p:sp>
        <p:nvSpPr>
          <p:cNvPr id="11" name="圆角矩形 10"/>
          <p:cNvSpPr/>
          <p:nvPr/>
        </p:nvSpPr>
        <p:spPr>
          <a:xfrm>
            <a:off x="5992229" y="1337440"/>
            <a:ext cx="224286" cy="20128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6152" name="Picture 8"/>
          <p:cNvPicPr>
            <a:picLocks noChangeAspect="1" noChangeArrowheads="1"/>
          </p:cNvPicPr>
          <p:nvPr/>
        </p:nvPicPr>
        <p:blipFill>
          <a:blip r:embed="rId7"/>
          <a:srcRect/>
          <a:stretch>
            <a:fillRect/>
          </a:stretch>
        </p:blipFill>
        <p:spPr bwMode="auto">
          <a:xfrm>
            <a:off x="9295263" y="1207465"/>
            <a:ext cx="2786505" cy="5339751"/>
          </a:xfrm>
          <a:prstGeom prst="rect">
            <a:avLst/>
          </a:prstGeom>
          <a:noFill/>
          <a:ln w="9525">
            <a:solidFill>
              <a:schemeClr val="bg1">
                <a:lumMod val="85000"/>
              </a:schemeClr>
            </a:solidFill>
            <a:miter lim="800000"/>
            <a:headEnd/>
            <a:tailEnd/>
          </a:ln>
          <a:effectLst/>
        </p:spPr>
      </p:pic>
      <p:pic>
        <p:nvPicPr>
          <p:cNvPr id="6153" name="Picture 9"/>
          <p:cNvPicPr>
            <a:picLocks noChangeAspect="1" noChangeArrowheads="1"/>
          </p:cNvPicPr>
          <p:nvPr/>
        </p:nvPicPr>
        <p:blipFill>
          <a:blip r:embed="rId8"/>
          <a:srcRect/>
          <a:stretch>
            <a:fillRect/>
          </a:stretch>
        </p:blipFill>
        <p:spPr bwMode="auto">
          <a:xfrm>
            <a:off x="6592003" y="3492893"/>
            <a:ext cx="2208363" cy="3164147"/>
          </a:xfrm>
          <a:prstGeom prst="rect">
            <a:avLst/>
          </a:prstGeom>
          <a:noFill/>
          <a:ln w="9525">
            <a:solidFill>
              <a:schemeClr val="bg1">
                <a:lumMod val="85000"/>
              </a:schemeClr>
            </a:solidFill>
            <a:miter lim="800000"/>
            <a:headEnd/>
            <a:tailEnd/>
          </a:ln>
          <a:effectLst/>
        </p:spPr>
      </p:pic>
      <p:sp>
        <p:nvSpPr>
          <p:cNvPr id="29" name="右箭头 28"/>
          <p:cNvSpPr/>
          <p:nvPr/>
        </p:nvSpPr>
        <p:spPr>
          <a:xfrm rot="19453893">
            <a:off x="8727781" y="4307567"/>
            <a:ext cx="694715" cy="10888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9" name="右箭头 18"/>
          <p:cNvSpPr/>
          <p:nvPr/>
        </p:nvSpPr>
        <p:spPr>
          <a:xfrm rot="10800000">
            <a:off x="6222520" y="1587261"/>
            <a:ext cx="310551" cy="17540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9"/>
          <a:srcRect/>
          <a:stretch>
            <a:fillRect/>
          </a:stretch>
        </p:blipFill>
        <p:spPr bwMode="auto">
          <a:xfrm>
            <a:off x="309998" y="1185708"/>
            <a:ext cx="2893246" cy="5601956"/>
          </a:xfrm>
          <a:prstGeom prst="rect">
            <a:avLst/>
          </a:prstGeom>
          <a:noFill/>
          <a:ln w="9525">
            <a:solidFill>
              <a:schemeClr val="bg1">
                <a:lumMod val="85000"/>
              </a:schemeClr>
            </a:solidFill>
            <a:miter lim="800000"/>
            <a:headEnd/>
            <a:tailEnd/>
          </a:ln>
          <a:effectLst/>
        </p:spPr>
      </p:pic>
      <p:sp>
        <p:nvSpPr>
          <p:cNvPr id="17"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巡线工每日工作</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additive="base">
                                        <p:cTn id="13" dur="500" fill="hold"/>
                                        <p:tgtEl>
                                          <p:spTgt spid="6149"/>
                                        </p:tgtEl>
                                        <p:attrNameLst>
                                          <p:attrName>ppt_x</p:attrName>
                                        </p:attrNameLst>
                                      </p:cBhvr>
                                      <p:tavLst>
                                        <p:tav tm="0">
                                          <p:val>
                                            <p:strVal val="#ppt_x"/>
                                          </p:val>
                                        </p:tav>
                                        <p:tav tm="100000">
                                          <p:val>
                                            <p:strVal val="#ppt_x"/>
                                          </p:val>
                                        </p:tav>
                                      </p:tavLst>
                                    </p:anim>
                                    <p:anim calcmode="lin" valueType="num">
                                      <p:cBhvr additive="base">
                                        <p:cTn id="14" dur="500" fill="hold"/>
                                        <p:tgtEl>
                                          <p:spTgt spid="614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53"/>
                                        </p:tgtEl>
                                        <p:attrNameLst>
                                          <p:attrName>style.visibility</p:attrName>
                                        </p:attrNameLst>
                                      </p:cBhvr>
                                      <p:to>
                                        <p:strVal val="visible"/>
                                      </p:to>
                                    </p:set>
                                    <p:anim calcmode="lin" valueType="num">
                                      <p:cBhvr additive="base">
                                        <p:cTn id="39" dur="500" fill="hold"/>
                                        <p:tgtEl>
                                          <p:spTgt spid="6153"/>
                                        </p:tgtEl>
                                        <p:attrNameLst>
                                          <p:attrName>ppt_x</p:attrName>
                                        </p:attrNameLst>
                                      </p:cBhvr>
                                      <p:tavLst>
                                        <p:tav tm="0">
                                          <p:val>
                                            <p:strVal val="#ppt_x"/>
                                          </p:val>
                                        </p:tav>
                                        <p:tav tm="100000">
                                          <p:val>
                                            <p:strVal val="#ppt_x"/>
                                          </p:val>
                                        </p:tav>
                                      </p:tavLst>
                                    </p:anim>
                                    <p:anim calcmode="lin" valueType="num">
                                      <p:cBhvr additive="base">
                                        <p:cTn id="40" dur="500" fill="hold"/>
                                        <p:tgtEl>
                                          <p:spTgt spid="615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additive="base">
                                        <p:cTn id="43" dur="500" fill="hold"/>
                                        <p:tgtEl>
                                          <p:spTgt spid="6152"/>
                                        </p:tgtEl>
                                        <p:attrNameLst>
                                          <p:attrName>ppt_x</p:attrName>
                                        </p:attrNameLst>
                                      </p:cBhvr>
                                      <p:tavLst>
                                        <p:tav tm="0">
                                          <p:val>
                                            <p:strVal val="#ppt_x"/>
                                          </p:val>
                                        </p:tav>
                                        <p:tav tm="100000">
                                          <p:val>
                                            <p:strVal val="#ppt_x"/>
                                          </p:val>
                                        </p:tav>
                                      </p:tavLst>
                                    </p:anim>
                                    <p:anim calcmode="lin" valueType="num">
                                      <p:cBhvr additive="base">
                                        <p:cTn id="44" dur="500" fill="hold"/>
                                        <p:tgtEl>
                                          <p:spTgt spid="615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1" grpId="0" animBg="1"/>
      <p:bldP spid="29"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7151" y="1414724"/>
            <a:ext cx="2665562" cy="1569660"/>
          </a:xfrm>
          <a:prstGeom prst="rect">
            <a:avLst/>
          </a:prstGeom>
          <a:noFill/>
        </p:spPr>
        <p:txBody>
          <a:bodyPr wrap="square" rtlCol="0">
            <a:spAutoFit/>
          </a:bodyPr>
          <a:lstStyle/>
          <a:p>
            <a:pPr>
              <a:lnSpc>
                <a:spcPct val="150000"/>
              </a:lnSpc>
            </a:pPr>
            <a:r>
              <a:rPr lang="zh-CN" altLang="en-US" sz="1600" dirty="0" smtClean="0"/>
              <a:t>点击查询按钮      ，选择日期</a:t>
            </a:r>
            <a:r>
              <a:rPr lang="zh-CN" altLang="en-US" sz="1600" dirty="0"/>
              <a:t>。选择部门</a:t>
            </a:r>
            <a:r>
              <a:rPr lang="zh-CN" altLang="en-US" sz="1600" dirty="0" smtClean="0"/>
              <a:t>名称。</a:t>
            </a:r>
            <a:endParaRPr lang="en-US" altLang="zh-CN" sz="1600" dirty="0" smtClean="0"/>
          </a:p>
          <a:p>
            <a:pPr>
              <a:lnSpc>
                <a:spcPct val="150000"/>
              </a:lnSpc>
            </a:pPr>
            <a:r>
              <a:rPr lang="zh-CN" altLang="en-US" sz="1600" dirty="0" smtClean="0"/>
              <a:t>点击确定按钮。显示查询结果。</a:t>
            </a:r>
            <a:endParaRPr lang="en-US" altLang="zh-CN" sz="1600" dirty="0" smtClean="0"/>
          </a:p>
        </p:txBody>
      </p:sp>
      <p:pic>
        <p:nvPicPr>
          <p:cNvPr id="1026" name="Picture 2"/>
          <p:cNvPicPr>
            <a:picLocks noChangeAspect="1" noChangeArrowheads="1"/>
          </p:cNvPicPr>
          <p:nvPr/>
        </p:nvPicPr>
        <p:blipFill>
          <a:blip r:embed="rId2"/>
          <a:srcRect/>
          <a:stretch>
            <a:fillRect/>
          </a:stretch>
        </p:blipFill>
        <p:spPr bwMode="auto">
          <a:xfrm>
            <a:off x="2891780" y="1018456"/>
            <a:ext cx="2965382" cy="5753819"/>
          </a:xfrm>
          <a:prstGeom prst="rect">
            <a:avLst/>
          </a:prstGeom>
          <a:noFill/>
          <a:ln w="9525">
            <a:noFill/>
            <a:miter lim="800000"/>
            <a:headEnd/>
            <a:tailEnd/>
          </a:ln>
          <a:effectLst/>
        </p:spPr>
      </p:pic>
      <p:sp>
        <p:nvSpPr>
          <p:cNvPr id="24" name="圆角矩形 23"/>
          <p:cNvSpPr/>
          <p:nvPr/>
        </p:nvSpPr>
        <p:spPr>
          <a:xfrm>
            <a:off x="4418662" y="5711224"/>
            <a:ext cx="750498"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4" name="Picture 2"/>
          <p:cNvPicPr>
            <a:picLocks noChangeAspect="1" noChangeArrowheads="1"/>
          </p:cNvPicPr>
          <p:nvPr/>
        </p:nvPicPr>
        <p:blipFill>
          <a:blip r:embed="rId3"/>
          <a:srcRect/>
          <a:stretch>
            <a:fillRect/>
          </a:stretch>
        </p:blipFill>
        <p:spPr bwMode="auto">
          <a:xfrm>
            <a:off x="1432252" y="1509624"/>
            <a:ext cx="341554" cy="301922"/>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a:srcRect/>
          <a:stretch>
            <a:fillRect/>
          </a:stretch>
        </p:blipFill>
        <p:spPr bwMode="auto">
          <a:xfrm>
            <a:off x="6070377" y="1020204"/>
            <a:ext cx="2953950" cy="5752071"/>
          </a:xfrm>
          <a:prstGeom prst="rect">
            <a:avLst/>
          </a:prstGeom>
          <a:noFill/>
          <a:ln w="9525">
            <a:solidFill>
              <a:schemeClr val="bg1">
                <a:lumMod val="85000"/>
              </a:schemeClr>
            </a:solidFill>
            <a:miter lim="800000"/>
            <a:headEnd/>
            <a:tailEnd/>
          </a:ln>
          <a:effectLst/>
        </p:spPr>
      </p:pic>
      <p:pic>
        <p:nvPicPr>
          <p:cNvPr id="12293" name="Picture 5"/>
          <p:cNvPicPr>
            <a:picLocks noChangeAspect="1" noChangeArrowheads="1"/>
          </p:cNvPicPr>
          <p:nvPr/>
        </p:nvPicPr>
        <p:blipFill>
          <a:blip r:embed="rId5"/>
          <a:srcRect/>
          <a:stretch>
            <a:fillRect/>
          </a:stretch>
        </p:blipFill>
        <p:spPr bwMode="auto">
          <a:xfrm>
            <a:off x="9188225" y="1044335"/>
            <a:ext cx="2944646" cy="5727941"/>
          </a:xfrm>
          <a:prstGeom prst="rect">
            <a:avLst/>
          </a:prstGeom>
          <a:noFill/>
          <a:ln w="9525">
            <a:solidFill>
              <a:schemeClr val="bg1">
                <a:lumMod val="85000"/>
              </a:schemeClr>
            </a:solidFill>
            <a:miter lim="800000"/>
            <a:headEnd/>
            <a:tailEnd/>
          </a:ln>
          <a:effectLst/>
        </p:spPr>
      </p:pic>
      <p:sp>
        <p:nvSpPr>
          <p:cNvPr id="19" name="圆角矩形 18"/>
          <p:cNvSpPr/>
          <p:nvPr/>
        </p:nvSpPr>
        <p:spPr>
          <a:xfrm>
            <a:off x="9201514" y="4405760"/>
            <a:ext cx="2884094" cy="121920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2290" name="Picture 2"/>
          <p:cNvPicPr>
            <a:picLocks noChangeAspect="1" noChangeArrowheads="1"/>
          </p:cNvPicPr>
          <p:nvPr/>
        </p:nvPicPr>
        <p:blipFill>
          <a:blip r:embed="rId6"/>
          <a:srcRect/>
          <a:stretch>
            <a:fillRect/>
          </a:stretch>
        </p:blipFill>
        <p:spPr bwMode="auto">
          <a:xfrm>
            <a:off x="2891780" y="1023581"/>
            <a:ext cx="2969195" cy="5769447"/>
          </a:xfrm>
          <a:prstGeom prst="rect">
            <a:avLst/>
          </a:prstGeom>
          <a:noFill/>
          <a:ln w="9525">
            <a:solidFill>
              <a:schemeClr val="bg1">
                <a:lumMod val="85000"/>
              </a:schemeClr>
            </a:solidFill>
            <a:miter lim="800000"/>
            <a:headEnd/>
            <a:tailEnd/>
          </a:ln>
          <a:effectLst/>
        </p:spPr>
      </p:pic>
      <p:sp>
        <p:nvSpPr>
          <p:cNvPr id="25" name="圆角矩形 24"/>
          <p:cNvSpPr/>
          <p:nvPr/>
        </p:nvSpPr>
        <p:spPr>
          <a:xfrm>
            <a:off x="5472475" y="1151080"/>
            <a:ext cx="250166" cy="24153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5" name="TextBox 14"/>
          <p:cNvSpPr txBox="1"/>
          <p:nvPr/>
        </p:nvSpPr>
        <p:spPr>
          <a:xfrm>
            <a:off x="57150" y="3011594"/>
            <a:ext cx="2648309" cy="1938992"/>
          </a:xfrm>
          <a:prstGeom prst="rect">
            <a:avLst/>
          </a:prstGeom>
          <a:solidFill>
            <a:schemeClr val="bg1"/>
          </a:solidFill>
        </p:spPr>
        <p:txBody>
          <a:bodyPr wrap="square" rtlCol="0">
            <a:spAutoFit/>
          </a:bodyPr>
          <a:lstStyle/>
          <a:p>
            <a:pPr>
              <a:lnSpc>
                <a:spcPct val="150000"/>
              </a:lnSpc>
            </a:pPr>
            <a:r>
              <a:rPr lang="zh-CN" altLang="en-US" sz="1600" dirty="0" smtClean="0"/>
              <a:t>以“兰成渝输油气分公司”下级单位“成都输油站”为例。点击展看按钮查看“成都输油站”“</a:t>
            </a:r>
            <a:r>
              <a:rPr lang="en-US" altLang="zh-CN" sz="1600" dirty="0" smtClean="0"/>
              <a:t>2019-07-03</a:t>
            </a:r>
            <a:r>
              <a:rPr lang="zh-CN" altLang="en-US" sz="1600" dirty="0" smtClean="0"/>
              <a:t>”日的巡检详情。</a:t>
            </a:r>
          </a:p>
        </p:txBody>
      </p:sp>
      <p:sp>
        <p:nvSpPr>
          <p:cNvPr id="16"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统计报表</a:t>
            </a:r>
            <a:r>
              <a:rPr lang="en-US" altLang="zh-CN" sz="3200" dirty="0" smtClean="0">
                <a:solidFill>
                  <a:srgbClr val="FF0000"/>
                </a:solidFill>
              </a:rPr>
              <a:t>-</a:t>
            </a:r>
            <a:r>
              <a:rPr lang="zh-CN" altLang="en-US" sz="2400" dirty="0" smtClean="0"/>
              <a:t>部门每日工作</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90"/>
                                        </p:tgtEl>
                                        <p:attrNameLst>
                                          <p:attrName>style.visibility</p:attrName>
                                        </p:attrNameLst>
                                      </p:cBhvr>
                                      <p:to>
                                        <p:strVal val="visible"/>
                                      </p:to>
                                    </p:set>
                                    <p:anim calcmode="lin" valueType="num">
                                      <p:cBhvr additive="base">
                                        <p:cTn id="19" dur="500" fill="hold"/>
                                        <p:tgtEl>
                                          <p:spTgt spid="12290"/>
                                        </p:tgtEl>
                                        <p:attrNameLst>
                                          <p:attrName>ppt_x</p:attrName>
                                        </p:attrNameLst>
                                      </p:cBhvr>
                                      <p:tavLst>
                                        <p:tav tm="0">
                                          <p:val>
                                            <p:strVal val="#ppt_x"/>
                                          </p:val>
                                        </p:tav>
                                        <p:tav tm="100000">
                                          <p:val>
                                            <p:strVal val="#ppt_x"/>
                                          </p:val>
                                        </p:tav>
                                      </p:tavLst>
                                    </p:anim>
                                    <p:anim calcmode="lin" valueType="num">
                                      <p:cBhvr additive="base">
                                        <p:cTn id="20"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291"/>
                                        </p:tgtEl>
                                        <p:attrNameLst>
                                          <p:attrName>style.visibility</p:attrName>
                                        </p:attrNameLst>
                                      </p:cBhvr>
                                      <p:to>
                                        <p:strVal val="visible"/>
                                      </p:to>
                                    </p:set>
                                    <p:anim calcmode="lin" valueType="num">
                                      <p:cBhvr additive="base">
                                        <p:cTn id="29" dur="500" fill="hold"/>
                                        <p:tgtEl>
                                          <p:spTgt spid="12291"/>
                                        </p:tgtEl>
                                        <p:attrNameLst>
                                          <p:attrName>ppt_x</p:attrName>
                                        </p:attrNameLst>
                                      </p:cBhvr>
                                      <p:tavLst>
                                        <p:tav tm="0">
                                          <p:val>
                                            <p:strVal val="#ppt_x"/>
                                          </p:val>
                                        </p:tav>
                                        <p:tav tm="100000">
                                          <p:val>
                                            <p:strVal val="#ppt_x"/>
                                          </p:val>
                                        </p:tav>
                                      </p:tavLst>
                                    </p:anim>
                                    <p:anim calcmode="lin" valueType="num">
                                      <p:cBhvr additive="base">
                                        <p:cTn id="30"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293"/>
                                        </p:tgtEl>
                                        <p:attrNameLst>
                                          <p:attrName>style.visibility</p:attrName>
                                        </p:attrNameLst>
                                      </p:cBhvr>
                                      <p:to>
                                        <p:strVal val="visible"/>
                                      </p:to>
                                    </p:set>
                                    <p:anim calcmode="lin" valueType="num">
                                      <p:cBhvr additive="base">
                                        <p:cTn id="35" dur="500" fill="hold"/>
                                        <p:tgtEl>
                                          <p:spTgt spid="12293"/>
                                        </p:tgtEl>
                                        <p:attrNameLst>
                                          <p:attrName>ppt_x</p:attrName>
                                        </p:attrNameLst>
                                      </p:cBhvr>
                                      <p:tavLst>
                                        <p:tav tm="0">
                                          <p:val>
                                            <p:strVal val="#ppt_x"/>
                                          </p:val>
                                        </p:tav>
                                        <p:tav tm="100000">
                                          <p:val>
                                            <p:strVal val="#ppt_x"/>
                                          </p:val>
                                        </p:tav>
                                      </p:tavLst>
                                    </p:anim>
                                    <p:anim calcmode="lin" valueType="num">
                                      <p:cBhvr additive="base">
                                        <p:cTn id="36" dur="500" fill="hold"/>
                                        <p:tgtEl>
                                          <p:spTgt spid="1229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5"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功能</a:t>
            </a:r>
            <a:r>
              <a:rPr lang="zh-CN" altLang="en-US" dirty="0" smtClean="0"/>
              <a:t>操作指南</a:t>
            </a:r>
            <a:endParaRPr lang="zh-CN" altLang="en-US" dirty="0"/>
          </a:p>
        </p:txBody>
      </p:sp>
      <p:graphicFrame>
        <p:nvGraphicFramePr>
          <p:cNvPr id="4" name="图示 3"/>
          <p:cNvGraphicFramePr/>
          <p:nvPr>
            <p:extLst>
              <p:ext uri="{D42A27DB-BD31-4B8C-83A1-F6EECF244321}">
                <p14:modId xmlns:p14="http://schemas.microsoft.com/office/powerpoint/2010/main" val="2075957725"/>
              </p:ext>
            </p:extLst>
          </p:nvPr>
        </p:nvGraphicFramePr>
        <p:xfrm>
          <a:off x="2651125" y="114299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43724" y="2828926"/>
            <a:ext cx="3657601" cy="933450"/>
          </a:xfrm>
          <a:prstGeom prst="rect">
            <a:avLst/>
          </a:prstGeom>
          <a:noFill/>
          <a:ln>
            <a:solidFill>
              <a:schemeClr val="accent1"/>
            </a:solidFill>
          </a:ln>
        </p:spPr>
        <p:txBody>
          <a:bodyPr wrap="square" rtlCol="0">
            <a:noAutofit/>
          </a:bodyPr>
          <a:lstStyle/>
          <a:p>
            <a:pPr>
              <a:lnSpc>
                <a:spcPct val="150000"/>
              </a:lnSpc>
            </a:pPr>
            <a:r>
              <a:rPr lang="zh-CN" altLang="en-US" dirty="0" smtClean="0"/>
              <a:t>包含</a:t>
            </a:r>
            <a:r>
              <a:rPr lang="zh-CN" altLang="en-US" dirty="0"/>
              <a:t>包含漏巡预警、覆盖率不达标、登录</a:t>
            </a:r>
            <a:r>
              <a:rPr lang="zh-CN" altLang="en-US" dirty="0" smtClean="0"/>
              <a:t>预警。</a:t>
            </a:r>
            <a:endParaRPr lang="zh-CN" altLang="en-US" dirty="0"/>
          </a:p>
        </p:txBody>
      </p:sp>
      <p:sp>
        <p:nvSpPr>
          <p:cNvPr id="7" name="右箭头 6"/>
          <p:cNvSpPr/>
          <p:nvPr/>
        </p:nvSpPr>
        <p:spPr>
          <a:xfrm>
            <a:off x="5819775" y="3124542"/>
            <a:ext cx="10096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5911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8363188" y="952860"/>
            <a:ext cx="3049831" cy="5905140"/>
          </a:xfrm>
          <a:prstGeom prst="rect">
            <a:avLst/>
          </a:prstGeom>
          <a:noFill/>
          <a:ln w="9525">
            <a:solidFill>
              <a:schemeClr val="bg1">
                <a:lumMod val="85000"/>
              </a:schemeClr>
            </a:solidFill>
            <a:miter lim="800000"/>
            <a:headEnd/>
            <a:tailEnd/>
          </a:ln>
          <a:effectLst/>
        </p:spPr>
      </p:pic>
      <p:sp>
        <p:nvSpPr>
          <p:cNvPr id="16" name="矩形 15"/>
          <p:cNvSpPr/>
          <p:nvPr/>
        </p:nvSpPr>
        <p:spPr>
          <a:xfrm>
            <a:off x="808043" y="1377652"/>
            <a:ext cx="7504978" cy="507831"/>
          </a:xfrm>
          <a:prstGeom prst="rect">
            <a:avLst/>
          </a:prstGeom>
        </p:spPr>
        <p:txBody>
          <a:bodyPr wrap="square">
            <a:spAutoFit/>
          </a:bodyPr>
          <a:lstStyle/>
          <a:p>
            <a:pPr>
              <a:lnSpc>
                <a:spcPct val="150000"/>
              </a:lnSpc>
            </a:pPr>
            <a:r>
              <a:rPr lang="zh-CN" altLang="en-US" dirty="0" smtClean="0">
                <a:solidFill>
                  <a:srgbClr val="FF0000"/>
                </a:solidFill>
              </a:rPr>
              <a:t>预警功能</a:t>
            </a:r>
            <a:r>
              <a:rPr lang="en-US" altLang="zh-CN" dirty="0" smtClean="0">
                <a:solidFill>
                  <a:srgbClr val="FF0000"/>
                </a:solidFill>
              </a:rPr>
              <a:t>:</a:t>
            </a:r>
            <a:r>
              <a:rPr lang="zh-CN" altLang="en-US" dirty="0" smtClean="0">
                <a:solidFill>
                  <a:srgbClr val="FF0000"/>
                </a:solidFill>
              </a:rPr>
              <a:t>包含漏巡预警、覆盖率不达标、登录预警。</a:t>
            </a:r>
            <a:endParaRPr lang="zh-CN" altLang="en-US" dirty="0" smtClean="0">
              <a:latin typeface="+mn-ea"/>
            </a:endParaRPr>
          </a:p>
        </p:txBody>
      </p:sp>
      <p:sp>
        <p:nvSpPr>
          <p:cNvPr id="48" name="标题 2"/>
          <p:cNvSpPr>
            <a:spLocks noGrp="1"/>
          </p:cNvSpPr>
          <p:nvPr>
            <p:ph type="title"/>
          </p:nvPr>
        </p:nvSpPr>
        <p:spPr>
          <a:xfrm>
            <a:off x="0" y="30907"/>
            <a:ext cx="5736566" cy="792088"/>
          </a:xfrm>
        </p:spPr>
        <p:txBody>
          <a:bodyPr/>
          <a:lstStyle/>
          <a:p>
            <a:pPr algn="l"/>
            <a:r>
              <a:rPr lang="zh-CN" altLang="en-US" sz="3600" dirty="0" smtClean="0"/>
              <a:t>首页</a:t>
            </a:r>
            <a:r>
              <a:rPr lang="en-US" altLang="zh-CN" sz="3600" dirty="0" smtClean="0"/>
              <a:t>-</a:t>
            </a:r>
            <a:r>
              <a:rPr lang="zh-CN" altLang="en-US" sz="3600" dirty="0" smtClean="0"/>
              <a:t>预警功能</a:t>
            </a:r>
            <a:endParaRPr lang="zh-CN" altLang="en-US" sz="3600" dirty="0"/>
          </a:p>
        </p:txBody>
      </p:sp>
      <p:sp>
        <p:nvSpPr>
          <p:cNvPr id="24" name="圆角矩形 23"/>
          <p:cNvSpPr/>
          <p:nvPr/>
        </p:nvSpPr>
        <p:spPr>
          <a:xfrm>
            <a:off x="8419378" y="4666896"/>
            <a:ext cx="2976116" cy="15009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矩形 12"/>
          <p:cNvSpPr/>
          <p:nvPr/>
        </p:nvSpPr>
        <p:spPr>
          <a:xfrm>
            <a:off x="814725" y="2347186"/>
            <a:ext cx="7138829" cy="3693319"/>
          </a:xfrm>
          <a:prstGeom prst="rect">
            <a:avLst/>
          </a:prstGeom>
          <a:solidFill>
            <a:schemeClr val="bg1"/>
          </a:solidFill>
        </p:spPr>
        <p:txBody>
          <a:bodyPr wrap="square">
            <a:spAutoFit/>
          </a:bodyPr>
          <a:lstStyle/>
          <a:p>
            <a:pPr>
              <a:lnSpc>
                <a:spcPct val="150000"/>
              </a:lnSpc>
            </a:pPr>
            <a:r>
              <a:rPr lang="zh-CN" altLang="en-US" dirty="0" smtClean="0"/>
              <a:t>◆ 漏巡预警：设置的关键点巡检目标，在规定时间内关键点漏巡超出阈值，则在计划巡检</a:t>
            </a:r>
            <a:r>
              <a:rPr lang="zh-CN" altLang="en-US" dirty="0"/>
              <a:t>任务完成前规定</a:t>
            </a:r>
            <a:r>
              <a:rPr lang="zh-CN" altLang="en-US" dirty="0" smtClean="0"/>
              <a:t>分钟进行漏巡预警提示。</a:t>
            </a:r>
            <a:endParaRPr lang="en-US" altLang="zh-CN" dirty="0" smtClean="0"/>
          </a:p>
          <a:p>
            <a:pPr>
              <a:lnSpc>
                <a:spcPct val="150000"/>
              </a:lnSpc>
            </a:pPr>
            <a:endParaRPr lang="en-US" altLang="zh-CN" dirty="0" smtClean="0"/>
          </a:p>
          <a:p>
            <a:pPr>
              <a:lnSpc>
                <a:spcPct val="150000"/>
              </a:lnSpc>
            </a:pPr>
            <a:r>
              <a:rPr lang="zh-CN" altLang="en-US" dirty="0" smtClean="0"/>
              <a:t>◆ 覆盖率不达标：巡检范围的任务覆盖率和计划覆盖率要达到阈值</a:t>
            </a:r>
            <a:r>
              <a:rPr lang="zh-CN" altLang="en-US" dirty="0" smtClean="0"/>
              <a:t>，若</a:t>
            </a:r>
            <a:r>
              <a:rPr lang="zh-CN" altLang="en-US" dirty="0" smtClean="0"/>
              <a:t>没有达到，则在预设的时间点，进行覆盖率不达标预警提示。</a:t>
            </a:r>
            <a:endParaRPr lang="en-US" altLang="zh-CN" dirty="0" smtClean="0"/>
          </a:p>
          <a:p>
            <a:pPr>
              <a:lnSpc>
                <a:spcPct val="150000"/>
              </a:lnSpc>
            </a:pPr>
            <a:endParaRPr lang="en-US" altLang="zh-CN" dirty="0" smtClean="0"/>
          </a:p>
          <a:p>
            <a:pPr>
              <a:lnSpc>
                <a:spcPct val="150000"/>
              </a:lnSpc>
            </a:pPr>
            <a:r>
              <a:rPr lang="zh-CN" altLang="en-US" dirty="0" smtClean="0"/>
              <a:t>◆ 登录预警：巡检人员每日最低登录次数，没有达标的则进行预警提示。</a:t>
            </a:r>
            <a:endParaRPr lang="en-US" altLang="zh-CN" dirty="0" smtClean="0"/>
          </a:p>
          <a:p>
            <a:endParaRPr lang="en-US" altLang="zh-CN" dirty="0" smtClean="0"/>
          </a:p>
        </p:txBody>
      </p:sp>
    </p:spTree>
    <p:extLst>
      <p:ext uri="{BB962C8B-B14F-4D97-AF65-F5344CB8AC3E}">
        <p14:creationId xmlns:p14="http://schemas.microsoft.com/office/powerpoint/2010/main" val="3714855128"/>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3"/>
          <a:srcRect/>
          <a:stretch>
            <a:fillRect/>
          </a:stretch>
        </p:blipFill>
        <p:spPr bwMode="auto">
          <a:xfrm>
            <a:off x="3181886" y="4834387"/>
            <a:ext cx="2702263" cy="2023613"/>
          </a:xfrm>
          <a:prstGeom prst="rect">
            <a:avLst/>
          </a:prstGeom>
          <a:noFill/>
          <a:ln w="9525">
            <a:solidFill>
              <a:schemeClr val="bg1">
                <a:lumMod val="85000"/>
              </a:schemeClr>
            </a:solidFill>
            <a:miter lim="800000"/>
            <a:headEnd/>
            <a:tailEnd/>
          </a:ln>
          <a:effectLst/>
        </p:spPr>
      </p:pic>
      <p:pic>
        <p:nvPicPr>
          <p:cNvPr id="26" name="Picture 2"/>
          <p:cNvPicPr>
            <a:picLocks noChangeAspect="1" noChangeArrowheads="1"/>
          </p:cNvPicPr>
          <p:nvPr/>
        </p:nvPicPr>
        <p:blipFill>
          <a:blip r:embed="rId4"/>
          <a:srcRect/>
          <a:stretch>
            <a:fillRect/>
          </a:stretch>
        </p:blipFill>
        <p:spPr bwMode="auto">
          <a:xfrm>
            <a:off x="216937" y="1362969"/>
            <a:ext cx="2824654" cy="5469148"/>
          </a:xfrm>
          <a:prstGeom prst="rect">
            <a:avLst/>
          </a:prstGeom>
          <a:noFill/>
          <a:ln w="9525">
            <a:noFill/>
            <a:miter lim="800000"/>
            <a:headEnd/>
            <a:tailEnd/>
          </a:ln>
          <a:effectLst/>
        </p:spPr>
      </p:pic>
      <p:sp>
        <p:nvSpPr>
          <p:cNvPr id="24" name="圆角矩形 23"/>
          <p:cNvSpPr/>
          <p:nvPr/>
        </p:nvSpPr>
        <p:spPr>
          <a:xfrm>
            <a:off x="301922" y="5141341"/>
            <a:ext cx="534839" cy="59522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190919" y="864096"/>
            <a:ext cx="11766430" cy="461665"/>
          </a:xfrm>
          <a:prstGeom prst="rect">
            <a:avLst/>
          </a:prstGeom>
          <a:noFill/>
        </p:spPr>
        <p:txBody>
          <a:bodyPr wrap="square" rtlCol="0">
            <a:spAutoFit/>
          </a:bodyPr>
          <a:lstStyle/>
          <a:p>
            <a:pPr>
              <a:lnSpc>
                <a:spcPct val="150000"/>
              </a:lnSpc>
            </a:pPr>
            <a:r>
              <a:rPr lang="zh-CN" altLang="en-US" sz="1600" dirty="0" smtClean="0"/>
              <a:t>漏巡预警分为：</a:t>
            </a:r>
            <a:r>
              <a:rPr lang="zh-CN" altLang="en-US" sz="1600" dirty="0" smtClean="0">
                <a:solidFill>
                  <a:srgbClr val="FF0000"/>
                </a:solidFill>
              </a:rPr>
              <a:t>阈值设置</a:t>
            </a:r>
            <a:r>
              <a:rPr lang="zh-CN" altLang="en-US" sz="1600" dirty="0" smtClean="0"/>
              <a:t>和</a:t>
            </a:r>
            <a:r>
              <a:rPr lang="zh-CN" altLang="en-US" sz="1600" dirty="0" smtClean="0">
                <a:solidFill>
                  <a:srgbClr val="FF0000"/>
                </a:solidFill>
              </a:rPr>
              <a:t>漏巡预警信息</a:t>
            </a:r>
            <a:r>
              <a:rPr lang="zh-CN" altLang="en-US" sz="1600" dirty="0" smtClean="0"/>
              <a:t>两个模块。功能界面有对预警信息的</a:t>
            </a:r>
            <a:r>
              <a:rPr lang="zh-CN" altLang="en-US" sz="1600" dirty="0" smtClean="0">
                <a:solidFill>
                  <a:srgbClr val="FF0000"/>
                </a:solidFill>
              </a:rPr>
              <a:t>查看，修改，增减以及上传。</a:t>
            </a:r>
            <a:endParaRPr lang="zh-CN" altLang="en-US" sz="1600" dirty="0"/>
          </a:p>
        </p:txBody>
      </p:sp>
      <p:pic>
        <p:nvPicPr>
          <p:cNvPr id="13314" name="Picture 2"/>
          <p:cNvPicPr>
            <a:picLocks noChangeAspect="1" noChangeArrowheads="1"/>
          </p:cNvPicPr>
          <p:nvPr/>
        </p:nvPicPr>
        <p:blipFill>
          <a:blip r:embed="rId5"/>
          <a:srcRect/>
          <a:stretch>
            <a:fillRect/>
          </a:stretch>
        </p:blipFill>
        <p:spPr bwMode="auto">
          <a:xfrm>
            <a:off x="183229" y="1302588"/>
            <a:ext cx="2861896" cy="5541670"/>
          </a:xfrm>
          <a:prstGeom prst="rect">
            <a:avLst/>
          </a:prstGeom>
          <a:noFill/>
          <a:ln w="9525">
            <a:solidFill>
              <a:schemeClr val="bg1">
                <a:lumMod val="85000"/>
              </a:schemeClr>
            </a:solidFill>
            <a:miter lim="800000"/>
            <a:headEnd/>
            <a:tailEnd/>
          </a:ln>
          <a:effectLst/>
        </p:spPr>
      </p:pic>
      <p:pic>
        <p:nvPicPr>
          <p:cNvPr id="13315" name="Picture 3"/>
          <p:cNvPicPr>
            <a:picLocks noChangeAspect="1" noChangeArrowheads="1"/>
          </p:cNvPicPr>
          <p:nvPr/>
        </p:nvPicPr>
        <p:blipFill>
          <a:blip r:embed="rId6"/>
          <a:srcRect/>
          <a:stretch>
            <a:fillRect/>
          </a:stretch>
        </p:blipFill>
        <p:spPr bwMode="auto">
          <a:xfrm>
            <a:off x="3173445" y="1319840"/>
            <a:ext cx="2731158" cy="3049169"/>
          </a:xfrm>
          <a:prstGeom prst="rect">
            <a:avLst/>
          </a:prstGeom>
          <a:noFill/>
          <a:ln w="9525">
            <a:solidFill>
              <a:schemeClr val="bg1">
                <a:lumMod val="85000"/>
              </a:schemeClr>
            </a:solidFill>
            <a:miter lim="800000"/>
            <a:headEnd/>
            <a:tailEnd/>
          </a:ln>
          <a:effectLst/>
        </p:spPr>
      </p:pic>
      <p:sp>
        <p:nvSpPr>
          <p:cNvPr id="20" name="下箭头 19"/>
          <p:cNvSpPr/>
          <p:nvPr/>
        </p:nvSpPr>
        <p:spPr>
          <a:xfrm>
            <a:off x="4485736" y="4270075"/>
            <a:ext cx="189781" cy="414068"/>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5" name="圆角矩形 24"/>
          <p:cNvSpPr/>
          <p:nvPr/>
        </p:nvSpPr>
        <p:spPr>
          <a:xfrm>
            <a:off x="2242869" y="1431989"/>
            <a:ext cx="250168" cy="19840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3074" name="Picture 2"/>
          <p:cNvPicPr>
            <a:picLocks noChangeAspect="1" noChangeArrowheads="1"/>
          </p:cNvPicPr>
          <p:nvPr/>
        </p:nvPicPr>
        <p:blipFill>
          <a:blip r:embed="rId7"/>
          <a:srcRect/>
          <a:stretch>
            <a:fillRect/>
          </a:stretch>
        </p:blipFill>
        <p:spPr bwMode="auto">
          <a:xfrm>
            <a:off x="5225492" y="5736566"/>
            <a:ext cx="602819" cy="683195"/>
          </a:xfrm>
          <a:prstGeom prst="rect">
            <a:avLst/>
          </a:prstGeom>
          <a:noFill/>
          <a:ln w="9525">
            <a:noFill/>
            <a:miter lim="800000"/>
            <a:headEnd/>
            <a:tailEnd/>
          </a:ln>
          <a:effectLst/>
        </p:spPr>
      </p:pic>
      <p:sp>
        <p:nvSpPr>
          <p:cNvPr id="28" name="圆角矩形 27"/>
          <p:cNvSpPr/>
          <p:nvPr/>
        </p:nvSpPr>
        <p:spPr>
          <a:xfrm>
            <a:off x="5578416" y="5759574"/>
            <a:ext cx="250168" cy="19840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9" name="圆角矩形 28"/>
          <p:cNvSpPr/>
          <p:nvPr/>
        </p:nvSpPr>
        <p:spPr>
          <a:xfrm>
            <a:off x="3188898" y="2110600"/>
            <a:ext cx="2668437" cy="87414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3075" name="Picture 3"/>
          <p:cNvPicPr>
            <a:picLocks noChangeAspect="1" noChangeArrowheads="1"/>
          </p:cNvPicPr>
          <p:nvPr/>
        </p:nvPicPr>
        <p:blipFill>
          <a:blip r:embed="rId8"/>
          <a:srcRect/>
          <a:stretch>
            <a:fillRect/>
          </a:stretch>
        </p:blipFill>
        <p:spPr bwMode="auto">
          <a:xfrm>
            <a:off x="6113792" y="1341456"/>
            <a:ext cx="2847207" cy="54864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9"/>
          <a:srcRect/>
          <a:stretch>
            <a:fillRect/>
          </a:stretch>
        </p:blipFill>
        <p:spPr bwMode="auto">
          <a:xfrm>
            <a:off x="6129771" y="1346481"/>
            <a:ext cx="2812783" cy="5445754"/>
          </a:xfrm>
          <a:prstGeom prst="rect">
            <a:avLst/>
          </a:prstGeom>
          <a:noFill/>
          <a:ln w="9525">
            <a:solidFill>
              <a:schemeClr val="bg1">
                <a:lumMod val="85000"/>
              </a:schemeClr>
            </a:solidFill>
            <a:miter lim="800000"/>
            <a:headEnd/>
            <a:tailEnd/>
          </a:ln>
          <a:effectLst/>
        </p:spPr>
      </p:pic>
      <p:pic>
        <p:nvPicPr>
          <p:cNvPr id="3077" name="Picture 5"/>
          <p:cNvPicPr>
            <a:picLocks noChangeAspect="1" noChangeArrowheads="1"/>
          </p:cNvPicPr>
          <p:nvPr/>
        </p:nvPicPr>
        <p:blipFill>
          <a:blip r:embed="rId10"/>
          <a:srcRect/>
          <a:stretch>
            <a:fillRect/>
          </a:stretch>
        </p:blipFill>
        <p:spPr bwMode="auto">
          <a:xfrm>
            <a:off x="9095034" y="1250830"/>
            <a:ext cx="2882560" cy="5607170"/>
          </a:xfrm>
          <a:prstGeom prst="rect">
            <a:avLst/>
          </a:prstGeom>
          <a:noFill/>
          <a:ln w="9525">
            <a:solidFill>
              <a:schemeClr val="bg1">
                <a:lumMod val="85000"/>
              </a:schemeClr>
            </a:solidFill>
            <a:miter lim="800000"/>
            <a:headEnd/>
            <a:tailEnd/>
          </a:ln>
          <a:effectLst/>
        </p:spPr>
      </p:pic>
      <p:sp>
        <p:nvSpPr>
          <p:cNvPr id="18"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预警功能</a:t>
            </a:r>
            <a:r>
              <a:rPr lang="en-US" altLang="zh-CN" sz="3200" dirty="0" smtClean="0">
                <a:solidFill>
                  <a:srgbClr val="FF0000"/>
                </a:solidFill>
              </a:rPr>
              <a:t>-</a:t>
            </a:r>
            <a:r>
              <a:rPr lang="zh-CN" altLang="en-US" sz="2400" dirty="0" smtClean="0"/>
              <a:t>漏巡预警</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4"/>
                                        </p:tgtEl>
                                        <p:attrNameLst>
                                          <p:attrName>style.visibility</p:attrName>
                                        </p:attrNameLst>
                                      </p:cBhvr>
                                      <p:to>
                                        <p:strVal val="visible"/>
                                      </p:to>
                                    </p:set>
                                    <p:anim calcmode="lin" valueType="num">
                                      <p:cBhvr additive="base">
                                        <p:cTn id="11" dur="500" fill="hold"/>
                                        <p:tgtEl>
                                          <p:spTgt spid="13314"/>
                                        </p:tgtEl>
                                        <p:attrNameLst>
                                          <p:attrName>ppt_x</p:attrName>
                                        </p:attrNameLst>
                                      </p:cBhvr>
                                      <p:tavLst>
                                        <p:tav tm="0">
                                          <p:val>
                                            <p:strVal val="#ppt_x"/>
                                          </p:val>
                                        </p:tav>
                                        <p:tav tm="100000">
                                          <p:val>
                                            <p:strVal val="#ppt_x"/>
                                          </p:val>
                                        </p:tav>
                                      </p:tavLst>
                                    </p:anim>
                                    <p:anim calcmode="lin" valueType="num">
                                      <p:cBhvr additive="base">
                                        <p:cTn id="12"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315"/>
                                        </p:tgtEl>
                                        <p:attrNameLst>
                                          <p:attrName>style.visibility</p:attrName>
                                        </p:attrNameLst>
                                      </p:cBhvr>
                                      <p:to>
                                        <p:strVal val="visible"/>
                                      </p:to>
                                    </p:set>
                                    <p:anim calcmode="lin" valueType="num">
                                      <p:cBhvr additive="base">
                                        <p:cTn id="21" dur="500" fill="hold"/>
                                        <p:tgtEl>
                                          <p:spTgt spid="13315"/>
                                        </p:tgtEl>
                                        <p:attrNameLst>
                                          <p:attrName>ppt_x</p:attrName>
                                        </p:attrNameLst>
                                      </p:cBhvr>
                                      <p:tavLst>
                                        <p:tav tm="0">
                                          <p:val>
                                            <p:strVal val="#ppt_x"/>
                                          </p:val>
                                        </p:tav>
                                        <p:tav tm="100000">
                                          <p:val>
                                            <p:strVal val="#ppt_x"/>
                                          </p:val>
                                        </p:tav>
                                      </p:tavLst>
                                    </p:anim>
                                    <p:anim calcmode="lin" valueType="num">
                                      <p:cBhvr additive="base">
                                        <p:cTn id="22" dur="500" fill="hold"/>
                                        <p:tgtEl>
                                          <p:spTgt spid="133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6"/>
                                        </p:tgtEl>
                                        <p:attrNameLst>
                                          <p:attrName>style.visibility</p:attrName>
                                        </p:attrNameLst>
                                      </p:cBhvr>
                                      <p:to>
                                        <p:strVal val="visible"/>
                                      </p:to>
                                    </p:set>
                                    <p:anim calcmode="lin" valueType="num">
                                      <p:cBhvr additive="base">
                                        <p:cTn id="31" dur="500" fill="hold"/>
                                        <p:tgtEl>
                                          <p:spTgt spid="13316"/>
                                        </p:tgtEl>
                                        <p:attrNameLst>
                                          <p:attrName>ppt_x</p:attrName>
                                        </p:attrNameLst>
                                      </p:cBhvr>
                                      <p:tavLst>
                                        <p:tav tm="0">
                                          <p:val>
                                            <p:strVal val="#ppt_x"/>
                                          </p:val>
                                        </p:tav>
                                        <p:tav tm="100000">
                                          <p:val>
                                            <p:strVal val="#ppt_x"/>
                                          </p:val>
                                        </p:tav>
                                      </p:tavLst>
                                    </p:anim>
                                    <p:anim calcmode="lin" valueType="num">
                                      <p:cBhvr additive="base">
                                        <p:cTn id="32" dur="500" fill="hold"/>
                                        <p:tgtEl>
                                          <p:spTgt spid="133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74"/>
                                        </p:tgtEl>
                                        <p:attrNameLst>
                                          <p:attrName>style.visibility</p:attrName>
                                        </p:attrNameLst>
                                      </p:cBhvr>
                                      <p:to>
                                        <p:strVal val="visible"/>
                                      </p:to>
                                    </p:set>
                                    <p:anim calcmode="lin" valueType="num">
                                      <p:cBhvr additive="base">
                                        <p:cTn id="45" dur="500" fill="hold"/>
                                        <p:tgtEl>
                                          <p:spTgt spid="3074"/>
                                        </p:tgtEl>
                                        <p:attrNameLst>
                                          <p:attrName>ppt_x</p:attrName>
                                        </p:attrNameLst>
                                      </p:cBhvr>
                                      <p:tavLst>
                                        <p:tav tm="0">
                                          <p:val>
                                            <p:strVal val="#ppt_x"/>
                                          </p:val>
                                        </p:tav>
                                        <p:tav tm="100000">
                                          <p:val>
                                            <p:strVal val="#ppt_x"/>
                                          </p:val>
                                        </p:tav>
                                      </p:tavLst>
                                    </p:anim>
                                    <p:anim calcmode="lin" valueType="num">
                                      <p:cBhvr additive="base">
                                        <p:cTn id="4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75"/>
                                        </p:tgtEl>
                                        <p:attrNameLst>
                                          <p:attrName>style.visibility</p:attrName>
                                        </p:attrNameLst>
                                      </p:cBhvr>
                                      <p:to>
                                        <p:strVal val="visible"/>
                                      </p:to>
                                    </p:set>
                                    <p:animEffect transition="in" filter="wipe(down)">
                                      <p:cBhvr>
                                        <p:cTn id="51" dur="500"/>
                                        <p:tgtEl>
                                          <p:spTgt spid="30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076"/>
                                        </p:tgtEl>
                                        <p:attrNameLst>
                                          <p:attrName>style.visibility</p:attrName>
                                        </p:attrNameLst>
                                      </p:cBhvr>
                                      <p:to>
                                        <p:strVal val="visible"/>
                                      </p:to>
                                    </p:set>
                                    <p:animEffect transition="in" filter="fade">
                                      <p:cBhvr>
                                        <p:cTn id="56" dur="2000"/>
                                        <p:tgtEl>
                                          <p:spTgt spid="307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077"/>
                                        </p:tgtEl>
                                        <p:attrNameLst>
                                          <p:attrName>style.visibility</p:attrName>
                                        </p:attrNameLst>
                                      </p:cBhvr>
                                      <p:to>
                                        <p:strVal val="visible"/>
                                      </p:to>
                                    </p:set>
                                    <p:anim calcmode="lin" valueType="num">
                                      <p:cBhvr additive="base">
                                        <p:cTn id="61" dur="500" fill="hold"/>
                                        <p:tgtEl>
                                          <p:spTgt spid="3077"/>
                                        </p:tgtEl>
                                        <p:attrNameLst>
                                          <p:attrName>ppt_x</p:attrName>
                                        </p:attrNameLst>
                                      </p:cBhvr>
                                      <p:tavLst>
                                        <p:tav tm="0">
                                          <p:val>
                                            <p:strVal val="#ppt_x"/>
                                          </p:val>
                                        </p:tav>
                                        <p:tav tm="100000">
                                          <p:val>
                                            <p:strVal val="#ppt_x"/>
                                          </p:val>
                                        </p:tav>
                                      </p:tavLst>
                                    </p:anim>
                                    <p:anim calcmode="lin" valueType="num">
                                      <p:cBhvr additive="base">
                                        <p:cTn id="6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25"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p:cNvPicPr>
            <a:picLocks noChangeAspect="1" noChangeArrowheads="1"/>
          </p:cNvPicPr>
          <p:nvPr/>
        </p:nvPicPr>
        <p:blipFill>
          <a:blip r:embed="rId3"/>
          <a:srcRect/>
          <a:stretch>
            <a:fillRect/>
          </a:stretch>
        </p:blipFill>
        <p:spPr bwMode="auto">
          <a:xfrm>
            <a:off x="6240327" y="1388853"/>
            <a:ext cx="2821538" cy="5469147"/>
          </a:xfrm>
          <a:prstGeom prst="rect">
            <a:avLst/>
          </a:prstGeom>
          <a:noFill/>
          <a:ln w="9525">
            <a:solidFill>
              <a:schemeClr val="bg1">
                <a:lumMod val="85000"/>
              </a:schemeClr>
            </a:solidFill>
            <a:miter lim="800000"/>
            <a:headEnd/>
            <a:tailEnd/>
          </a:ln>
          <a:effectLst/>
        </p:spPr>
      </p:pic>
      <p:sp>
        <p:nvSpPr>
          <p:cNvPr id="7" name="TextBox 6"/>
          <p:cNvSpPr txBox="1"/>
          <p:nvPr/>
        </p:nvSpPr>
        <p:spPr>
          <a:xfrm>
            <a:off x="180207" y="901540"/>
            <a:ext cx="6262777" cy="416011"/>
          </a:xfrm>
          <a:prstGeom prst="rect">
            <a:avLst/>
          </a:prstGeom>
          <a:noFill/>
        </p:spPr>
        <p:txBody>
          <a:bodyPr wrap="square" rtlCol="0">
            <a:spAutoFit/>
          </a:bodyPr>
          <a:lstStyle/>
          <a:p>
            <a:pPr>
              <a:lnSpc>
                <a:spcPct val="150000"/>
              </a:lnSpc>
            </a:pPr>
            <a:r>
              <a:rPr lang="zh-CN" altLang="en-US" sz="1600" dirty="0" smtClean="0"/>
              <a:t>新增漏巡预警并进行阈值设置</a:t>
            </a:r>
            <a:endParaRPr lang="zh-CN" altLang="en-US" sz="1600" dirty="0"/>
          </a:p>
        </p:txBody>
      </p:sp>
      <p:pic>
        <p:nvPicPr>
          <p:cNvPr id="13314" name="Picture 2"/>
          <p:cNvPicPr>
            <a:picLocks noChangeAspect="1" noChangeArrowheads="1"/>
          </p:cNvPicPr>
          <p:nvPr/>
        </p:nvPicPr>
        <p:blipFill>
          <a:blip r:embed="rId4"/>
          <a:srcRect/>
          <a:stretch>
            <a:fillRect/>
          </a:stretch>
        </p:blipFill>
        <p:spPr bwMode="auto">
          <a:xfrm>
            <a:off x="227494" y="1388855"/>
            <a:ext cx="2809004" cy="5439252"/>
          </a:xfrm>
          <a:prstGeom prst="rect">
            <a:avLst/>
          </a:prstGeom>
          <a:noFill/>
          <a:ln w="9525">
            <a:solidFill>
              <a:schemeClr val="bg1">
                <a:lumMod val="85000"/>
              </a:schemeClr>
            </a:solidFill>
            <a:miter lim="800000"/>
            <a:headEnd/>
            <a:tailEnd/>
          </a:ln>
          <a:effectLst/>
        </p:spPr>
      </p:pic>
      <p:sp>
        <p:nvSpPr>
          <p:cNvPr id="17" name="圆角矩形 16"/>
          <p:cNvSpPr/>
          <p:nvPr/>
        </p:nvSpPr>
        <p:spPr>
          <a:xfrm>
            <a:off x="2748950" y="1480868"/>
            <a:ext cx="215660" cy="26166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098" name="Picture 2"/>
          <p:cNvPicPr>
            <a:picLocks noChangeAspect="1" noChangeArrowheads="1"/>
          </p:cNvPicPr>
          <p:nvPr/>
        </p:nvPicPr>
        <p:blipFill>
          <a:blip r:embed="rId5"/>
          <a:srcRect/>
          <a:stretch>
            <a:fillRect/>
          </a:stretch>
        </p:blipFill>
        <p:spPr bwMode="auto">
          <a:xfrm>
            <a:off x="3191773" y="1383009"/>
            <a:ext cx="2816345" cy="5471941"/>
          </a:xfrm>
          <a:prstGeom prst="rect">
            <a:avLst/>
          </a:prstGeom>
          <a:noFill/>
          <a:ln w="9525">
            <a:noFill/>
            <a:miter lim="800000"/>
            <a:headEnd/>
            <a:tailEnd/>
          </a:ln>
          <a:effectLst/>
        </p:spPr>
      </p:pic>
      <p:pic>
        <p:nvPicPr>
          <p:cNvPr id="4101" name="Picture 5"/>
          <p:cNvPicPr>
            <a:picLocks noChangeAspect="1" noChangeArrowheads="1"/>
          </p:cNvPicPr>
          <p:nvPr/>
        </p:nvPicPr>
        <p:blipFill>
          <a:blip r:embed="rId6"/>
          <a:srcRect/>
          <a:stretch>
            <a:fillRect/>
          </a:stretch>
        </p:blipFill>
        <p:spPr bwMode="auto">
          <a:xfrm>
            <a:off x="3195377" y="1374276"/>
            <a:ext cx="2797200" cy="5453579"/>
          </a:xfrm>
          <a:prstGeom prst="rect">
            <a:avLst/>
          </a:prstGeom>
          <a:noFill/>
          <a:ln w="9525">
            <a:solidFill>
              <a:schemeClr val="bg1">
                <a:lumMod val="85000"/>
              </a:schemeClr>
            </a:solidFill>
            <a:miter lim="800000"/>
            <a:headEnd/>
            <a:tailEnd/>
          </a:ln>
          <a:effectLst/>
        </p:spPr>
      </p:pic>
      <p:sp>
        <p:nvSpPr>
          <p:cNvPr id="25" name="圆角矩形 24"/>
          <p:cNvSpPr/>
          <p:nvPr/>
        </p:nvSpPr>
        <p:spPr>
          <a:xfrm>
            <a:off x="3752491" y="6474173"/>
            <a:ext cx="534836" cy="31917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8" name="圆角矩形 27"/>
          <p:cNvSpPr/>
          <p:nvPr/>
        </p:nvSpPr>
        <p:spPr>
          <a:xfrm>
            <a:off x="6300092" y="2303255"/>
            <a:ext cx="2673086" cy="95753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29" name="圆角矩形 28"/>
          <p:cNvSpPr/>
          <p:nvPr/>
        </p:nvSpPr>
        <p:spPr>
          <a:xfrm>
            <a:off x="4896929" y="6472282"/>
            <a:ext cx="534836" cy="31917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103" name="Picture 7"/>
          <p:cNvPicPr>
            <a:picLocks noChangeAspect="1" noChangeArrowheads="1"/>
          </p:cNvPicPr>
          <p:nvPr/>
        </p:nvPicPr>
        <p:blipFill>
          <a:blip r:embed="rId7"/>
          <a:srcRect/>
          <a:stretch>
            <a:fillRect/>
          </a:stretch>
        </p:blipFill>
        <p:spPr bwMode="auto">
          <a:xfrm>
            <a:off x="9256143" y="1390158"/>
            <a:ext cx="2749096" cy="5378666"/>
          </a:xfrm>
          <a:prstGeom prst="rect">
            <a:avLst/>
          </a:prstGeom>
          <a:noFill/>
          <a:ln w="9525">
            <a:noFill/>
            <a:miter lim="800000"/>
            <a:headEnd/>
            <a:tailEnd/>
          </a:ln>
          <a:effectLst/>
        </p:spPr>
      </p:pic>
      <p:pic>
        <p:nvPicPr>
          <p:cNvPr id="4105" name="Picture 9"/>
          <p:cNvPicPr>
            <a:picLocks noChangeAspect="1" noChangeArrowheads="1"/>
          </p:cNvPicPr>
          <p:nvPr/>
        </p:nvPicPr>
        <p:blipFill>
          <a:blip r:embed="rId8"/>
          <a:srcRect/>
          <a:stretch>
            <a:fillRect/>
          </a:stretch>
        </p:blipFill>
        <p:spPr bwMode="auto">
          <a:xfrm>
            <a:off x="9189768" y="1333142"/>
            <a:ext cx="2860620" cy="5524858"/>
          </a:xfrm>
          <a:prstGeom prst="rect">
            <a:avLst/>
          </a:prstGeom>
          <a:noFill/>
          <a:ln w="9525">
            <a:solidFill>
              <a:schemeClr val="bg1">
                <a:lumMod val="85000"/>
              </a:schemeClr>
            </a:solidFill>
            <a:miter lim="800000"/>
            <a:headEnd/>
            <a:tailEnd/>
          </a:ln>
          <a:effectLst/>
        </p:spPr>
      </p:pic>
      <p:sp>
        <p:nvSpPr>
          <p:cNvPr id="30" name="圆角矩形 29"/>
          <p:cNvSpPr/>
          <p:nvPr/>
        </p:nvSpPr>
        <p:spPr>
          <a:xfrm>
            <a:off x="9215885" y="5409748"/>
            <a:ext cx="2774832" cy="73226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预警功能</a:t>
            </a:r>
            <a:r>
              <a:rPr lang="en-US" altLang="zh-CN" sz="3200" dirty="0" smtClean="0">
                <a:solidFill>
                  <a:srgbClr val="FF0000"/>
                </a:solidFill>
              </a:rPr>
              <a:t>-</a:t>
            </a:r>
            <a:r>
              <a:rPr lang="zh-CN" altLang="en-US" sz="2400" dirty="0" smtClean="0"/>
              <a:t>漏巡预警</a:t>
            </a:r>
            <a:r>
              <a:rPr lang="en-US" altLang="zh-CN" sz="2400" dirty="0" smtClean="0"/>
              <a:t>-</a:t>
            </a:r>
            <a:r>
              <a:rPr lang="zh-CN" altLang="en-US" sz="2400" dirty="0" smtClean="0"/>
              <a:t>新增（上传）</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additive="base">
                                        <p:cTn id="27" dur="500" fill="hold"/>
                                        <p:tgtEl>
                                          <p:spTgt spid="4104"/>
                                        </p:tgtEl>
                                        <p:attrNameLst>
                                          <p:attrName>ppt_x</p:attrName>
                                        </p:attrNameLst>
                                      </p:cBhvr>
                                      <p:tavLst>
                                        <p:tav tm="0">
                                          <p:val>
                                            <p:strVal val="#ppt_x"/>
                                          </p:val>
                                        </p:tav>
                                        <p:tav tm="100000">
                                          <p:val>
                                            <p:strVal val="#ppt_x"/>
                                          </p:val>
                                        </p:tav>
                                      </p:tavLst>
                                    </p:anim>
                                    <p:anim calcmode="lin" valueType="num">
                                      <p:cBhvr additive="base">
                                        <p:cTn id="28"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additive="base">
                                        <p:cTn id="33" dur="500" fill="hold"/>
                                        <p:tgtEl>
                                          <p:spTgt spid="4103"/>
                                        </p:tgtEl>
                                        <p:attrNameLst>
                                          <p:attrName>ppt_x</p:attrName>
                                        </p:attrNameLst>
                                      </p:cBhvr>
                                      <p:tavLst>
                                        <p:tav tm="0">
                                          <p:val>
                                            <p:strVal val="#ppt_x"/>
                                          </p:val>
                                        </p:tav>
                                        <p:tav tm="100000">
                                          <p:val>
                                            <p:strVal val="#ppt_x"/>
                                          </p:val>
                                        </p:tav>
                                      </p:tavLst>
                                    </p:anim>
                                    <p:anim calcmode="lin" valueType="num">
                                      <p:cBhvr additive="base">
                                        <p:cTn id="34" dur="500" fill="hold"/>
                                        <p:tgtEl>
                                          <p:spTgt spid="410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5"/>
                                        </p:tgtEl>
                                        <p:attrNameLst>
                                          <p:attrName>style.visibility</p:attrName>
                                        </p:attrNameLst>
                                      </p:cBhvr>
                                      <p:to>
                                        <p:strVal val="visible"/>
                                      </p:to>
                                    </p:set>
                                    <p:anim calcmode="lin" valueType="num">
                                      <p:cBhvr additive="base">
                                        <p:cTn id="43" dur="500" fill="hold"/>
                                        <p:tgtEl>
                                          <p:spTgt spid="4105"/>
                                        </p:tgtEl>
                                        <p:attrNameLst>
                                          <p:attrName>ppt_x</p:attrName>
                                        </p:attrNameLst>
                                      </p:cBhvr>
                                      <p:tavLst>
                                        <p:tav tm="0">
                                          <p:val>
                                            <p:strVal val="#ppt_x"/>
                                          </p:val>
                                        </p:tav>
                                        <p:tav tm="100000">
                                          <p:val>
                                            <p:strVal val="#ppt_x"/>
                                          </p:val>
                                        </p:tav>
                                      </p:tavLst>
                                    </p:anim>
                                    <p:anim calcmode="lin" valueType="num">
                                      <p:cBhvr additive="base">
                                        <p:cTn id="44" dur="500" fill="hold"/>
                                        <p:tgtEl>
                                          <p:spTgt spid="410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172536" y="1445822"/>
            <a:ext cx="2795230" cy="5412177"/>
          </a:xfrm>
          <a:prstGeom prst="rect">
            <a:avLst/>
          </a:prstGeom>
          <a:noFill/>
          <a:ln w="9525">
            <a:noFill/>
            <a:miter lim="800000"/>
            <a:headEnd/>
            <a:tailEnd/>
          </a:ln>
          <a:effectLst/>
        </p:spPr>
      </p:pic>
      <p:sp>
        <p:nvSpPr>
          <p:cNvPr id="24" name="圆角矩形 23"/>
          <p:cNvSpPr/>
          <p:nvPr/>
        </p:nvSpPr>
        <p:spPr>
          <a:xfrm>
            <a:off x="894327" y="5210353"/>
            <a:ext cx="718813" cy="56071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0" y="879929"/>
            <a:ext cx="8816194" cy="458459"/>
          </a:xfrm>
          <a:prstGeom prst="rect">
            <a:avLst/>
          </a:prstGeom>
          <a:noFill/>
        </p:spPr>
        <p:txBody>
          <a:bodyPr wrap="square" rtlCol="0">
            <a:spAutoFit/>
          </a:bodyPr>
          <a:lstStyle/>
          <a:p>
            <a:pPr>
              <a:lnSpc>
                <a:spcPct val="150000"/>
              </a:lnSpc>
            </a:pPr>
            <a:r>
              <a:rPr lang="zh-CN" altLang="en-US" dirty="0" smtClean="0">
                <a:solidFill>
                  <a:srgbClr val="FF0000"/>
                </a:solidFill>
              </a:rPr>
              <a:t>覆盖率不达标预警</a:t>
            </a:r>
            <a:r>
              <a:rPr lang="zh-CN" altLang="en-US" dirty="0" smtClean="0"/>
              <a:t>分为</a:t>
            </a:r>
            <a:r>
              <a:rPr lang="zh-CN" altLang="en-US" dirty="0" smtClean="0">
                <a:solidFill>
                  <a:srgbClr val="FF0000"/>
                </a:solidFill>
              </a:rPr>
              <a:t>阈值设置</a:t>
            </a:r>
            <a:r>
              <a:rPr lang="zh-CN" altLang="en-US" dirty="0" smtClean="0"/>
              <a:t>和</a:t>
            </a:r>
            <a:r>
              <a:rPr lang="zh-CN" altLang="en-US" dirty="0" smtClean="0">
                <a:solidFill>
                  <a:srgbClr val="FF0000"/>
                </a:solidFill>
              </a:rPr>
              <a:t>覆盖率不达标预警信息</a:t>
            </a:r>
            <a:r>
              <a:rPr lang="zh-CN" altLang="en-US" dirty="0" smtClean="0"/>
              <a:t>两个模块。</a:t>
            </a:r>
            <a:endParaRPr lang="zh-CN" altLang="en-US" dirty="0"/>
          </a:p>
        </p:txBody>
      </p:sp>
      <p:pic>
        <p:nvPicPr>
          <p:cNvPr id="6146" name="Picture 2"/>
          <p:cNvPicPr>
            <a:picLocks noChangeAspect="1" noChangeArrowheads="1"/>
          </p:cNvPicPr>
          <p:nvPr/>
        </p:nvPicPr>
        <p:blipFill>
          <a:blip r:embed="rId4"/>
          <a:srcRect/>
          <a:stretch>
            <a:fillRect/>
          </a:stretch>
        </p:blipFill>
        <p:spPr bwMode="auto">
          <a:xfrm>
            <a:off x="158070" y="1406103"/>
            <a:ext cx="2804924" cy="5398518"/>
          </a:xfrm>
          <a:prstGeom prst="rect">
            <a:avLst/>
          </a:prstGeom>
          <a:noFill/>
          <a:ln w="9525">
            <a:solidFill>
              <a:schemeClr val="bg1">
                <a:lumMod val="85000"/>
              </a:schemeClr>
            </a:solid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3183145" y="1467970"/>
            <a:ext cx="2752190" cy="5303764"/>
          </a:xfrm>
          <a:prstGeom prst="rect">
            <a:avLst/>
          </a:prstGeom>
          <a:noFill/>
          <a:ln w="9525">
            <a:noFill/>
            <a:miter lim="800000"/>
            <a:headEnd/>
            <a:tailEnd/>
          </a:ln>
          <a:effectLst/>
        </p:spPr>
      </p:pic>
      <p:pic>
        <p:nvPicPr>
          <p:cNvPr id="6151" name="Picture 7"/>
          <p:cNvPicPr>
            <a:picLocks noChangeAspect="1" noChangeArrowheads="1"/>
          </p:cNvPicPr>
          <p:nvPr/>
        </p:nvPicPr>
        <p:blipFill>
          <a:blip r:embed="rId6"/>
          <a:srcRect/>
          <a:stretch>
            <a:fillRect/>
          </a:stretch>
        </p:blipFill>
        <p:spPr bwMode="auto">
          <a:xfrm>
            <a:off x="6198069" y="1406102"/>
            <a:ext cx="2819210" cy="5426015"/>
          </a:xfrm>
          <a:prstGeom prst="rect">
            <a:avLst/>
          </a:prstGeom>
          <a:noFill/>
          <a:ln w="9525">
            <a:noFill/>
            <a:miter lim="800000"/>
            <a:headEnd/>
            <a:tailEnd/>
          </a:ln>
          <a:effectLst/>
        </p:spPr>
      </p:pic>
      <p:pic>
        <p:nvPicPr>
          <p:cNvPr id="6152" name="Picture 8"/>
          <p:cNvPicPr>
            <a:picLocks noChangeAspect="1" noChangeArrowheads="1"/>
          </p:cNvPicPr>
          <p:nvPr/>
        </p:nvPicPr>
        <p:blipFill>
          <a:blip r:embed="rId7"/>
          <a:srcRect/>
          <a:stretch>
            <a:fillRect/>
          </a:stretch>
        </p:blipFill>
        <p:spPr bwMode="auto">
          <a:xfrm>
            <a:off x="9208401" y="1388853"/>
            <a:ext cx="2799567" cy="5445733"/>
          </a:xfrm>
          <a:prstGeom prst="rect">
            <a:avLst/>
          </a:prstGeom>
          <a:noFill/>
          <a:ln w="9525">
            <a:noFill/>
            <a:miter lim="800000"/>
            <a:headEnd/>
            <a:tailEnd/>
          </a:ln>
          <a:effectLst/>
        </p:spPr>
      </p:pic>
      <p:sp>
        <p:nvSpPr>
          <p:cNvPr id="29" name="圆角矩形 28"/>
          <p:cNvSpPr/>
          <p:nvPr/>
        </p:nvSpPr>
        <p:spPr>
          <a:xfrm>
            <a:off x="5195973" y="1581514"/>
            <a:ext cx="250168" cy="19840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6" name="Picture 2"/>
          <p:cNvPicPr>
            <a:picLocks noChangeAspect="1" noChangeArrowheads="1"/>
          </p:cNvPicPr>
          <p:nvPr/>
        </p:nvPicPr>
        <p:blipFill>
          <a:blip r:embed="rId8"/>
          <a:srcRect/>
          <a:stretch>
            <a:fillRect/>
          </a:stretch>
        </p:blipFill>
        <p:spPr bwMode="auto">
          <a:xfrm>
            <a:off x="5268612" y="3295292"/>
            <a:ext cx="602819" cy="683195"/>
          </a:xfrm>
          <a:prstGeom prst="rect">
            <a:avLst/>
          </a:prstGeom>
          <a:noFill/>
          <a:ln w="9525">
            <a:noFill/>
            <a:miter lim="800000"/>
            <a:headEnd/>
            <a:tailEnd/>
          </a:ln>
          <a:effectLst/>
        </p:spPr>
      </p:pic>
      <p:sp>
        <p:nvSpPr>
          <p:cNvPr id="27" name="圆角矩形 26"/>
          <p:cNvSpPr/>
          <p:nvPr/>
        </p:nvSpPr>
        <p:spPr>
          <a:xfrm>
            <a:off x="5621545" y="3326926"/>
            <a:ext cx="250168" cy="19840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8"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预警功能</a:t>
            </a:r>
            <a:r>
              <a:rPr lang="en-US" altLang="zh-CN" sz="3200" dirty="0" smtClean="0">
                <a:solidFill>
                  <a:srgbClr val="FF0000"/>
                </a:solidFill>
              </a:rPr>
              <a:t>-</a:t>
            </a:r>
            <a:r>
              <a:rPr lang="zh-CN" altLang="en-US" sz="2400" dirty="0" smtClean="0"/>
              <a:t>覆盖率预警</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151"/>
                                        </p:tgtEl>
                                        <p:attrNameLst>
                                          <p:attrName>style.visibility</p:attrName>
                                        </p:attrNameLst>
                                      </p:cBhvr>
                                      <p:to>
                                        <p:strVal val="visible"/>
                                      </p:to>
                                    </p:set>
                                    <p:anim calcmode="lin" valueType="num">
                                      <p:cBhvr additive="base">
                                        <p:cTn id="33" dur="500" fill="hold"/>
                                        <p:tgtEl>
                                          <p:spTgt spid="6151"/>
                                        </p:tgtEl>
                                        <p:attrNameLst>
                                          <p:attrName>ppt_x</p:attrName>
                                        </p:attrNameLst>
                                      </p:cBhvr>
                                      <p:tavLst>
                                        <p:tav tm="0">
                                          <p:val>
                                            <p:strVal val="#ppt_x"/>
                                          </p:val>
                                        </p:tav>
                                        <p:tav tm="100000">
                                          <p:val>
                                            <p:strVal val="#ppt_x"/>
                                          </p:val>
                                        </p:tav>
                                      </p:tavLst>
                                    </p:anim>
                                    <p:anim calcmode="lin" valueType="num">
                                      <p:cBhvr additive="base">
                                        <p:cTn id="34"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152"/>
                                        </p:tgtEl>
                                        <p:attrNameLst>
                                          <p:attrName>style.visibility</p:attrName>
                                        </p:attrNameLst>
                                      </p:cBhvr>
                                      <p:to>
                                        <p:strVal val="visible"/>
                                      </p:to>
                                    </p:set>
                                    <p:anim calcmode="lin" valueType="num">
                                      <p:cBhvr additive="base">
                                        <p:cTn id="39" dur="500" fill="hold"/>
                                        <p:tgtEl>
                                          <p:spTgt spid="6152"/>
                                        </p:tgtEl>
                                        <p:attrNameLst>
                                          <p:attrName>ppt_x</p:attrName>
                                        </p:attrNameLst>
                                      </p:cBhvr>
                                      <p:tavLst>
                                        <p:tav tm="0">
                                          <p:val>
                                            <p:strVal val="#ppt_x"/>
                                          </p:val>
                                        </p:tav>
                                        <p:tav tm="100000">
                                          <p:val>
                                            <p:strVal val="#ppt_x"/>
                                          </p:val>
                                        </p:tav>
                                      </p:tavLst>
                                    </p:anim>
                                    <p:anim calcmode="lin" valueType="num">
                                      <p:cBhvr additive="base">
                                        <p:cTn id="40"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8" name="矩形 7"/>
          <p:cNvSpPr/>
          <p:nvPr/>
        </p:nvSpPr>
        <p:spPr>
          <a:xfrm>
            <a:off x="352259" y="1138587"/>
            <a:ext cx="4901407" cy="5464574"/>
          </a:xfrm>
          <a:prstGeom prst="rect">
            <a:avLst/>
          </a:prstGeom>
          <a:noFill/>
        </p:spPr>
        <p:txBody>
          <a:bodyPr wrap="square" rtlCol="0">
            <a:noAutofit/>
          </a:bodyPr>
          <a:lstStyle/>
          <a:p>
            <a:pPr>
              <a:lnSpc>
                <a:spcPct val="150000"/>
              </a:lnSpc>
            </a:pPr>
            <a:r>
              <a:rPr lang="en-US" b="1" dirty="0" smtClean="0">
                <a:solidFill>
                  <a:srgbClr val="FF0000"/>
                </a:solidFill>
              </a:rPr>
              <a:t>Android</a:t>
            </a:r>
            <a:r>
              <a:rPr lang="zh-CN" altLang="en-US" b="1" dirty="0" smtClean="0">
                <a:solidFill>
                  <a:srgbClr val="FF0000"/>
                </a:solidFill>
              </a:rPr>
              <a:t>９</a:t>
            </a:r>
            <a:r>
              <a:rPr lang="zh-CN" altLang="en-US" b="1" dirty="0" smtClean="0">
                <a:solidFill>
                  <a:srgbClr val="FF0000"/>
                </a:solidFill>
                <a:latin typeface="+mn-ea"/>
              </a:rPr>
              <a:t>可信任程序设置</a:t>
            </a:r>
            <a:endParaRPr lang="en-US" altLang="zh-CN" b="1" dirty="0" smtClean="0">
              <a:solidFill>
                <a:srgbClr val="FF0000"/>
              </a:solidFill>
              <a:latin typeface="+mn-ea"/>
            </a:endParaRPr>
          </a:p>
          <a:p>
            <a:pPr marL="285750" indent="-285750">
              <a:lnSpc>
                <a:spcPct val="150000"/>
              </a:lnSpc>
              <a:buFont typeface="Wingdings" panose="05000000000000000000" pitchFamily="2" charset="2"/>
              <a:buChar char="u"/>
            </a:pPr>
            <a:r>
              <a:rPr lang="zh-CN" altLang="en-US" sz="1600" dirty="0" smtClean="0">
                <a:latin typeface="+mn-ea"/>
              </a:rPr>
              <a:t>在手机中找到如下“设置”按钮，打开；</a:t>
            </a:r>
            <a:endParaRPr lang="en-US" altLang="zh-CN" sz="1600" dirty="0" smtClean="0">
              <a:latin typeface="+mn-ea"/>
            </a:endParaRPr>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r>
              <a:rPr lang="zh-CN" altLang="en-US" sz="1600" dirty="0" smtClean="0"/>
              <a:t>接着</a:t>
            </a:r>
            <a:r>
              <a:rPr lang="zh-CN" altLang="en-US" sz="1600" dirty="0"/>
              <a:t>点击</a:t>
            </a:r>
            <a:r>
              <a:rPr lang="zh-CN" altLang="en-US" sz="1600" dirty="0" smtClean="0"/>
              <a:t>“应用和通知”；</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solidFill>
                <a:srgbClr val="333333"/>
              </a:solidFill>
              <a:latin typeface="PingFang SC"/>
            </a:endParaRPr>
          </a:p>
          <a:p>
            <a:pPr marL="285750" indent="-285750">
              <a:lnSpc>
                <a:spcPct val="150000"/>
              </a:lnSpc>
              <a:buFont typeface="Wingdings" panose="05000000000000000000" pitchFamily="2" charset="2"/>
              <a:buChar char="u"/>
            </a:pPr>
            <a:endParaRPr lang="en-US" altLang="zh-CN" sz="1600" dirty="0" smtClean="0">
              <a:solidFill>
                <a:srgbClr val="333333"/>
              </a:solidFill>
              <a:latin typeface="PingFang SC"/>
            </a:endParaRPr>
          </a:p>
          <a:p>
            <a:pPr marL="285750" indent="-285750">
              <a:lnSpc>
                <a:spcPct val="150000"/>
              </a:lnSpc>
            </a:pPr>
            <a:endParaRPr lang="en-US" altLang="zh-CN" sz="1600" dirty="0" smtClean="0">
              <a:solidFill>
                <a:srgbClr val="333333"/>
              </a:solidFill>
              <a:latin typeface="PingFang SC"/>
            </a:endParaRPr>
          </a:p>
          <a:p>
            <a:pPr marL="285750" indent="-285750">
              <a:lnSpc>
                <a:spcPct val="150000"/>
              </a:lnSpc>
              <a:buFont typeface="Wingdings" panose="05000000000000000000" pitchFamily="2" charset="2"/>
              <a:buChar char="u"/>
            </a:pPr>
            <a:r>
              <a:rPr lang="zh-CN" altLang="en-US" sz="1600" dirty="0"/>
              <a:t>应用和</a:t>
            </a:r>
            <a:r>
              <a:rPr lang="zh-CN" altLang="en-US" sz="1600" dirty="0" smtClean="0"/>
              <a:t>通知界面点击“权限管理”；</a:t>
            </a:r>
            <a:endParaRPr lang="en-US" altLang="zh-CN" sz="1600" dirty="0" smtClean="0"/>
          </a:p>
          <a:p>
            <a:pPr marL="285750" indent="-285750">
              <a:lnSpc>
                <a:spcPct val="150000"/>
              </a:lnSpc>
            </a:pPr>
            <a:endParaRPr lang="en-US" altLang="zh-CN" sz="1600" dirty="0"/>
          </a:p>
          <a:p>
            <a:pPr marL="285750" indent="-285750">
              <a:lnSpc>
                <a:spcPct val="150000"/>
              </a:lnSpc>
              <a:buFont typeface="Wingdings" panose="05000000000000000000" pitchFamily="2" charset="2"/>
              <a:buChar char="u"/>
            </a:pPr>
            <a:r>
              <a:rPr lang="zh-CN" altLang="en-US" sz="1600" dirty="0" smtClean="0"/>
              <a:t>在受监控的应用中找到“管道巡检”</a:t>
            </a:r>
            <a:r>
              <a:rPr lang="en-US" altLang="zh-CN" sz="1600" dirty="0"/>
              <a:t> </a:t>
            </a:r>
            <a:r>
              <a:rPr lang="en-US" altLang="zh-CN" sz="1600" dirty="0" smtClean="0"/>
              <a:t>APP</a:t>
            </a:r>
            <a:r>
              <a:rPr lang="zh-CN" altLang="en-US" sz="1600" dirty="0" smtClean="0"/>
              <a:t>，点击进入；</a:t>
            </a:r>
            <a:endParaRPr lang="en-US" altLang="zh-CN" sz="1600" dirty="0" smtClean="0"/>
          </a:p>
          <a:p>
            <a:pPr marL="285750" indent="-285750">
              <a:lnSpc>
                <a:spcPct val="150000"/>
              </a:lnSpc>
              <a:buFont typeface="Wingdings" panose="05000000000000000000" pitchFamily="2" charset="2"/>
              <a:buChar char="u"/>
            </a:pPr>
            <a:endParaRPr lang="en-US" altLang="zh-CN" sz="1600" dirty="0"/>
          </a:p>
          <a:p>
            <a:pPr marL="285750" indent="-285750">
              <a:lnSpc>
                <a:spcPct val="150000"/>
              </a:lnSpc>
              <a:buFont typeface="Wingdings" panose="05000000000000000000" pitchFamily="2" charset="2"/>
              <a:buChar char="u"/>
            </a:pPr>
            <a:r>
              <a:rPr lang="zh-CN" altLang="en-US" sz="1600" dirty="0" smtClean="0"/>
              <a:t>进入</a:t>
            </a:r>
            <a:r>
              <a:rPr lang="zh-CN" altLang="en-US" sz="1600" dirty="0"/>
              <a:t>应用权限后</a:t>
            </a:r>
            <a:r>
              <a:rPr lang="zh-CN" altLang="en-US" sz="1600" dirty="0" smtClean="0"/>
              <a:t>，在</a:t>
            </a:r>
            <a:r>
              <a:rPr lang="zh-CN" altLang="en-US" sz="1600" dirty="0"/>
              <a:t>单项权限第一项就是“信任此应用”，开启右边的开关即</a:t>
            </a:r>
            <a:r>
              <a:rPr lang="zh-CN" altLang="en-US" sz="1600" dirty="0" smtClean="0"/>
              <a:t>可。</a:t>
            </a:r>
            <a:endParaRPr lang="en-US" altLang="zh-CN" sz="1600" dirty="0">
              <a:latin typeface="+mn-ea"/>
            </a:endParaRPr>
          </a:p>
          <a:p>
            <a:pPr marL="285750" indent="-285750">
              <a:lnSpc>
                <a:spcPct val="150000"/>
              </a:lnSpc>
              <a:buFont typeface="Wingdings" panose="05000000000000000000" pitchFamily="2" charset="2"/>
              <a:buChar char="u"/>
            </a:pPr>
            <a:endParaRPr lang="en-US" altLang="zh-CN" sz="1600" dirty="0" smtClean="0">
              <a:latin typeface="+mn-ea"/>
            </a:endParaRPr>
          </a:p>
          <a:p>
            <a:pPr marL="285750" indent="-285750">
              <a:lnSpc>
                <a:spcPct val="150000"/>
              </a:lnSpc>
              <a:buFont typeface="Wingdings" panose="05000000000000000000" pitchFamily="2" charset="2"/>
              <a:buChar char="u"/>
            </a:pPr>
            <a:endParaRPr lang="en-US" altLang="zh-CN" sz="1600" dirty="0" smtClean="0">
              <a:latin typeface="+mn-ea"/>
            </a:endParaRPr>
          </a:p>
        </p:txBody>
      </p:sp>
      <p:pic>
        <p:nvPicPr>
          <p:cNvPr id="4" name="图片 3"/>
          <p:cNvPicPr>
            <a:picLocks noChangeAspect="1"/>
          </p:cNvPicPr>
          <p:nvPr/>
        </p:nvPicPr>
        <p:blipFill>
          <a:blip r:embed="rId2"/>
          <a:stretch>
            <a:fillRect/>
          </a:stretch>
        </p:blipFill>
        <p:spPr>
          <a:xfrm>
            <a:off x="4716812" y="1330690"/>
            <a:ext cx="678089" cy="683934"/>
          </a:xfrm>
          <a:prstGeom prst="rect">
            <a:avLst/>
          </a:prstGeom>
          <a:ln>
            <a:solidFill>
              <a:schemeClr val="bg1">
                <a:lumMod val="75000"/>
              </a:schemeClr>
            </a:solidFill>
          </a:ln>
        </p:spPr>
      </p:pic>
      <p:sp>
        <p:nvSpPr>
          <p:cNvPr id="11" name="右箭头 10"/>
          <p:cNvSpPr/>
          <p:nvPr/>
        </p:nvSpPr>
        <p:spPr>
          <a:xfrm>
            <a:off x="4400550" y="1600200"/>
            <a:ext cx="276225"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3352799" y="2302274"/>
            <a:ext cx="2200275" cy="2429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4008856" y="3867240"/>
            <a:ext cx="4207310" cy="207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5161348" y="5865963"/>
            <a:ext cx="859890" cy="21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srcRect/>
          <a:stretch>
            <a:fillRect/>
          </a:stretch>
        </p:blipFill>
        <p:spPr bwMode="auto">
          <a:xfrm>
            <a:off x="5725507" y="974785"/>
            <a:ext cx="2159036" cy="288563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369138" y="1733909"/>
            <a:ext cx="2586410" cy="2690723"/>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9913461" y="4477110"/>
            <a:ext cx="2213014" cy="1440611"/>
          </a:xfrm>
          <a:prstGeom prst="rect">
            <a:avLst/>
          </a:prstGeom>
          <a:noFill/>
          <a:ln w="9525">
            <a:noFill/>
            <a:miter lim="800000"/>
            <a:headEnd/>
            <a:tailEnd/>
          </a:ln>
          <a:effectLst/>
        </p:spPr>
      </p:pic>
      <p:sp>
        <p:nvSpPr>
          <p:cNvPr id="26" name="右箭头 25"/>
          <p:cNvSpPr/>
          <p:nvPr/>
        </p:nvSpPr>
        <p:spPr>
          <a:xfrm>
            <a:off x="5210230" y="4620884"/>
            <a:ext cx="4623883" cy="21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9" name="Picture 5"/>
          <p:cNvPicPr>
            <a:picLocks noChangeAspect="1" noChangeArrowheads="1"/>
          </p:cNvPicPr>
          <p:nvPr/>
        </p:nvPicPr>
        <p:blipFill>
          <a:blip r:embed="rId6" cstate="print"/>
          <a:srcRect/>
          <a:stretch>
            <a:fillRect/>
          </a:stretch>
        </p:blipFill>
        <p:spPr bwMode="auto">
          <a:xfrm>
            <a:off x="6081459" y="4873925"/>
            <a:ext cx="1740003" cy="1984075"/>
          </a:xfrm>
          <a:prstGeom prst="rect">
            <a:avLst/>
          </a:prstGeom>
          <a:noFill/>
          <a:ln w="9525">
            <a:noFill/>
            <a:miter lim="800000"/>
            <a:headEnd/>
            <a:tailEnd/>
          </a:ln>
          <a:effectLst/>
        </p:spPr>
      </p:pic>
    </p:spTree>
    <p:extLst>
      <p:ext uri="{BB962C8B-B14F-4D97-AF65-F5344CB8AC3E}">
        <p14:creationId xmlns:p14="http://schemas.microsoft.com/office/powerpoint/2010/main" val="17641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189781" y="1366338"/>
            <a:ext cx="2829822" cy="5491662"/>
          </a:xfrm>
          <a:prstGeom prst="rect">
            <a:avLst/>
          </a:prstGeom>
          <a:noFill/>
          <a:ln w="9525">
            <a:solidFill>
              <a:schemeClr val="bg1">
                <a:lumMod val="85000"/>
              </a:schemeClr>
            </a:solidFill>
            <a:miter lim="800000"/>
            <a:headEnd/>
            <a:tailEnd/>
          </a:ln>
          <a:effectLst/>
        </p:spPr>
      </p:pic>
      <p:sp>
        <p:nvSpPr>
          <p:cNvPr id="15" name="圆角矩形 14"/>
          <p:cNvSpPr/>
          <p:nvPr/>
        </p:nvSpPr>
        <p:spPr>
          <a:xfrm>
            <a:off x="267422" y="2320504"/>
            <a:ext cx="2674186" cy="23291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TextBox 12"/>
          <p:cNvSpPr txBox="1"/>
          <p:nvPr/>
        </p:nvSpPr>
        <p:spPr>
          <a:xfrm>
            <a:off x="163901" y="940279"/>
            <a:ext cx="9879628" cy="369332"/>
          </a:xfrm>
          <a:prstGeom prst="rect">
            <a:avLst/>
          </a:prstGeom>
          <a:noFill/>
        </p:spPr>
        <p:txBody>
          <a:bodyPr wrap="none" rtlCol="0">
            <a:spAutoFit/>
          </a:bodyPr>
          <a:lstStyle/>
          <a:p>
            <a:r>
              <a:rPr lang="zh-CN" altLang="en-US" dirty="0" smtClean="0"/>
              <a:t>右上角查询按钮可以选择部门和日期查看，也可以</a:t>
            </a:r>
            <a:r>
              <a:rPr lang="zh-CN" altLang="en-US" dirty="0" smtClean="0">
                <a:solidFill>
                  <a:srgbClr val="FF0000"/>
                </a:solidFill>
              </a:rPr>
              <a:t>点击蓝色字体查看</a:t>
            </a:r>
            <a:r>
              <a:rPr lang="zh-CN" altLang="en-US" dirty="0" smtClean="0"/>
              <a:t>下级单位不达标预警信息。</a:t>
            </a:r>
            <a:endParaRPr lang="zh-CN" altLang="en-US" dirty="0"/>
          </a:p>
        </p:txBody>
      </p:sp>
      <p:pic>
        <p:nvPicPr>
          <p:cNvPr id="9219" name="Picture 3"/>
          <p:cNvPicPr>
            <a:picLocks noChangeAspect="1" noChangeArrowheads="1"/>
          </p:cNvPicPr>
          <p:nvPr/>
        </p:nvPicPr>
        <p:blipFill>
          <a:blip r:embed="rId4"/>
          <a:srcRect/>
          <a:stretch>
            <a:fillRect/>
          </a:stretch>
        </p:blipFill>
        <p:spPr bwMode="auto">
          <a:xfrm>
            <a:off x="3148640" y="1372964"/>
            <a:ext cx="2806446" cy="5485036"/>
          </a:xfrm>
          <a:prstGeom prst="rect">
            <a:avLst/>
          </a:prstGeom>
          <a:noFill/>
          <a:ln w="9525">
            <a:solidFill>
              <a:schemeClr val="bg1">
                <a:lumMod val="85000"/>
              </a:schemeClr>
            </a:solidFill>
            <a:miter lim="800000"/>
            <a:headEnd/>
            <a:tailEnd/>
          </a:ln>
          <a:effectLst/>
        </p:spPr>
      </p:pic>
      <p:sp>
        <p:nvSpPr>
          <p:cNvPr id="16" name="圆角矩形 15"/>
          <p:cNvSpPr/>
          <p:nvPr/>
        </p:nvSpPr>
        <p:spPr>
          <a:xfrm>
            <a:off x="3188901" y="2309002"/>
            <a:ext cx="2674186" cy="23291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9220" name="Picture 4"/>
          <p:cNvPicPr>
            <a:picLocks noChangeAspect="1" noChangeArrowheads="1"/>
          </p:cNvPicPr>
          <p:nvPr/>
        </p:nvPicPr>
        <p:blipFill>
          <a:blip r:embed="rId5"/>
          <a:srcRect/>
          <a:stretch>
            <a:fillRect/>
          </a:stretch>
        </p:blipFill>
        <p:spPr bwMode="auto">
          <a:xfrm>
            <a:off x="6141026" y="1406107"/>
            <a:ext cx="2825952" cy="5451894"/>
          </a:xfrm>
          <a:prstGeom prst="rect">
            <a:avLst/>
          </a:prstGeom>
          <a:noFill/>
          <a:ln w="9525">
            <a:noFill/>
            <a:miter lim="800000"/>
            <a:headEnd/>
            <a:tailEnd/>
          </a:ln>
          <a:effectLst/>
        </p:spPr>
      </p:pic>
      <p:pic>
        <p:nvPicPr>
          <p:cNvPr id="9221" name="Picture 5"/>
          <p:cNvPicPr>
            <a:picLocks noChangeAspect="1" noChangeArrowheads="1"/>
          </p:cNvPicPr>
          <p:nvPr/>
        </p:nvPicPr>
        <p:blipFill>
          <a:blip r:embed="rId6"/>
          <a:srcRect/>
          <a:stretch>
            <a:fillRect/>
          </a:stretch>
        </p:blipFill>
        <p:spPr bwMode="auto">
          <a:xfrm>
            <a:off x="6149286" y="1371598"/>
            <a:ext cx="2804930" cy="5456515"/>
          </a:xfrm>
          <a:prstGeom prst="rect">
            <a:avLst/>
          </a:prstGeom>
          <a:noFill/>
          <a:ln w="9525">
            <a:solidFill>
              <a:schemeClr val="bg1">
                <a:lumMod val="85000"/>
              </a:schemeClr>
            </a:solidFill>
            <a:miter lim="800000"/>
            <a:headEnd/>
            <a:tailEnd/>
          </a:ln>
          <a:effectLst/>
        </p:spPr>
      </p:pic>
      <p:pic>
        <p:nvPicPr>
          <p:cNvPr id="9222" name="Picture 6"/>
          <p:cNvPicPr>
            <a:picLocks noChangeAspect="1" noChangeArrowheads="1"/>
          </p:cNvPicPr>
          <p:nvPr/>
        </p:nvPicPr>
        <p:blipFill>
          <a:blip r:embed="rId7"/>
          <a:srcRect/>
          <a:stretch>
            <a:fillRect/>
          </a:stretch>
        </p:blipFill>
        <p:spPr bwMode="auto">
          <a:xfrm>
            <a:off x="9182004" y="1526875"/>
            <a:ext cx="2781307" cy="5223743"/>
          </a:xfrm>
          <a:prstGeom prst="rect">
            <a:avLst/>
          </a:prstGeom>
          <a:noFill/>
          <a:ln w="9525">
            <a:noFill/>
            <a:miter lim="800000"/>
            <a:headEnd/>
            <a:tailEnd/>
          </a:ln>
          <a:effectLst/>
        </p:spPr>
      </p:pic>
      <p:pic>
        <p:nvPicPr>
          <p:cNvPr id="9223" name="Picture 7"/>
          <p:cNvPicPr>
            <a:picLocks noChangeAspect="1" noChangeArrowheads="1"/>
          </p:cNvPicPr>
          <p:nvPr/>
        </p:nvPicPr>
        <p:blipFill>
          <a:blip r:embed="rId8"/>
          <a:srcRect/>
          <a:stretch>
            <a:fillRect/>
          </a:stretch>
        </p:blipFill>
        <p:spPr bwMode="auto">
          <a:xfrm>
            <a:off x="9169880" y="1407163"/>
            <a:ext cx="2842223" cy="5450838"/>
          </a:xfrm>
          <a:prstGeom prst="rect">
            <a:avLst/>
          </a:prstGeom>
          <a:noFill/>
          <a:ln w="9525">
            <a:solidFill>
              <a:schemeClr val="bg1">
                <a:lumMod val="85000"/>
              </a:schemeClr>
            </a:solidFill>
            <a:miter lim="800000"/>
            <a:headEnd/>
            <a:tailEnd/>
          </a:ln>
          <a:effectLst/>
        </p:spPr>
      </p:pic>
      <p:sp>
        <p:nvSpPr>
          <p:cNvPr id="14"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预警功能</a:t>
            </a:r>
            <a:r>
              <a:rPr lang="en-US" altLang="zh-CN" sz="3200" dirty="0" smtClean="0">
                <a:solidFill>
                  <a:srgbClr val="FF0000"/>
                </a:solidFill>
              </a:rPr>
              <a:t>-</a:t>
            </a:r>
            <a:r>
              <a:rPr lang="zh-CN" altLang="en-US" sz="2400" dirty="0" smtClean="0"/>
              <a:t>覆盖率预警</a:t>
            </a:r>
            <a:r>
              <a:rPr lang="en-US" altLang="zh-CN" sz="2400" dirty="0" smtClean="0"/>
              <a:t>-</a:t>
            </a:r>
            <a:r>
              <a:rPr lang="zh-CN" altLang="en-US" sz="2400" dirty="0" smtClean="0"/>
              <a:t>信息</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19"/>
                                        </p:tgtEl>
                                        <p:attrNameLst>
                                          <p:attrName>style.visibility</p:attrName>
                                        </p:attrNameLst>
                                      </p:cBhvr>
                                      <p:to>
                                        <p:strVal val="visible"/>
                                      </p:to>
                                    </p:set>
                                    <p:anim calcmode="lin" valueType="num">
                                      <p:cBhvr additive="base">
                                        <p:cTn id="11" dur="500" fill="hold"/>
                                        <p:tgtEl>
                                          <p:spTgt spid="9219"/>
                                        </p:tgtEl>
                                        <p:attrNameLst>
                                          <p:attrName>ppt_x</p:attrName>
                                        </p:attrNameLst>
                                      </p:cBhvr>
                                      <p:tavLst>
                                        <p:tav tm="0">
                                          <p:val>
                                            <p:strVal val="#ppt_x"/>
                                          </p:val>
                                        </p:tav>
                                        <p:tav tm="100000">
                                          <p:val>
                                            <p:strVal val="#ppt_x"/>
                                          </p:val>
                                        </p:tav>
                                      </p:tavLst>
                                    </p:anim>
                                    <p:anim calcmode="lin" valueType="num">
                                      <p:cBhvr additive="base">
                                        <p:cTn id="12"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220"/>
                                        </p:tgtEl>
                                        <p:attrNameLst>
                                          <p:attrName>style.visibility</p:attrName>
                                        </p:attrNameLst>
                                      </p:cBhvr>
                                      <p:to>
                                        <p:strVal val="visible"/>
                                      </p:to>
                                    </p:set>
                                    <p:anim calcmode="lin" valueType="num">
                                      <p:cBhvr additive="base">
                                        <p:cTn id="21" dur="500" fill="hold"/>
                                        <p:tgtEl>
                                          <p:spTgt spid="9220"/>
                                        </p:tgtEl>
                                        <p:attrNameLst>
                                          <p:attrName>ppt_x</p:attrName>
                                        </p:attrNameLst>
                                      </p:cBhvr>
                                      <p:tavLst>
                                        <p:tav tm="0">
                                          <p:val>
                                            <p:strVal val="#ppt_x"/>
                                          </p:val>
                                        </p:tav>
                                        <p:tav tm="100000">
                                          <p:val>
                                            <p:strVal val="#ppt_x"/>
                                          </p:val>
                                        </p:tav>
                                      </p:tavLst>
                                    </p:anim>
                                    <p:anim calcmode="lin" valueType="num">
                                      <p:cBhvr additive="base">
                                        <p:cTn id="22"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anim calcmode="lin" valueType="num">
                                      <p:cBhvr additive="base">
                                        <p:cTn id="27" dur="500" fill="hold"/>
                                        <p:tgtEl>
                                          <p:spTgt spid="9221"/>
                                        </p:tgtEl>
                                        <p:attrNameLst>
                                          <p:attrName>ppt_x</p:attrName>
                                        </p:attrNameLst>
                                      </p:cBhvr>
                                      <p:tavLst>
                                        <p:tav tm="0">
                                          <p:val>
                                            <p:strVal val="#ppt_x"/>
                                          </p:val>
                                        </p:tav>
                                        <p:tav tm="100000">
                                          <p:val>
                                            <p:strVal val="#ppt_x"/>
                                          </p:val>
                                        </p:tav>
                                      </p:tavLst>
                                    </p:anim>
                                    <p:anim calcmode="lin" valueType="num">
                                      <p:cBhvr additive="base">
                                        <p:cTn id="28"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222"/>
                                        </p:tgtEl>
                                        <p:attrNameLst>
                                          <p:attrName>style.visibility</p:attrName>
                                        </p:attrNameLst>
                                      </p:cBhvr>
                                      <p:to>
                                        <p:strVal val="visible"/>
                                      </p:to>
                                    </p:set>
                                    <p:animEffect transition="in" filter="wipe(down)">
                                      <p:cBhvr>
                                        <p:cTn id="33" dur="500"/>
                                        <p:tgtEl>
                                          <p:spTgt spid="922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223"/>
                                        </p:tgtEl>
                                        <p:attrNameLst>
                                          <p:attrName>style.visibility</p:attrName>
                                        </p:attrNameLst>
                                      </p:cBhvr>
                                      <p:to>
                                        <p:strVal val="visible"/>
                                      </p:to>
                                    </p:set>
                                    <p:anim calcmode="lin" valueType="num">
                                      <p:cBhvr additive="base">
                                        <p:cTn id="38" dur="500" fill="hold"/>
                                        <p:tgtEl>
                                          <p:spTgt spid="9223"/>
                                        </p:tgtEl>
                                        <p:attrNameLst>
                                          <p:attrName>ppt_x</p:attrName>
                                        </p:attrNameLst>
                                      </p:cBhvr>
                                      <p:tavLst>
                                        <p:tav tm="0">
                                          <p:val>
                                            <p:strVal val="#ppt_x"/>
                                          </p:val>
                                        </p:tav>
                                        <p:tav tm="100000">
                                          <p:val>
                                            <p:strVal val="#ppt_x"/>
                                          </p:val>
                                        </p:tav>
                                      </p:tavLst>
                                    </p:anim>
                                    <p:anim calcmode="lin" valueType="num">
                                      <p:cBhvr additive="base">
                                        <p:cTn id="39"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210519" y="1427438"/>
            <a:ext cx="2777977" cy="5378771"/>
          </a:xfrm>
          <a:prstGeom prst="rect">
            <a:avLst/>
          </a:prstGeom>
          <a:noFill/>
          <a:ln w="9525">
            <a:solidFill>
              <a:schemeClr val="bg1">
                <a:lumMod val="85000"/>
              </a:schemeClr>
            </a:solidFill>
            <a:miter lim="800000"/>
            <a:headEnd/>
            <a:tailEnd/>
          </a:ln>
          <a:effectLst/>
        </p:spPr>
      </p:pic>
      <p:sp>
        <p:nvSpPr>
          <p:cNvPr id="24" name="圆角矩形 23"/>
          <p:cNvSpPr/>
          <p:nvPr/>
        </p:nvSpPr>
        <p:spPr>
          <a:xfrm>
            <a:off x="3693239" y="5168082"/>
            <a:ext cx="546283" cy="56934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 name="TextBox 6"/>
          <p:cNvSpPr txBox="1"/>
          <p:nvPr/>
        </p:nvSpPr>
        <p:spPr>
          <a:xfrm>
            <a:off x="0" y="871301"/>
            <a:ext cx="8816194" cy="507831"/>
          </a:xfrm>
          <a:prstGeom prst="rect">
            <a:avLst/>
          </a:prstGeom>
          <a:noFill/>
        </p:spPr>
        <p:txBody>
          <a:bodyPr wrap="square" rtlCol="0">
            <a:spAutoFit/>
          </a:bodyPr>
          <a:lstStyle/>
          <a:p>
            <a:pPr>
              <a:lnSpc>
                <a:spcPct val="150000"/>
              </a:lnSpc>
            </a:pPr>
            <a:r>
              <a:rPr lang="zh-CN" altLang="en-US" dirty="0" smtClean="0">
                <a:solidFill>
                  <a:srgbClr val="FF0000"/>
                </a:solidFill>
              </a:rPr>
              <a:t>登录预警</a:t>
            </a:r>
            <a:r>
              <a:rPr lang="zh-CN" altLang="en-US" dirty="0" smtClean="0"/>
              <a:t>分为：</a:t>
            </a:r>
            <a:r>
              <a:rPr lang="zh-CN" altLang="en-US" dirty="0" smtClean="0">
                <a:solidFill>
                  <a:srgbClr val="FF0000"/>
                </a:solidFill>
              </a:rPr>
              <a:t>阈值设置</a:t>
            </a:r>
            <a:r>
              <a:rPr lang="zh-CN" altLang="en-US" dirty="0" smtClean="0"/>
              <a:t>和</a:t>
            </a:r>
            <a:r>
              <a:rPr lang="zh-CN" altLang="en-US" dirty="0" smtClean="0">
                <a:solidFill>
                  <a:srgbClr val="FF0000"/>
                </a:solidFill>
              </a:rPr>
              <a:t>登录预警信息</a:t>
            </a:r>
            <a:r>
              <a:rPr lang="zh-CN" altLang="en-US" dirty="0" smtClean="0"/>
              <a:t>两个模块。操作和覆盖率不达标一样。</a:t>
            </a:r>
            <a:endParaRPr lang="zh-CN" altLang="en-US" dirty="0"/>
          </a:p>
        </p:txBody>
      </p:sp>
      <p:pic>
        <p:nvPicPr>
          <p:cNvPr id="10243" name="Picture 3"/>
          <p:cNvPicPr>
            <a:picLocks noChangeAspect="1" noChangeArrowheads="1"/>
          </p:cNvPicPr>
          <p:nvPr/>
        </p:nvPicPr>
        <p:blipFill>
          <a:blip r:embed="rId3"/>
          <a:srcRect/>
          <a:stretch>
            <a:fillRect/>
          </a:stretch>
        </p:blipFill>
        <p:spPr bwMode="auto">
          <a:xfrm>
            <a:off x="5318361" y="1427438"/>
            <a:ext cx="2758829" cy="5378771"/>
          </a:xfrm>
          <a:prstGeom prst="rect">
            <a:avLst/>
          </a:prstGeom>
          <a:noFill/>
          <a:ln w="9525">
            <a:solidFill>
              <a:schemeClr val="bg1">
                <a:lumMod val="85000"/>
              </a:schemeClr>
            </a:solidFill>
            <a:miter lim="800000"/>
            <a:headEnd/>
            <a:tailEnd/>
          </a:ln>
          <a:effectLst/>
        </p:spPr>
      </p:pic>
      <p:sp>
        <p:nvSpPr>
          <p:cNvPr id="8"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预警功能</a:t>
            </a:r>
            <a:r>
              <a:rPr lang="en-US" altLang="zh-CN" sz="3200" dirty="0" smtClean="0">
                <a:solidFill>
                  <a:srgbClr val="FF0000"/>
                </a:solidFill>
              </a:rPr>
              <a:t>-</a:t>
            </a:r>
            <a:r>
              <a:rPr lang="zh-CN" altLang="en-US" sz="2400" dirty="0"/>
              <a:t>登录</a:t>
            </a:r>
            <a:r>
              <a:rPr lang="zh-CN" altLang="en-US" sz="2400" dirty="0" smtClean="0"/>
              <a:t>预警</a:t>
            </a:r>
            <a:endParaRPr lang="zh-CN" altLang="en-US" sz="2400"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7055" y="1427438"/>
            <a:ext cx="2689386" cy="5378771"/>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功能</a:t>
            </a:r>
            <a:r>
              <a:rPr lang="zh-CN" altLang="en-US" dirty="0" smtClean="0"/>
              <a:t>操作指南</a:t>
            </a:r>
            <a:endParaRPr lang="zh-CN" altLang="en-US" dirty="0"/>
          </a:p>
        </p:txBody>
      </p:sp>
      <p:graphicFrame>
        <p:nvGraphicFramePr>
          <p:cNvPr id="4" name="图示 3"/>
          <p:cNvGraphicFramePr/>
          <p:nvPr>
            <p:extLst>
              <p:ext uri="{D42A27DB-BD31-4B8C-83A1-F6EECF244321}">
                <p14:modId xmlns:p14="http://schemas.microsoft.com/office/powerpoint/2010/main" val="2331632075"/>
              </p:ext>
            </p:extLst>
          </p:nvPr>
        </p:nvGraphicFramePr>
        <p:xfrm>
          <a:off x="2651125" y="114299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81825" y="3341578"/>
            <a:ext cx="2981326" cy="956578"/>
          </a:xfrm>
          <a:prstGeom prst="rect">
            <a:avLst/>
          </a:prstGeom>
          <a:noFill/>
          <a:ln>
            <a:solidFill>
              <a:schemeClr val="accent1"/>
            </a:solidFill>
          </a:ln>
        </p:spPr>
        <p:txBody>
          <a:bodyPr wrap="square" rtlCol="0">
            <a:noAutofit/>
          </a:bodyPr>
          <a:lstStyle/>
          <a:p>
            <a:pPr>
              <a:lnSpc>
                <a:spcPct val="150000"/>
              </a:lnSpc>
            </a:pPr>
            <a:r>
              <a:rPr lang="zh-CN" altLang="en-US" dirty="0" smtClean="0"/>
              <a:t>包含</a:t>
            </a:r>
            <a:r>
              <a:rPr lang="zh-CN" altLang="en-US" dirty="0"/>
              <a:t>人员管理、设备管理、设备审批</a:t>
            </a:r>
            <a:r>
              <a:rPr lang="zh-CN" altLang="en-US" dirty="0" smtClean="0"/>
              <a:t>。</a:t>
            </a:r>
            <a:endParaRPr lang="zh-CN" altLang="en-US" dirty="0"/>
          </a:p>
        </p:txBody>
      </p:sp>
      <p:sp>
        <p:nvSpPr>
          <p:cNvPr id="7" name="右箭头 6"/>
          <p:cNvSpPr/>
          <p:nvPr/>
        </p:nvSpPr>
        <p:spPr>
          <a:xfrm>
            <a:off x="5838825" y="3743667"/>
            <a:ext cx="10096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05749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1062" y="1000124"/>
            <a:ext cx="2871788" cy="5743575"/>
          </a:xfrm>
          <a:prstGeom prst="rect">
            <a:avLst/>
          </a:prstGeom>
          <a:noFill/>
          <a:ln w="9525">
            <a:solidFill>
              <a:schemeClr val="bg1">
                <a:lumMod val="85000"/>
              </a:schemeClr>
            </a:solidFill>
            <a:miter lim="800000"/>
            <a:headEnd/>
            <a:tailEnd/>
          </a:ln>
          <a:effectLst/>
        </p:spPr>
      </p:pic>
      <p:sp>
        <p:nvSpPr>
          <p:cNvPr id="16" name="矩形 15"/>
          <p:cNvSpPr/>
          <p:nvPr/>
        </p:nvSpPr>
        <p:spPr>
          <a:xfrm>
            <a:off x="785007" y="1467234"/>
            <a:ext cx="5968218" cy="507831"/>
          </a:xfrm>
          <a:prstGeom prst="rect">
            <a:avLst/>
          </a:prstGeom>
        </p:spPr>
        <p:txBody>
          <a:bodyPr wrap="square">
            <a:spAutoFit/>
          </a:bodyPr>
          <a:lstStyle/>
          <a:p>
            <a:pPr>
              <a:lnSpc>
                <a:spcPct val="150000"/>
              </a:lnSpc>
            </a:pPr>
            <a:r>
              <a:rPr lang="zh-CN" altLang="en-US" dirty="0" smtClean="0">
                <a:solidFill>
                  <a:srgbClr val="FF0000"/>
                </a:solidFill>
              </a:rPr>
              <a:t>巡检资源：包含人员管理、设备管理、设备审批。</a:t>
            </a:r>
            <a:endParaRPr lang="zh-CN" altLang="en-US" dirty="0" smtClean="0">
              <a:latin typeface="+mn-ea"/>
            </a:endParaRPr>
          </a:p>
        </p:txBody>
      </p:sp>
      <p:sp>
        <p:nvSpPr>
          <p:cNvPr id="24" name="圆角矩形 23"/>
          <p:cNvSpPr/>
          <p:nvPr/>
        </p:nvSpPr>
        <p:spPr>
          <a:xfrm>
            <a:off x="8501062" y="4710027"/>
            <a:ext cx="2871788" cy="150961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矩形 12"/>
          <p:cNvSpPr/>
          <p:nvPr/>
        </p:nvSpPr>
        <p:spPr>
          <a:xfrm>
            <a:off x="1123950" y="2266134"/>
            <a:ext cx="6543675" cy="2585323"/>
          </a:xfrm>
          <a:prstGeom prst="rect">
            <a:avLst/>
          </a:prstGeom>
          <a:solidFill>
            <a:schemeClr val="bg1"/>
          </a:solidFill>
        </p:spPr>
        <p:txBody>
          <a:bodyPr wrap="square">
            <a:spAutoFit/>
          </a:bodyPr>
          <a:lstStyle/>
          <a:p>
            <a:pPr marL="285750" indent="-285750">
              <a:lnSpc>
                <a:spcPct val="150000"/>
              </a:lnSpc>
              <a:buFont typeface="Wingdings" panose="05000000000000000000" pitchFamily="2" charset="2"/>
              <a:buChar char="p"/>
            </a:pPr>
            <a:r>
              <a:rPr lang="zh-CN" altLang="en-US" dirty="0" smtClean="0"/>
              <a:t>人员管理：管理各分公司或部门的管道工和巡线工信息。</a:t>
            </a:r>
            <a:endParaRPr lang="en-US" altLang="zh-CN" dirty="0" smtClean="0"/>
          </a:p>
          <a:p>
            <a:pPr marL="285750" indent="-285750">
              <a:lnSpc>
                <a:spcPct val="150000"/>
              </a:lnSpc>
              <a:buFont typeface="Wingdings" panose="05000000000000000000" pitchFamily="2" charset="2"/>
              <a:buChar char="p"/>
            </a:pPr>
            <a:endParaRPr lang="en-US" altLang="zh-CN" dirty="0" smtClean="0"/>
          </a:p>
          <a:p>
            <a:pPr marL="285750" indent="-285750">
              <a:lnSpc>
                <a:spcPct val="150000"/>
              </a:lnSpc>
              <a:buFont typeface="Wingdings" panose="05000000000000000000" pitchFamily="2" charset="2"/>
              <a:buChar char="p"/>
            </a:pPr>
            <a:r>
              <a:rPr lang="zh-CN" altLang="en-US" dirty="0" smtClean="0"/>
              <a:t>设备管理：查看巡检人员的设备详情及故障设备申报。</a:t>
            </a:r>
            <a:endParaRPr lang="en-US" altLang="zh-CN" dirty="0" smtClean="0"/>
          </a:p>
          <a:p>
            <a:pPr marL="285750" indent="-285750">
              <a:lnSpc>
                <a:spcPct val="150000"/>
              </a:lnSpc>
              <a:buFont typeface="Wingdings" panose="05000000000000000000" pitchFamily="2" charset="2"/>
              <a:buChar char="p"/>
            </a:pPr>
            <a:endParaRPr lang="en-US" altLang="zh-CN" dirty="0" smtClean="0"/>
          </a:p>
          <a:p>
            <a:pPr marL="285750" indent="-285750">
              <a:lnSpc>
                <a:spcPct val="150000"/>
              </a:lnSpc>
              <a:buFont typeface="Wingdings" panose="05000000000000000000" pitchFamily="2" charset="2"/>
              <a:buChar char="p"/>
            </a:pPr>
            <a:r>
              <a:rPr lang="zh-CN" altLang="en-US" dirty="0" smtClean="0"/>
              <a:t>设备审批：监管部门巡检设备状态，查看设备详情，故障申报、设备审批，设备故障注销后再投入使用。</a:t>
            </a:r>
            <a:endParaRPr lang="en-US" altLang="zh-CN" dirty="0" smtClean="0"/>
          </a:p>
        </p:txBody>
      </p:sp>
      <p:sp>
        <p:nvSpPr>
          <p:cNvPr id="8" name="标题 2"/>
          <p:cNvSpPr>
            <a:spLocks noGrp="1"/>
          </p:cNvSpPr>
          <p:nvPr>
            <p:ph type="title"/>
          </p:nvPr>
        </p:nvSpPr>
        <p:spPr>
          <a:xfrm>
            <a:off x="0" y="30907"/>
            <a:ext cx="5736566" cy="792088"/>
          </a:xfrm>
        </p:spPr>
        <p:txBody>
          <a:bodyPr/>
          <a:lstStyle/>
          <a:p>
            <a:pPr algn="l"/>
            <a:r>
              <a:rPr lang="zh-CN" altLang="en-US" sz="3600" dirty="0" smtClean="0"/>
              <a:t>首页</a:t>
            </a:r>
            <a:r>
              <a:rPr lang="en-US" altLang="zh-CN" sz="3600" dirty="0" smtClean="0"/>
              <a:t>-</a:t>
            </a:r>
            <a:r>
              <a:rPr lang="zh-CN" altLang="en-US" sz="3600" dirty="0" smtClean="0"/>
              <a:t>巡检资源</a:t>
            </a:r>
            <a:endParaRPr lang="zh-CN" altLang="en-US" sz="36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srcRect/>
          <a:stretch>
            <a:fillRect/>
          </a:stretch>
        </p:blipFill>
        <p:spPr bwMode="auto">
          <a:xfrm>
            <a:off x="206042" y="1397478"/>
            <a:ext cx="2782751" cy="5400133"/>
          </a:xfrm>
          <a:prstGeom prst="rect">
            <a:avLst/>
          </a:prstGeom>
          <a:noFill/>
          <a:ln w="9525">
            <a:noFill/>
            <a:miter lim="800000"/>
            <a:headEnd/>
            <a:tailEnd/>
          </a:ln>
          <a:effectLst/>
        </p:spPr>
      </p:pic>
      <p:sp>
        <p:nvSpPr>
          <p:cNvPr id="24" name="圆角矩形 23"/>
          <p:cNvSpPr/>
          <p:nvPr/>
        </p:nvSpPr>
        <p:spPr>
          <a:xfrm>
            <a:off x="404279" y="5115460"/>
            <a:ext cx="553252" cy="5865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1267" name="Picture 3"/>
          <p:cNvPicPr>
            <a:picLocks noChangeAspect="1" noChangeArrowheads="1"/>
          </p:cNvPicPr>
          <p:nvPr/>
        </p:nvPicPr>
        <p:blipFill>
          <a:blip r:embed="rId4"/>
          <a:srcRect/>
          <a:stretch>
            <a:fillRect/>
          </a:stretch>
        </p:blipFill>
        <p:spPr bwMode="auto">
          <a:xfrm>
            <a:off x="201195" y="1345722"/>
            <a:ext cx="2836916" cy="5512278"/>
          </a:xfrm>
          <a:prstGeom prst="rect">
            <a:avLst/>
          </a:prstGeom>
          <a:noFill/>
          <a:ln w="9525">
            <a:solidFill>
              <a:schemeClr val="bg1">
                <a:lumMod val="85000"/>
              </a:schemeClr>
            </a:solidFill>
            <a:miter lim="800000"/>
            <a:headEnd/>
            <a:tailEnd/>
          </a:ln>
          <a:effectLst/>
        </p:spPr>
      </p:pic>
      <p:sp>
        <p:nvSpPr>
          <p:cNvPr id="7" name="TextBox 6"/>
          <p:cNvSpPr txBox="1"/>
          <p:nvPr/>
        </p:nvSpPr>
        <p:spPr>
          <a:xfrm>
            <a:off x="120771" y="931651"/>
            <a:ext cx="10110460" cy="369332"/>
          </a:xfrm>
          <a:prstGeom prst="rect">
            <a:avLst/>
          </a:prstGeom>
          <a:noFill/>
        </p:spPr>
        <p:txBody>
          <a:bodyPr wrap="none" rtlCol="0">
            <a:spAutoFit/>
          </a:bodyPr>
          <a:lstStyle/>
          <a:p>
            <a:r>
              <a:rPr lang="zh-CN" altLang="en-US" dirty="0" smtClean="0"/>
              <a:t>人员管理分为</a:t>
            </a:r>
            <a:r>
              <a:rPr lang="zh-CN" altLang="en-US" dirty="0" smtClean="0">
                <a:solidFill>
                  <a:srgbClr val="FF0000"/>
                </a:solidFill>
              </a:rPr>
              <a:t>管道工管理</a:t>
            </a:r>
            <a:r>
              <a:rPr lang="zh-CN" altLang="en-US" dirty="0" smtClean="0"/>
              <a:t>和</a:t>
            </a:r>
            <a:r>
              <a:rPr lang="zh-CN" altLang="en-US" dirty="0" smtClean="0">
                <a:solidFill>
                  <a:srgbClr val="FF0000"/>
                </a:solidFill>
              </a:rPr>
              <a:t>巡线工管理</a:t>
            </a:r>
            <a:r>
              <a:rPr lang="zh-CN" altLang="en-US" dirty="0" smtClean="0"/>
              <a:t>。包括对巡护人员信息的</a:t>
            </a:r>
            <a:r>
              <a:rPr lang="zh-CN" altLang="en-US" dirty="0" smtClean="0">
                <a:solidFill>
                  <a:srgbClr val="FF0000"/>
                </a:solidFill>
              </a:rPr>
              <a:t>查看，修改，增减以及信息上传。</a:t>
            </a:r>
            <a:endParaRPr lang="zh-CN" altLang="en-US" dirty="0">
              <a:solidFill>
                <a:srgbClr val="FF0000"/>
              </a:solidFill>
            </a:endParaRPr>
          </a:p>
        </p:txBody>
      </p:sp>
      <p:pic>
        <p:nvPicPr>
          <p:cNvPr id="10243" name="Picture 3"/>
          <p:cNvPicPr>
            <a:picLocks noChangeAspect="1" noChangeArrowheads="1"/>
          </p:cNvPicPr>
          <p:nvPr/>
        </p:nvPicPr>
        <p:blipFill>
          <a:blip r:embed="rId5"/>
          <a:srcRect/>
          <a:stretch>
            <a:fillRect/>
          </a:stretch>
        </p:blipFill>
        <p:spPr bwMode="auto">
          <a:xfrm>
            <a:off x="6202392" y="1341888"/>
            <a:ext cx="2802850" cy="5516112"/>
          </a:xfrm>
          <a:prstGeom prst="rect">
            <a:avLst/>
          </a:prstGeom>
          <a:noFill/>
          <a:ln w="9525">
            <a:solidFill>
              <a:schemeClr val="bg1">
                <a:lumMod val="85000"/>
              </a:schemeClr>
            </a:solidFill>
            <a:miter lim="800000"/>
            <a:headEnd/>
            <a:tailEnd/>
          </a:ln>
          <a:effectLst/>
        </p:spPr>
      </p:pic>
      <p:pic>
        <p:nvPicPr>
          <p:cNvPr id="10244" name="Picture 4"/>
          <p:cNvPicPr>
            <a:picLocks noChangeAspect="1" noChangeArrowheads="1"/>
          </p:cNvPicPr>
          <p:nvPr/>
        </p:nvPicPr>
        <p:blipFill>
          <a:blip r:embed="rId6"/>
          <a:srcRect/>
          <a:stretch>
            <a:fillRect/>
          </a:stretch>
        </p:blipFill>
        <p:spPr bwMode="auto">
          <a:xfrm>
            <a:off x="3183142" y="1351780"/>
            <a:ext cx="2820729" cy="5506220"/>
          </a:xfrm>
          <a:prstGeom prst="rect">
            <a:avLst/>
          </a:prstGeom>
          <a:noFill/>
          <a:ln w="9525">
            <a:solidFill>
              <a:schemeClr val="bg1">
                <a:lumMod val="85000"/>
              </a:schemeClr>
            </a:solidFill>
            <a:miter lim="800000"/>
            <a:headEnd/>
            <a:tailEnd/>
          </a:ln>
          <a:effectLst/>
        </p:spPr>
      </p:pic>
      <p:pic>
        <p:nvPicPr>
          <p:cNvPr id="10247" name="Picture 7"/>
          <p:cNvPicPr>
            <a:picLocks noChangeAspect="1" noChangeArrowheads="1"/>
          </p:cNvPicPr>
          <p:nvPr/>
        </p:nvPicPr>
        <p:blipFill>
          <a:blip r:embed="rId7"/>
          <a:srcRect/>
          <a:stretch>
            <a:fillRect/>
          </a:stretch>
        </p:blipFill>
        <p:spPr bwMode="auto">
          <a:xfrm>
            <a:off x="4373590" y="3686129"/>
            <a:ext cx="1616980" cy="1688127"/>
          </a:xfrm>
          <a:prstGeom prst="rect">
            <a:avLst/>
          </a:prstGeom>
          <a:noFill/>
          <a:ln w="9525">
            <a:noFill/>
            <a:miter lim="800000"/>
            <a:headEnd/>
            <a:tailEnd/>
          </a:ln>
          <a:effectLst/>
        </p:spPr>
      </p:pic>
      <p:pic>
        <p:nvPicPr>
          <p:cNvPr id="14" name="Picture 2"/>
          <p:cNvPicPr>
            <a:picLocks noChangeAspect="1" noChangeArrowheads="1"/>
          </p:cNvPicPr>
          <p:nvPr/>
        </p:nvPicPr>
        <p:blipFill>
          <a:blip r:embed="rId8"/>
          <a:srcRect/>
          <a:stretch>
            <a:fillRect/>
          </a:stretch>
        </p:blipFill>
        <p:spPr bwMode="auto">
          <a:xfrm>
            <a:off x="2361507" y="2234243"/>
            <a:ext cx="602819" cy="683195"/>
          </a:xfrm>
          <a:prstGeom prst="rect">
            <a:avLst/>
          </a:prstGeom>
          <a:noFill/>
          <a:ln w="9525">
            <a:noFill/>
            <a:miter lim="800000"/>
            <a:headEnd/>
            <a:tailEnd/>
          </a:ln>
          <a:effectLst/>
        </p:spPr>
      </p:pic>
      <p:sp>
        <p:nvSpPr>
          <p:cNvPr id="16" name="圆角矩形 15"/>
          <p:cNvSpPr/>
          <p:nvPr/>
        </p:nvSpPr>
        <p:spPr>
          <a:xfrm>
            <a:off x="2714440" y="2265877"/>
            <a:ext cx="250168" cy="19840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7" name="圆角矩形 16"/>
          <p:cNvSpPr/>
          <p:nvPr/>
        </p:nvSpPr>
        <p:spPr>
          <a:xfrm>
            <a:off x="3738104" y="6469808"/>
            <a:ext cx="782130" cy="32780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48" name="Picture 8"/>
          <p:cNvPicPr>
            <a:picLocks noChangeAspect="1" noChangeArrowheads="1"/>
          </p:cNvPicPr>
          <p:nvPr/>
        </p:nvPicPr>
        <p:blipFill>
          <a:blip r:embed="rId9"/>
          <a:srcRect/>
          <a:stretch>
            <a:fillRect/>
          </a:stretch>
        </p:blipFill>
        <p:spPr bwMode="auto">
          <a:xfrm>
            <a:off x="9221634" y="1324173"/>
            <a:ext cx="2824961" cy="5533827"/>
          </a:xfrm>
          <a:prstGeom prst="rect">
            <a:avLst/>
          </a:prstGeom>
          <a:noFill/>
          <a:ln w="9525">
            <a:noFill/>
            <a:miter lim="800000"/>
            <a:headEnd/>
            <a:tailEnd/>
          </a:ln>
          <a:effectLst/>
        </p:spPr>
      </p:pic>
      <p:sp>
        <p:nvSpPr>
          <p:cNvPr id="18" name="圆角矩形 17"/>
          <p:cNvSpPr/>
          <p:nvPr/>
        </p:nvSpPr>
        <p:spPr>
          <a:xfrm>
            <a:off x="4641005" y="6469814"/>
            <a:ext cx="782130" cy="32780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49" name="Picture 9"/>
          <p:cNvPicPr>
            <a:picLocks noChangeAspect="1" noChangeArrowheads="1"/>
          </p:cNvPicPr>
          <p:nvPr/>
        </p:nvPicPr>
        <p:blipFill>
          <a:blip r:embed="rId10"/>
          <a:srcRect/>
          <a:stretch>
            <a:fillRect/>
          </a:stretch>
        </p:blipFill>
        <p:spPr bwMode="auto">
          <a:xfrm>
            <a:off x="9224387" y="1327431"/>
            <a:ext cx="2825562" cy="5515960"/>
          </a:xfrm>
          <a:prstGeom prst="rect">
            <a:avLst/>
          </a:prstGeom>
          <a:noFill/>
          <a:ln w="9525">
            <a:solidFill>
              <a:schemeClr val="bg1">
                <a:lumMod val="85000"/>
              </a:schemeClr>
            </a:solidFill>
            <a:miter lim="800000"/>
            <a:headEnd/>
            <a:tailEnd/>
          </a:ln>
          <a:effectLst/>
        </p:spPr>
      </p:pic>
      <p:sp>
        <p:nvSpPr>
          <p:cNvPr id="19" name="标题 2"/>
          <p:cNvSpPr txBox="1">
            <a:spLocks/>
          </p:cNvSpPr>
          <p:nvPr/>
        </p:nvSpPr>
        <p:spPr>
          <a:xfrm>
            <a:off x="0" y="30907"/>
            <a:ext cx="5736566" cy="792088"/>
          </a:xfrm>
          <a:prstGeom prst="rect">
            <a:avLst/>
          </a:prstGeom>
        </p:spPr>
        <p:txBody>
          <a:bodyPr anchor="ctr"/>
          <a:lstStyle>
            <a:lvl1pPr algn="ctr"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pPr algn="l"/>
            <a:r>
              <a:rPr lang="zh-CN" altLang="en-US" sz="3200" dirty="0" smtClean="0">
                <a:solidFill>
                  <a:srgbClr val="FF0000"/>
                </a:solidFill>
              </a:rPr>
              <a:t>巡检资源</a:t>
            </a:r>
            <a:r>
              <a:rPr lang="en-US" altLang="zh-CN" sz="3200" dirty="0" smtClean="0">
                <a:solidFill>
                  <a:srgbClr val="FF0000"/>
                </a:solidFill>
              </a:rPr>
              <a:t>-</a:t>
            </a:r>
            <a:r>
              <a:rPr lang="zh-CN" altLang="en-US" sz="2400" dirty="0" smtClean="0"/>
              <a:t>人员管理</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244"/>
                                        </p:tgtEl>
                                        <p:attrNameLst>
                                          <p:attrName>style.visibility</p:attrName>
                                        </p:attrNameLst>
                                      </p:cBhvr>
                                      <p:to>
                                        <p:strVal val="visible"/>
                                      </p:to>
                                    </p:set>
                                    <p:anim calcmode="lin" valueType="num">
                                      <p:cBhvr additive="base">
                                        <p:cTn id="23" dur="500" fill="hold"/>
                                        <p:tgtEl>
                                          <p:spTgt spid="10244"/>
                                        </p:tgtEl>
                                        <p:attrNameLst>
                                          <p:attrName>ppt_x</p:attrName>
                                        </p:attrNameLst>
                                      </p:cBhvr>
                                      <p:tavLst>
                                        <p:tav tm="0">
                                          <p:val>
                                            <p:strVal val="#ppt_x"/>
                                          </p:val>
                                        </p:tav>
                                        <p:tav tm="100000">
                                          <p:val>
                                            <p:strVal val="#ppt_x"/>
                                          </p:val>
                                        </p:tav>
                                      </p:tavLst>
                                    </p:anim>
                                    <p:anim calcmode="lin" valueType="num">
                                      <p:cBhvr additive="base">
                                        <p:cTn id="24"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47"/>
                                        </p:tgtEl>
                                        <p:attrNameLst>
                                          <p:attrName>style.visibility</p:attrName>
                                        </p:attrNameLst>
                                      </p:cBhvr>
                                      <p:to>
                                        <p:strVal val="visible"/>
                                      </p:to>
                                    </p:set>
                                    <p:animEffect transition="in" filter="fade">
                                      <p:cBhvr>
                                        <p:cTn id="29" dur="2000"/>
                                        <p:tgtEl>
                                          <p:spTgt spid="1024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243"/>
                                        </p:tgtEl>
                                        <p:attrNameLst>
                                          <p:attrName>style.visibility</p:attrName>
                                        </p:attrNameLst>
                                      </p:cBhvr>
                                      <p:to>
                                        <p:strVal val="visible"/>
                                      </p:to>
                                    </p:set>
                                    <p:anim calcmode="lin" valueType="num">
                                      <p:cBhvr additive="base">
                                        <p:cTn id="38" dur="500" fill="hold"/>
                                        <p:tgtEl>
                                          <p:spTgt spid="10243"/>
                                        </p:tgtEl>
                                        <p:attrNameLst>
                                          <p:attrName>ppt_x</p:attrName>
                                        </p:attrNameLst>
                                      </p:cBhvr>
                                      <p:tavLst>
                                        <p:tav tm="0">
                                          <p:val>
                                            <p:strVal val="#ppt_x"/>
                                          </p:val>
                                        </p:tav>
                                        <p:tav tm="100000">
                                          <p:val>
                                            <p:strVal val="#ppt_x"/>
                                          </p:val>
                                        </p:tav>
                                      </p:tavLst>
                                    </p:anim>
                                    <p:anim calcmode="lin" valueType="num">
                                      <p:cBhvr additive="base">
                                        <p:cTn id="39"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248"/>
                                        </p:tgtEl>
                                        <p:attrNameLst>
                                          <p:attrName>style.visibility</p:attrName>
                                        </p:attrNameLst>
                                      </p:cBhvr>
                                      <p:to>
                                        <p:strVal val="visible"/>
                                      </p:to>
                                    </p:set>
                                    <p:anim calcmode="lin" valueType="num">
                                      <p:cBhvr additive="base">
                                        <p:cTn id="48" dur="500" fill="hold"/>
                                        <p:tgtEl>
                                          <p:spTgt spid="10248"/>
                                        </p:tgtEl>
                                        <p:attrNameLst>
                                          <p:attrName>ppt_x</p:attrName>
                                        </p:attrNameLst>
                                      </p:cBhvr>
                                      <p:tavLst>
                                        <p:tav tm="0">
                                          <p:val>
                                            <p:strVal val="#ppt_x"/>
                                          </p:val>
                                        </p:tav>
                                        <p:tav tm="100000">
                                          <p:val>
                                            <p:strVal val="#ppt_x"/>
                                          </p:val>
                                        </p:tav>
                                      </p:tavLst>
                                    </p:anim>
                                    <p:anim calcmode="lin" valueType="num">
                                      <p:cBhvr additive="base">
                                        <p:cTn id="49"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0249"/>
                                        </p:tgtEl>
                                        <p:attrNameLst>
                                          <p:attrName>style.visibility</p:attrName>
                                        </p:attrNameLst>
                                      </p:cBhvr>
                                      <p:to>
                                        <p:strVal val="visible"/>
                                      </p:to>
                                    </p:set>
                                    <p:anim calcmode="lin" valueType="num">
                                      <p:cBhvr additive="base">
                                        <p:cTn id="54" dur="500" fill="hold"/>
                                        <p:tgtEl>
                                          <p:spTgt spid="10249"/>
                                        </p:tgtEl>
                                        <p:attrNameLst>
                                          <p:attrName>ppt_x</p:attrName>
                                        </p:attrNameLst>
                                      </p:cBhvr>
                                      <p:tavLst>
                                        <p:tav tm="0">
                                          <p:val>
                                            <p:strVal val="#ppt_x"/>
                                          </p:val>
                                        </p:tav>
                                        <p:tav tm="100000">
                                          <p:val>
                                            <p:strVal val="#ppt_x"/>
                                          </p:val>
                                        </p:tav>
                                      </p:tavLst>
                                    </p:anim>
                                    <p:anim calcmode="lin" valueType="num">
                                      <p:cBhvr additive="base">
                                        <p:cTn id="55"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srcRect/>
          <a:stretch>
            <a:fillRect/>
          </a:stretch>
        </p:blipFill>
        <p:spPr bwMode="auto">
          <a:xfrm>
            <a:off x="184935" y="1129754"/>
            <a:ext cx="2915620" cy="5657976"/>
          </a:xfrm>
          <a:prstGeom prst="rect">
            <a:avLst/>
          </a:prstGeom>
          <a:noFill/>
          <a:ln w="9525">
            <a:no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2800" dirty="0">
                <a:solidFill>
                  <a:srgbClr val="FF0000"/>
                </a:solidFill>
              </a:rPr>
              <a:t>巡检资源</a:t>
            </a:r>
            <a:r>
              <a:rPr lang="en-US" altLang="zh-CN" sz="2800" dirty="0">
                <a:solidFill>
                  <a:srgbClr val="FF0000"/>
                </a:solidFill>
              </a:rPr>
              <a:t>-</a:t>
            </a:r>
            <a:r>
              <a:rPr lang="zh-CN" altLang="en-US" sz="2400" dirty="0" smtClean="0"/>
              <a:t>设备管理</a:t>
            </a:r>
            <a:r>
              <a:rPr lang="en-US" altLang="zh-CN" sz="2400" dirty="0" smtClean="0"/>
              <a:t>-</a:t>
            </a:r>
            <a:r>
              <a:rPr lang="zh-CN" altLang="en-US" sz="2400" dirty="0" smtClean="0"/>
              <a:t>查询</a:t>
            </a:r>
            <a:endParaRPr lang="zh-CN" altLang="en-US" sz="2400" dirty="0"/>
          </a:p>
        </p:txBody>
      </p:sp>
      <p:sp>
        <p:nvSpPr>
          <p:cNvPr id="24" name="圆角矩形 23"/>
          <p:cNvSpPr/>
          <p:nvPr/>
        </p:nvSpPr>
        <p:spPr>
          <a:xfrm>
            <a:off x="914401" y="5046447"/>
            <a:ext cx="608114" cy="60518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7170" name="Picture 2"/>
          <p:cNvPicPr>
            <a:picLocks noChangeAspect="1" noChangeArrowheads="1"/>
          </p:cNvPicPr>
          <p:nvPr/>
        </p:nvPicPr>
        <p:blipFill>
          <a:blip r:embed="rId4"/>
          <a:srcRect/>
          <a:stretch>
            <a:fillRect/>
          </a:stretch>
        </p:blipFill>
        <p:spPr bwMode="auto">
          <a:xfrm>
            <a:off x="137320" y="1110060"/>
            <a:ext cx="2997048" cy="5727843"/>
          </a:xfrm>
          <a:prstGeom prst="rect">
            <a:avLst/>
          </a:prstGeom>
          <a:noFill/>
          <a:ln w="9525">
            <a:solidFill>
              <a:schemeClr val="bg1">
                <a:lumMod val="85000"/>
              </a:schemeClr>
            </a:solidFill>
            <a:miter lim="800000"/>
            <a:headEnd/>
            <a:tailEnd/>
          </a:ln>
          <a:effectLst/>
        </p:spPr>
      </p:pic>
      <p:sp>
        <p:nvSpPr>
          <p:cNvPr id="11" name="圆角矩形 10"/>
          <p:cNvSpPr/>
          <p:nvPr/>
        </p:nvSpPr>
        <p:spPr>
          <a:xfrm>
            <a:off x="2261170" y="1186570"/>
            <a:ext cx="288157" cy="29213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7171" name="Picture 3"/>
          <p:cNvPicPr>
            <a:picLocks noChangeAspect="1" noChangeArrowheads="1"/>
          </p:cNvPicPr>
          <p:nvPr/>
        </p:nvPicPr>
        <p:blipFill>
          <a:blip r:embed="rId5"/>
          <a:srcRect/>
          <a:stretch>
            <a:fillRect/>
          </a:stretch>
        </p:blipFill>
        <p:spPr bwMode="auto">
          <a:xfrm>
            <a:off x="3298937" y="1155560"/>
            <a:ext cx="2938229" cy="5702440"/>
          </a:xfrm>
          <a:prstGeom prst="rect">
            <a:avLst/>
          </a:prstGeom>
          <a:noFill/>
          <a:ln w="9525">
            <a:noFill/>
            <a:miter lim="800000"/>
            <a:headEnd/>
            <a:tailEnd/>
          </a:ln>
          <a:effectLst/>
        </p:spPr>
      </p:pic>
      <p:pic>
        <p:nvPicPr>
          <p:cNvPr id="7178" name="Picture 10"/>
          <p:cNvPicPr>
            <a:picLocks noChangeAspect="1" noChangeArrowheads="1"/>
          </p:cNvPicPr>
          <p:nvPr/>
        </p:nvPicPr>
        <p:blipFill>
          <a:blip r:embed="rId6"/>
          <a:srcRect/>
          <a:stretch>
            <a:fillRect/>
          </a:stretch>
        </p:blipFill>
        <p:spPr bwMode="auto">
          <a:xfrm>
            <a:off x="6320413" y="1099071"/>
            <a:ext cx="2981573" cy="5758928"/>
          </a:xfrm>
          <a:prstGeom prst="rect">
            <a:avLst/>
          </a:prstGeom>
          <a:noFill/>
          <a:ln w="9525">
            <a:solidFill>
              <a:schemeClr val="bg1">
                <a:lumMod val="85000"/>
              </a:schemeClr>
            </a:solidFill>
            <a:miter lim="800000"/>
            <a:headEnd/>
            <a:tailEnd/>
          </a:ln>
          <a:effectLst/>
        </p:spPr>
      </p:pic>
      <p:pic>
        <p:nvPicPr>
          <p:cNvPr id="7179" name="Picture 11"/>
          <p:cNvPicPr>
            <a:picLocks noChangeAspect="1" noChangeArrowheads="1"/>
          </p:cNvPicPr>
          <p:nvPr/>
        </p:nvPicPr>
        <p:blipFill>
          <a:blip r:embed="rId7"/>
          <a:srcRect/>
          <a:stretch>
            <a:fillRect/>
          </a:stretch>
        </p:blipFill>
        <p:spPr bwMode="auto">
          <a:xfrm>
            <a:off x="9350416" y="1096977"/>
            <a:ext cx="2841584" cy="5495026"/>
          </a:xfrm>
          <a:prstGeom prst="rect">
            <a:avLst/>
          </a:prstGeom>
          <a:noFill/>
          <a:ln w="9525">
            <a:solidFill>
              <a:schemeClr val="bg1">
                <a:lumMod val="85000"/>
              </a:schemeClr>
            </a:solidFill>
            <a:miter lim="800000"/>
            <a:headEnd/>
            <a:tailEnd/>
          </a:ln>
          <a:effectLst/>
        </p:spPr>
      </p:pic>
      <p:pic>
        <p:nvPicPr>
          <p:cNvPr id="11266" name="Picture 2"/>
          <p:cNvPicPr>
            <a:picLocks noChangeAspect="1" noChangeArrowheads="1"/>
          </p:cNvPicPr>
          <p:nvPr/>
        </p:nvPicPr>
        <p:blipFill>
          <a:blip r:embed="rId8"/>
          <a:srcRect/>
          <a:stretch>
            <a:fillRect/>
          </a:stretch>
        </p:blipFill>
        <p:spPr bwMode="auto">
          <a:xfrm>
            <a:off x="4550383" y="2144292"/>
            <a:ext cx="1649450" cy="1252236"/>
          </a:xfrm>
          <a:prstGeom prst="rect">
            <a:avLst/>
          </a:prstGeom>
          <a:noFill/>
          <a:ln w="9525">
            <a:noFill/>
            <a:miter lim="800000"/>
            <a:headEnd/>
            <a:tailEnd/>
          </a:ln>
          <a:effectLst/>
        </p:spPr>
      </p:pic>
      <p:pic>
        <p:nvPicPr>
          <p:cNvPr id="11267" name="Picture 3"/>
          <p:cNvPicPr>
            <a:picLocks noChangeAspect="1" noChangeArrowheads="1"/>
          </p:cNvPicPr>
          <p:nvPr/>
        </p:nvPicPr>
        <p:blipFill>
          <a:blip r:embed="rId9"/>
          <a:srcRect/>
          <a:stretch>
            <a:fillRect/>
          </a:stretch>
        </p:blipFill>
        <p:spPr bwMode="auto">
          <a:xfrm>
            <a:off x="4534550" y="2125421"/>
            <a:ext cx="1678109" cy="1724723"/>
          </a:xfrm>
          <a:prstGeom prst="rect">
            <a:avLst/>
          </a:prstGeom>
          <a:noFill/>
          <a:ln w="9525">
            <a:noFill/>
            <a:miter lim="800000"/>
            <a:headEnd/>
            <a:tailEnd/>
          </a:ln>
          <a:effectLst/>
        </p:spPr>
      </p:pic>
      <p:pic>
        <p:nvPicPr>
          <p:cNvPr id="11268" name="Picture 4"/>
          <p:cNvPicPr>
            <a:picLocks noChangeAspect="1" noChangeArrowheads="1"/>
          </p:cNvPicPr>
          <p:nvPr/>
        </p:nvPicPr>
        <p:blipFill>
          <a:blip r:embed="rId10"/>
          <a:srcRect/>
          <a:stretch>
            <a:fillRect/>
          </a:stretch>
        </p:blipFill>
        <p:spPr bwMode="auto">
          <a:xfrm>
            <a:off x="4508095" y="2107533"/>
            <a:ext cx="1752196" cy="2318763"/>
          </a:xfrm>
          <a:prstGeom prst="rect">
            <a:avLst/>
          </a:prstGeom>
          <a:noFill/>
          <a:ln w="9525">
            <a:noFill/>
            <a:miter lim="800000"/>
            <a:headEnd/>
            <a:tailEnd/>
          </a:ln>
          <a:effectLst/>
        </p:spPr>
      </p:pic>
      <p:pic>
        <p:nvPicPr>
          <p:cNvPr id="7177" name="Picture 9"/>
          <p:cNvPicPr>
            <a:picLocks noChangeAspect="1" noChangeArrowheads="1"/>
          </p:cNvPicPr>
          <p:nvPr/>
        </p:nvPicPr>
        <p:blipFill>
          <a:blip r:embed="rId11"/>
          <a:srcRect/>
          <a:stretch>
            <a:fillRect/>
          </a:stretch>
        </p:blipFill>
        <p:spPr bwMode="auto">
          <a:xfrm>
            <a:off x="3257042" y="1099335"/>
            <a:ext cx="2977916" cy="5758665"/>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266"/>
                                        </p:tgtEl>
                                        <p:attrNameLst>
                                          <p:attrName>style.visibility</p:attrName>
                                        </p:attrNameLst>
                                      </p:cBhvr>
                                      <p:to>
                                        <p:strVal val="visible"/>
                                      </p:to>
                                    </p:set>
                                    <p:anim calcmode="lin" valueType="num">
                                      <p:cBhvr additive="base">
                                        <p:cTn id="23" dur="500" fill="hold"/>
                                        <p:tgtEl>
                                          <p:spTgt spid="11266"/>
                                        </p:tgtEl>
                                        <p:attrNameLst>
                                          <p:attrName>ppt_x</p:attrName>
                                        </p:attrNameLst>
                                      </p:cBhvr>
                                      <p:tavLst>
                                        <p:tav tm="0">
                                          <p:val>
                                            <p:strVal val="#ppt_x"/>
                                          </p:val>
                                        </p:tav>
                                        <p:tav tm="100000">
                                          <p:val>
                                            <p:strVal val="#ppt_x"/>
                                          </p:val>
                                        </p:tav>
                                      </p:tavLst>
                                    </p:anim>
                                    <p:anim calcmode="lin" valueType="num">
                                      <p:cBhvr additive="base">
                                        <p:cTn id="2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267"/>
                                        </p:tgtEl>
                                        <p:attrNameLst>
                                          <p:attrName>style.visibility</p:attrName>
                                        </p:attrNameLst>
                                      </p:cBhvr>
                                      <p:to>
                                        <p:strVal val="visible"/>
                                      </p:to>
                                    </p:set>
                                    <p:anim calcmode="lin" valueType="num">
                                      <p:cBhvr additive="base">
                                        <p:cTn id="29" dur="500" fill="hold"/>
                                        <p:tgtEl>
                                          <p:spTgt spid="11267"/>
                                        </p:tgtEl>
                                        <p:attrNameLst>
                                          <p:attrName>ppt_x</p:attrName>
                                        </p:attrNameLst>
                                      </p:cBhvr>
                                      <p:tavLst>
                                        <p:tav tm="0">
                                          <p:val>
                                            <p:strVal val="#ppt_x"/>
                                          </p:val>
                                        </p:tav>
                                        <p:tav tm="100000">
                                          <p:val>
                                            <p:strVal val="#ppt_x"/>
                                          </p:val>
                                        </p:tav>
                                      </p:tavLst>
                                    </p:anim>
                                    <p:anim calcmode="lin" valueType="num">
                                      <p:cBhvr additive="base">
                                        <p:cTn id="30"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268"/>
                                        </p:tgtEl>
                                        <p:attrNameLst>
                                          <p:attrName>style.visibility</p:attrName>
                                        </p:attrNameLst>
                                      </p:cBhvr>
                                      <p:to>
                                        <p:strVal val="visible"/>
                                      </p:to>
                                    </p:set>
                                    <p:anim calcmode="lin" valueType="num">
                                      <p:cBhvr additive="base">
                                        <p:cTn id="35" dur="500" fill="hold"/>
                                        <p:tgtEl>
                                          <p:spTgt spid="11268"/>
                                        </p:tgtEl>
                                        <p:attrNameLst>
                                          <p:attrName>ppt_x</p:attrName>
                                        </p:attrNameLst>
                                      </p:cBhvr>
                                      <p:tavLst>
                                        <p:tav tm="0">
                                          <p:val>
                                            <p:strVal val="#ppt_x"/>
                                          </p:val>
                                        </p:tav>
                                        <p:tav tm="100000">
                                          <p:val>
                                            <p:strVal val="#ppt_x"/>
                                          </p:val>
                                        </p:tav>
                                      </p:tavLst>
                                    </p:anim>
                                    <p:anim calcmode="lin" valueType="num">
                                      <p:cBhvr additive="base">
                                        <p:cTn id="36"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177"/>
                                        </p:tgtEl>
                                        <p:attrNameLst>
                                          <p:attrName>style.visibility</p:attrName>
                                        </p:attrNameLst>
                                      </p:cBhvr>
                                      <p:to>
                                        <p:strVal val="visible"/>
                                      </p:to>
                                    </p:set>
                                    <p:anim calcmode="lin" valueType="num">
                                      <p:cBhvr additive="base">
                                        <p:cTn id="41" dur="500" fill="hold"/>
                                        <p:tgtEl>
                                          <p:spTgt spid="7177"/>
                                        </p:tgtEl>
                                        <p:attrNameLst>
                                          <p:attrName>ppt_x</p:attrName>
                                        </p:attrNameLst>
                                      </p:cBhvr>
                                      <p:tavLst>
                                        <p:tav tm="0">
                                          <p:val>
                                            <p:strVal val="#ppt_x"/>
                                          </p:val>
                                        </p:tav>
                                        <p:tav tm="100000">
                                          <p:val>
                                            <p:strVal val="#ppt_x"/>
                                          </p:val>
                                        </p:tav>
                                      </p:tavLst>
                                    </p:anim>
                                    <p:anim calcmode="lin" valueType="num">
                                      <p:cBhvr additive="base">
                                        <p:cTn id="42" dur="500" fill="hold"/>
                                        <p:tgtEl>
                                          <p:spTgt spid="717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78"/>
                                        </p:tgtEl>
                                        <p:attrNameLst>
                                          <p:attrName>style.visibility</p:attrName>
                                        </p:attrNameLst>
                                      </p:cBhvr>
                                      <p:to>
                                        <p:strVal val="visible"/>
                                      </p:to>
                                    </p:set>
                                    <p:anim calcmode="lin" valueType="num">
                                      <p:cBhvr additive="base">
                                        <p:cTn id="47" dur="500" fill="hold"/>
                                        <p:tgtEl>
                                          <p:spTgt spid="7178"/>
                                        </p:tgtEl>
                                        <p:attrNameLst>
                                          <p:attrName>ppt_x</p:attrName>
                                        </p:attrNameLst>
                                      </p:cBhvr>
                                      <p:tavLst>
                                        <p:tav tm="0">
                                          <p:val>
                                            <p:strVal val="#ppt_x"/>
                                          </p:val>
                                        </p:tav>
                                        <p:tav tm="100000">
                                          <p:val>
                                            <p:strVal val="#ppt_x"/>
                                          </p:val>
                                        </p:tav>
                                      </p:tavLst>
                                    </p:anim>
                                    <p:anim calcmode="lin" valueType="num">
                                      <p:cBhvr additive="base">
                                        <p:cTn id="48" dur="500" fill="hold"/>
                                        <p:tgtEl>
                                          <p:spTgt spid="717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179"/>
                                        </p:tgtEl>
                                        <p:attrNameLst>
                                          <p:attrName>style.visibility</p:attrName>
                                        </p:attrNameLst>
                                      </p:cBhvr>
                                      <p:to>
                                        <p:strVal val="visible"/>
                                      </p:to>
                                    </p:set>
                                    <p:anim calcmode="lin" valueType="num">
                                      <p:cBhvr additive="base">
                                        <p:cTn id="53" dur="500" fill="hold"/>
                                        <p:tgtEl>
                                          <p:spTgt spid="7179"/>
                                        </p:tgtEl>
                                        <p:attrNameLst>
                                          <p:attrName>ppt_x</p:attrName>
                                        </p:attrNameLst>
                                      </p:cBhvr>
                                      <p:tavLst>
                                        <p:tav tm="0">
                                          <p:val>
                                            <p:strVal val="#ppt_x"/>
                                          </p:val>
                                        </p:tav>
                                        <p:tav tm="100000">
                                          <p:val>
                                            <p:strVal val="#ppt_x"/>
                                          </p:val>
                                        </p:tav>
                                      </p:tavLst>
                                    </p:anim>
                                    <p:anim calcmode="lin" valueType="num">
                                      <p:cBhvr additive="base">
                                        <p:cTn id="54"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133972" y="1061048"/>
            <a:ext cx="3033209" cy="5796952"/>
          </a:xfrm>
          <a:prstGeom prst="rect">
            <a:avLst/>
          </a:prstGeom>
          <a:noFill/>
          <a:ln w="9525">
            <a:solidFill>
              <a:schemeClr val="bg1">
                <a:lumMod val="85000"/>
              </a:schemeClr>
            </a:solidFill>
            <a:miter lim="800000"/>
            <a:headEnd/>
            <a:tailEnd/>
          </a:ln>
          <a:effectLst/>
        </p:spPr>
      </p:pic>
      <p:sp>
        <p:nvSpPr>
          <p:cNvPr id="11" name="圆角矩形 10"/>
          <p:cNvSpPr/>
          <p:nvPr/>
        </p:nvSpPr>
        <p:spPr>
          <a:xfrm>
            <a:off x="2834604" y="1148476"/>
            <a:ext cx="288157" cy="29213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8194" name="Picture 2"/>
          <p:cNvPicPr>
            <a:picLocks noChangeAspect="1" noChangeArrowheads="1"/>
          </p:cNvPicPr>
          <p:nvPr/>
        </p:nvPicPr>
        <p:blipFill>
          <a:blip r:embed="rId4"/>
          <a:srcRect/>
          <a:stretch>
            <a:fillRect/>
          </a:stretch>
        </p:blipFill>
        <p:spPr bwMode="auto">
          <a:xfrm>
            <a:off x="3303916" y="1056774"/>
            <a:ext cx="2610551" cy="5801226"/>
          </a:xfrm>
          <a:prstGeom prst="rect">
            <a:avLst/>
          </a:prstGeom>
          <a:noFill/>
          <a:ln w="9525">
            <a:solidFill>
              <a:schemeClr val="bg1">
                <a:lumMod val="85000"/>
              </a:schemeClr>
            </a:solidFill>
            <a:miter lim="800000"/>
            <a:headEnd/>
            <a:tailEnd/>
          </a:ln>
          <a:effectLst/>
        </p:spPr>
      </p:pic>
      <p:pic>
        <p:nvPicPr>
          <p:cNvPr id="8195" name="Picture 3"/>
          <p:cNvPicPr>
            <a:picLocks noChangeAspect="1" noChangeArrowheads="1"/>
          </p:cNvPicPr>
          <p:nvPr/>
        </p:nvPicPr>
        <p:blipFill>
          <a:blip r:embed="rId5"/>
          <a:srcRect/>
          <a:stretch>
            <a:fillRect/>
          </a:stretch>
        </p:blipFill>
        <p:spPr bwMode="auto">
          <a:xfrm>
            <a:off x="6130624" y="1052423"/>
            <a:ext cx="2628330" cy="5805576"/>
          </a:xfrm>
          <a:prstGeom prst="rect">
            <a:avLst/>
          </a:prstGeom>
          <a:noFill/>
          <a:ln w="9525">
            <a:solidFill>
              <a:schemeClr val="bg1">
                <a:lumMod val="85000"/>
              </a:schemeClr>
            </a:solidFill>
            <a:miter lim="800000"/>
            <a:headEnd/>
            <a:tailEnd/>
          </a:ln>
          <a:effectLst/>
        </p:spPr>
      </p:pic>
      <p:pic>
        <p:nvPicPr>
          <p:cNvPr id="8196" name="Picture 4"/>
          <p:cNvPicPr>
            <a:picLocks noChangeAspect="1" noChangeArrowheads="1"/>
          </p:cNvPicPr>
          <p:nvPr/>
        </p:nvPicPr>
        <p:blipFill>
          <a:blip r:embed="rId6"/>
          <a:srcRect/>
          <a:stretch>
            <a:fillRect/>
          </a:stretch>
        </p:blipFill>
        <p:spPr bwMode="auto">
          <a:xfrm>
            <a:off x="9033685" y="1035168"/>
            <a:ext cx="3028978" cy="5822832"/>
          </a:xfrm>
          <a:prstGeom prst="rect">
            <a:avLst/>
          </a:prstGeom>
          <a:noFill/>
          <a:ln w="9525">
            <a:solidFill>
              <a:schemeClr val="bg1">
                <a:lumMod val="85000"/>
              </a:schemeClr>
            </a:solidFill>
            <a:miter lim="800000"/>
            <a:headEnd/>
            <a:tailEnd/>
          </a:ln>
          <a:effectLst/>
        </p:spPr>
      </p:pic>
      <p:sp>
        <p:nvSpPr>
          <p:cNvPr id="8" name="圆角矩形 7"/>
          <p:cNvSpPr/>
          <p:nvPr/>
        </p:nvSpPr>
        <p:spPr>
          <a:xfrm>
            <a:off x="6670474" y="6530293"/>
            <a:ext cx="713729" cy="29330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9" name="圆角矩形 8"/>
          <p:cNvSpPr/>
          <p:nvPr/>
        </p:nvSpPr>
        <p:spPr>
          <a:xfrm>
            <a:off x="9120385" y="1594174"/>
            <a:ext cx="2835826" cy="128704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标题 2"/>
          <p:cNvSpPr>
            <a:spLocks noGrp="1"/>
          </p:cNvSpPr>
          <p:nvPr>
            <p:ph type="title"/>
          </p:nvPr>
        </p:nvSpPr>
        <p:spPr>
          <a:xfrm>
            <a:off x="0" y="30907"/>
            <a:ext cx="5736566" cy="792088"/>
          </a:xfrm>
        </p:spPr>
        <p:txBody>
          <a:bodyPr/>
          <a:lstStyle/>
          <a:p>
            <a:pPr algn="l"/>
            <a:r>
              <a:rPr lang="zh-CN" altLang="en-US" sz="2800" dirty="0">
                <a:solidFill>
                  <a:srgbClr val="FF0000"/>
                </a:solidFill>
              </a:rPr>
              <a:t>巡检资源</a:t>
            </a:r>
            <a:r>
              <a:rPr lang="en-US" altLang="zh-CN" sz="2800" dirty="0">
                <a:solidFill>
                  <a:srgbClr val="FF0000"/>
                </a:solidFill>
              </a:rPr>
              <a:t>-</a:t>
            </a:r>
            <a:r>
              <a:rPr lang="zh-CN" altLang="en-US" sz="2400" dirty="0" smtClean="0"/>
              <a:t>设备管理</a:t>
            </a:r>
            <a:r>
              <a:rPr lang="en-US" altLang="zh-CN" sz="2400" dirty="0" smtClean="0"/>
              <a:t>-</a:t>
            </a:r>
            <a:r>
              <a:rPr lang="zh-CN" altLang="en-US" sz="2400" dirty="0" smtClean="0"/>
              <a:t>新增</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0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195"/>
                                        </p:tgtEl>
                                        <p:attrNameLst>
                                          <p:attrName>style.visibility</p:attrName>
                                        </p:attrNameLst>
                                      </p:cBhvr>
                                      <p:to>
                                        <p:strVal val="visible"/>
                                      </p:to>
                                    </p:set>
                                    <p:anim calcmode="lin" valueType="num">
                                      <p:cBhvr additive="base">
                                        <p:cTn id="15" dur="500" fill="hold"/>
                                        <p:tgtEl>
                                          <p:spTgt spid="8195"/>
                                        </p:tgtEl>
                                        <p:attrNameLst>
                                          <p:attrName>ppt_x</p:attrName>
                                        </p:attrNameLst>
                                      </p:cBhvr>
                                      <p:tavLst>
                                        <p:tav tm="0">
                                          <p:val>
                                            <p:strVal val="#ppt_x"/>
                                          </p:val>
                                        </p:tav>
                                        <p:tav tm="100000">
                                          <p:val>
                                            <p:strVal val="#ppt_x"/>
                                          </p:val>
                                        </p:tav>
                                      </p:tavLst>
                                    </p:anim>
                                    <p:anim calcmode="lin" valueType="num">
                                      <p:cBhvr additive="base">
                                        <p:cTn id="16"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anim calcmode="lin" valueType="num">
                                      <p:cBhvr additive="base">
                                        <p:cTn id="25" dur="500" fill="hold"/>
                                        <p:tgtEl>
                                          <p:spTgt spid="8196"/>
                                        </p:tgtEl>
                                        <p:attrNameLst>
                                          <p:attrName>ppt_x</p:attrName>
                                        </p:attrNameLst>
                                      </p:cBhvr>
                                      <p:tavLst>
                                        <p:tav tm="0">
                                          <p:val>
                                            <p:strVal val="#ppt_x"/>
                                          </p:val>
                                        </p:tav>
                                        <p:tav tm="100000">
                                          <p:val>
                                            <p:strVal val="#ppt_x"/>
                                          </p:val>
                                        </p:tav>
                                      </p:tavLst>
                                    </p:anim>
                                    <p:anim calcmode="lin" valueType="num">
                                      <p:cBhvr additive="base">
                                        <p:cTn id="26" dur="500" fill="hold"/>
                                        <p:tgtEl>
                                          <p:spTgt spid="8196"/>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srcRect/>
          <a:stretch>
            <a:fillRect/>
          </a:stretch>
        </p:blipFill>
        <p:spPr bwMode="auto">
          <a:xfrm>
            <a:off x="131828" y="1130062"/>
            <a:ext cx="2816039" cy="5477773"/>
          </a:xfrm>
          <a:prstGeom prst="rect">
            <a:avLst/>
          </a:prstGeom>
          <a:noFill/>
          <a:ln w="9525">
            <a:solidFill>
              <a:schemeClr val="bg1">
                <a:lumMod val="85000"/>
              </a:schemeClr>
            </a:solidFill>
            <a:miter lim="800000"/>
            <a:headEnd/>
            <a:tailEnd/>
          </a:ln>
          <a:effectLst/>
        </p:spPr>
      </p:pic>
      <p:sp>
        <p:nvSpPr>
          <p:cNvPr id="14" name="圆角矩形 13"/>
          <p:cNvSpPr/>
          <p:nvPr/>
        </p:nvSpPr>
        <p:spPr>
          <a:xfrm>
            <a:off x="1574839" y="6253891"/>
            <a:ext cx="786524" cy="3277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0" name="Picture 4"/>
          <p:cNvPicPr>
            <a:picLocks noChangeAspect="1" noChangeArrowheads="1"/>
          </p:cNvPicPr>
          <p:nvPr/>
        </p:nvPicPr>
        <p:blipFill>
          <a:blip r:embed="rId4"/>
          <a:srcRect/>
          <a:stretch>
            <a:fillRect/>
          </a:stretch>
        </p:blipFill>
        <p:spPr bwMode="auto">
          <a:xfrm>
            <a:off x="3093949" y="1147312"/>
            <a:ext cx="2858458" cy="5495027"/>
          </a:xfrm>
          <a:prstGeom prst="rect">
            <a:avLst/>
          </a:prstGeom>
          <a:noFill/>
          <a:ln w="9525">
            <a:solidFill>
              <a:schemeClr val="bg1">
                <a:lumMod val="85000"/>
              </a:schemeClr>
            </a:solidFill>
            <a:miter lim="800000"/>
            <a:headEnd/>
            <a:tailEnd/>
          </a:ln>
          <a:effectLst/>
        </p:spPr>
      </p:pic>
      <p:sp>
        <p:nvSpPr>
          <p:cNvPr id="9" name="圆角矩形 8"/>
          <p:cNvSpPr/>
          <p:nvPr/>
        </p:nvSpPr>
        <p:spPr>
          <a:xfrm>
            <a:off x="5313250" y="2610918"/>
            <a:ext cx="483702" cy="22717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24" name="Picture 6"/>
          <p:cNvPicPr>
            <a:picLocks noChangeAspect="1" noChangeArrowheads="1"/>
          </p:cNvPicPr>
          <p:nvPr/>
        </p:nvPicPr>
        <p:blipFill>
          <a:blip r:embed="rId5"/>
          <a:srcRect/>
          <a:stretch>
            <a:fillRect/>
          </a:stretch>
        </p:blipFill>
        <p:spPr bwMode="auto">
          <a:xfrm>
            <a:off x="9112969" y="1130062"/>
            <a:ext cx="2858218" cy="5474989"/>
          </a:xfrm>
          <a:prstGeom prst="rect">
            <a:avLst/>
          </a:prstGeom>
          <a:noFill/>
          <a:ln w="9525">
            <a:noFill/>
            <a:miter lim="800000"/>
            <a:headEnd/>
            <a:tailEnd/>
          </a:ln>
          <a:effectLst/>
        </p:spPr>
      </p:pic>
      <p:pic>
        <p:nvPicPr>
          <p:cNvPr id="25" name="Picture 2"/>
          <p:cNvPicPr>
            <a:picLocks noChangeAspect="1" noChangeArrowheads="1"/>
          </p:cNvPicPr>
          <p:nvPr/>
        </p:nvPicPr>
        <p:blipFill>
          <a:blip r:embed="rId6"/>
          <a:srcRect/>
          <a:stretch>
            <a:fillRect/>
          </a:stretch>
        </p:blipFill>
        <p:spPr bwMode="auto">
          <a:xfrm>
            <a:off x="6111784" y="1147315"/>
            <a:ext cx="2841808" cy="5495028"/>
          </a:xfrm>
          <a:prstGeom prst="rect">
            <a:avLst/>
          </a:prstGeom>
          <a:noFill/>
          <a:ln w="9525">
            <a:solidFill>
              <a:schemeClr val="bg1">
                <a:lumMod val="85000"/>
              </a:schemeClr>
            </a:solidFill>
            <a:miter lim="800000"/>
            <a:headEnd/>
            <a:tailEnd/>
          </a:ln>
          <a:effectLst/>
        </p:spPr>
      </p:pic>
      <p:sp>
        <p:nvSpPr>
          <p:cNvPr id="12" name="标题 2"/>
          <p:cNvSpPr>
            <a:spLocks noGrp="1"/>
          </p:cNvSpPr>
          <p:nvPr>
            <p:ph type="title"/>
          </p:nvPr>
        </p:nvSpPr>
        <p:spPr>
          <a:xfrm>
            <a:off x="0" y="30907"/>
            <a:ext cx="5736566" cy="792088"/>
          </a:xfrm>
        </p:spPr>
        <p:txBody>
          <a:bodyPr/>
          <a:lstStyle/>
          <a:p>
            <a:pPr algn="l"/>
            <a:r>
              <a:rPr lang="zh-CN" altLang="en-US" sz="2800" dirty="0">
                <a:solidFill>
                  <a:srgbClr val="FF0000"/>
                </a:solidFill>
              </a:rPr>
              <a:t>巡检资源</a:t>
            </a:r>
            <a:r>
              <a:rPr lang="en-US" altLang="zh-CN" sz="2800" dirty="0">
                <a:solidFill>
                  <a:srgbClr val="FF0000"/>
                </a:solidFill>
              </a:rPr>
              <a:t>-</a:t>
            </a:r>
            <a:r>
              <a:rPr lang="zh-CN" altLang="en-US" sz="2400" dirty="0" smtClean="0"/>
              <a:t>设备管理</a:t>
            </a:r>
            <a:r>
              <a:rPr lang="en-US" altLang="zh-CN" sz="2400" dirty="0" smtClean="0"/>
              <a:t>-</a:t>
            </a:r>
            <a:r>
              <a:rPr lang="zh-CN" altLang="en-US" sz="2400" dirty="0" smtClean="0"/>
              <a:t>上传</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p:cNvPicPr>
            <a:picLocks noChangeAspect="1" noChangeArrowheads="1"/>
          </p:cNvPicPr>
          <p:nvPr/>
        </p:nvPicPr>
        <p:blipFill>
          <a:blip r:embed="rId3"/>
          <a:srcRect/>
          <a:stretch>
            <a:fillRect/>
          </a:stretch>
        </p:blipFill>
        <p:spPr bwMode="auto">
          <a:xfrm>
            <a:off x="42445" y="1100767"/>
            <a:ext cx="3005564" cy="5757233"/>
          </a:xfrm>
          <a:prstGeom prst="rect">
            <a:avLst/>
          </a:prstGeom>
          <a:noFill/>
          <a:ln w="9525">
            <a:solidFill>
              <a:schemeClr val="bg1">
                <a:lumMod val="85000"/>
              </a:schemeClr>
            </a:solidFill>
            <a:miter lim="800000"/>
            <a:headEnd/>
            <a:tailEnd/>
          </a:ln>
          <a:effectLst/>
        </p:spPr>
      </p:pic>
      <p:sp>
        <p:nvSpPr>
          <p:cNvPr id="22" name="圆角矩形 21"/>
          <p:cNvSpPr/>
          <p:nvPr/>
        </p:nvSpPr>
        <p:spPr>
          <a:xfrm>
            <a:off x="1354791" y="2320506"/>
            <a:ext cx="862205" cy="26741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0244" name="Picture 4"/>
          <p:cNvPicPr>
            <a:picLocks noChangeAspect="1" noChangeArrowheads="1"/>
          </p:cNvPicPr>
          <p:nvPr/>
        </p:nvPicPr>
        <p:blipFill>
          <a:blip r:embed="rId4"/>
          <a:srcRect/>
          <a:stretch>
            <a:fillRect/>
          </a:stretch>
        </p:blipFill>
        <p:spPr bwMode="auto">
          <a:xfrm>
            <a:off x="3142972" y="1102564"/>
            <a:ext cx="3011805" cy="5755436"/>
          </a:xfrm>
          <a:prstGeom prst="rect">
            <a:avLst/>
          </a:prstGeom>
          <a:noFill/>
          <a:ln w="9525">
            <a:noFill/>
            <a:miter lim="800000"/>
            <a:headEnd/>
            <a:tailEnd/>
          </a:ln>
          <a:effectLst/>
        </p:spPr>
      </p:pic>
      <p:pic>
        <p:nvPicPr>
          <p:cNvPr id="10245" name="Picture 5"/>
          <p:cNvPicPr>
            <a:picLocks noChangeAspect="1" noChangeArrowheads="1"/>
          </p:cNvPicPr>
          <p:nvPr/>
        </p:nvPicPr>
        <p:blipFill>
          <a:blip r:embed="rId5"/>
          <a:srcRect/>
          <a:stretch>
            <a:fillRect/>
          </a:stretch>
        </p:blipFill>
        <p:spPr bwMode="auto">
          <a:xfrm>
            <a:off x="3123339" y="1112051"/>
            <a:ext cx="3027303" cy="5745949"/>
          </a:xfrm>
          <a:prstGeom prst="rect">
            <a:avLst/>
          </a:prstGeom>
          <a:noFill/>
          <a:ln w="9525">
            <a:solidFill>
              <a:schemeClr val="bg1">
                <a:lumMod val="85000"/>
              </a:schemeClr>
            </a:solidFill>
            <a:miter lim="800000"/>
            <a:headEnd/>
            <a:tailEnd/>
          </a:ln>
          <a:effectLst/>
        </p:spPr>
      </p:pic>
      <p:pic>
        <p:nvPicPr>
          <p:cNvPr id="10246" name="Picture 6"/>
          <p:cNvPicPr>
            <a:picLocks noChangeAspect="1" noChangeArrowheads="1"/>
          </p:cNvPicPr>
          <p:nvPr/>
        </p:nvPicPr>
        <p:blipFill>
          <a:blip r:embed="rId6"/>
          <a:srcRect/>
          <a:stretch>
            <a:fillRect/>
          </a:stretch>
        </p:blipFill>
        <p:spPr bwMode="auto">
          <a:xfrm>
            <a:off x="6172429" y="1112810"/>
            <a:ext cx="3032357" cy="5684808"/>
          </a:xfrm>
          <a:prstGeom prst="rect">
            <a:avLst/>
          </a:prstGeom>
          <a:noFill/>
          <a:ln w="9525">
            <a:solidFill>
              <a:schemeClr val="bg1">
                <a:lumMod val="85000"/>
              </a:schemeClr>
            </a:solidFill>
            <a:miter lim="800000"/>
            <a:headEnd/>
            <a:tailEnd/>
          </a:ln>
          <a:effectLst/>
        </p:spPr>
      </p:pic>
      <p:pic>
        <p:nvPicPr>
          <p:cNvPr id="10247" name="Picture 7"/>
          <p:cNvPicPr>
            <a:picLocks noChangeAspect="1" noChangeArrowheads="1"/>
          </p:cNvPicPr>
          <p:nvPr/>
        </p:nvPicPr>
        <p:blipFill>
          <a:blip r:embed="rId7"/>
          <a:srcRect/>
          <a:stretch>
            <a:fillRect/>
          </a:stretch>
        </p:blipFill>
        <p:spPr bwMode="auto">
          <a:xfrm>
            <a:off x="9368295" y="1302581"/>
            <a:ext cx="2777078" cy="5395284"/>
          </a:xfrm>
          <a:prstGeom prst="rect">
            <a:avLst/>
          </a:prstGeom>
          <a:noFill/>
          <a:ln w="9525">
            <a:noFill/>
            <a:miter lim="800000"/>
            <a:headEnd/>
            <a:tailEnd/>
          </a:ln>
          <a:effectLst/>
        </p:spPr>
      </p:pic>
      <p:pic>
        <p:nvPicPr>
          <p:cNvPr id="10248" name="Picture 8"/>
          <p:cNvPicPr>
            <a:picLocks noChangeAspect="1" noChangeArrowheads="1"/>
          </p:cNvPicPr>
          <p:nvPr/>
        </p:nvPicPr>
        <p:blipFill>
          <a:blip r:embed="rId8"/>
          <a:srcRect/>
          <a:stretch>
            <a:fillRect/>
          </a:stretch>
        </p:blipFill>
        <p:spPr bwMode="auto">
          <a:xfrm>
            <a:off x="9242082" y="1112810"/>
            <a:ext cx="2949918" cy="5684808"/>
          </a:xfrm>
          <a:prstGeom prst="rect">
            <a:avLst/>
          </a:prstGeom>
          <a:noFill/>
          <a:ln w="9525">
            <a:solidFill>
              <a:schemeClr val="bg1">
                <a:lumMod val="85000"/>
              </a:schemeClr>
            </a:solidFill>
            <a:miter lim="800000"/>
            <a:headEnd/>
            <a:tailEnd/>
          </a:ln>
          <a:effectLst/>
        </p:spPr>
      </p:pic>
      <p:sp>
        <p:nvSpPr>
          <p:cNvPr id="27" name="圆角矩形 26"/>
          <p:cNvSpPr/>
          <p:nvPr/>
        </p:nvSpPr>
        <p:spPr>
          <a:xfrm>
            <a:off x="9314095" y="1952478"/>
            <a:ext cx="2797390" cy="26741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标题 2"/>
          <p:cNvSpPr>
            <a:spLocks noGrp="1"/>
          </p:cNvSpPr>
          <p:nvPr>
            <p:ph type="title"/>
          </p:nvPr>
        </p:nvSpPr>
        <p:spPr>
          <a:xfrm>
            <a:off x="0" y="30907"/>
            <a:ext cx="5736566" cy="792088"/>
          </a:xfrm>
        </p:spPr>
        <p:txBody>
          <a:bodyPr/>
          <a:lstStyle/>
          <a:p>
            <a:pPr algn="l"/>
            <a:r>
              <a:rPr lang="zh-CN" altLang="en-US" sz="2800" dirty="0">
                <a:solidFill>
                  <a:srgbClr val="FF0000"/>
                </a:solidFill>
              </a:rPr>
              <a:t>巡检资源</a:t>
            </a:r>
            <a:r>
              <a:rPr lang="en-US" altLang="zh-CN" sz="2800" dirty="0">
                <a:solidFill>
                  <a:srgbClr val="FF0000"/>
                </a:solidFill>
              </a:rPr>
              <a:t>-</a:t>
            </a:r>
            <a:r>
              <a:rPr lang="zh-CN" altLang="en-US" sz="2400" dirty="0" smtClean="0"/>
              <a:t>设备管理</a:t>
            </a:r>
            <a:r>
              <a:rPr lang="en-US" altLang="zh-CN" sz="2400" dirty="0" smtClean="0"/>
              <a:t>-</a:t>
            </a:r>
            <a:r>
              <a:rPr lang="zh-CN" altLang="en-US" sz="2400" dirty="0" smtClean="0"/>
              <a:t>故障申报</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244"/>
                                        </p:tgtEl>
                                        <p:attrNameLst>
                                          <p:attrName>style.visibility</p:attrName>
                                        </p:attrNameLst>
                                      </p:cBhvr>
                                      <p:to>
                                        <p:strVal val="visible"/>
                                      </p:to>
                                    </p:set>
                                    <p:animEffect transition="in" filter="fade">
                                      <p:cBhvr>
                                        <p:cTn id="11" dur="2000"/>
                                        <p:tgtEl>
                                          <p:spTgt spid="1024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245"/>
                                        </p:tgtEl>
                                        <p:attrNameLst>
                                          <p:attrName>style.visibility</p:attrName>
                                        </p:attrNameLst>
                                      </p:cBhvr>
                                      <p:to>
                                        <p:strVal val="visible"/>
                                      </p:to>
                                    </p:set>
                                    <p:anim calcmode="lin" valueType="num">
                                      <p:cBhvr additive="base">
                                        <p:cTn id="16" dur="500" fill="hold"/>
                                        <p:tgtEl>
                                          <p:spTgt spid="10245"/>
                                        </p:tgtEl>
                                        <p:attrNameLst>
                                          <p:attrName>ppt_x</p:attrName>
                                        </p:attrNameLst>
                                      </p:cBhvr>
                                      <p:tavLst>
                                        <p:tav tm="0">
                                          <p:val>
                                            <p:strVal val="#ppt_x"/>
                                          </p:val>
                                        </p:tav>
                                        <p:tav tm="100000">
                                          <p:val>
                                            <p:strVal val="#ppt_x"/>
                                          </p:val>
                                        </p:tav>
                                      </p:tavLst>
                                    </p:anim>
                                    <p:anim calcmode="lin" valueType="num">
                                      <p:cBhvr additive="base">
                                        <p:cTn id="17"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46"/>
                                        </p:tgtEl>
                                        <p:attrNameLst>
                                          <p:attrName>style.visibility</p:attrName>
                                        </p:attrNameLst>
                                      </p:cBhvr>
                                      <p:to>
                                        <p:strVal val="visible"/>
                                      </p:to>
                                    </p:set>
                                    <p:animEffect transition="in" filter="fade">
                                      <p:cBhvr>
                                        <p:cTn id="22" dur="2000"/>
                                        <p:tgtEl>
                                          <p:spTgt spid="1024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47"/>
                                        </p:tgtEl>
                                        <p:attrNameLst>
                                          <p:attrName>style.visibility</p:attrName>
                                        </p:attrNameLst>
                                      </p:cBhvr>
                                      <p:to>
                                        <p:strVal val="visible"/>
                                      </p:to>
                                    </p:set>
                                    <p:anim calcmode="lin" valueType="num">
                                      <p:cBhvr additive="base">
                                        <p:cTn id="27" dur="500" fill="hold"/>
                                        <p:tgtEl>
                                          <p:spTgt spid="10247"/>
                                        </p:tgtEl>
                                        <p:attrNameLst>
                                          <p:attrName>ppt_x</p:attrName>
                                        </p:attrNameLst>
                                      </p:cBhvr>
                                      <p:tavLst>
                                        <p:tav tm="0">
                                          <p:val>
                                            <p:strVal val="#ppt_x"/>
                                          </p:val>
                                        </p:tav>
                                        <p:tav tm="100000">
                                          <p:val>
                                            <p:strVal val="#ppt_x"/>
                                          </p:val>
                                        </p:tav>
                                      </p:tavLst>
                                    </p:anim>
                                    <p:anim calcmode="lin" valueType="num">
                                      <p:cBhvr additive="base">
                                        <p:cTn id="28"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248"/>
                                        </p:tgtEl>
                                        <p:attrNameLst>
                                          <p:attrName>style.visibility</p:attrName>
                                        </p:attrNameLst>
                                      </p:cBhvr>
                                      <p:to>
                                        <p:strVal val="visible"/>
                                      </p:to>
                                    </p:set>
                                    <p:anim calcmode="lin" valueType="num">
                                      <p:cBhvr additive="base">
                                        <p:cTn id="33" dur="500" fill="hold"/>
                                        <p:tgtEl>
                                          <p:spTgt spid="10248"/>
                                        </p:tgtEl>
                                        <p:attrNameLst>
                                          <p:attrName>ppt_x</p:attrName>
                                        </p:attrNameLst>
                                      </p:cBhvr>
                                      <p:tavLst>
                                        <p:tav tm="0">
                                          <p:val>
                                            <p:strVal val="#ppt_x"/>
                                          </p:val>
                                        </p:tav>
                                        <p:tav tm="100000">
                                          <p:val>
                                            <p:strVal val="#ppt_x"/>
                                          </p:val>
                                        </p:tav>
                                      </p:tavLst>
                                    </p:anim>
                                    <p:anim calcmode="lin" valueType="num">
                                      <p:cBhvr additive="base">
                                        <p:cTn id="34" dur="500" fill="hold"/>
                                        <p:tgtEl>
                                          <p:spTgt spid="1024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172527" y="1142765"/>
            <a:ext cx="2826199" cy="5542703"/>
          </a:xfrm>
          <a:prstGeom prst="rect">
            <a:avLst/>
          </a:prstGeom>
          <a:noFill/>
          <a:ln w="9525">
            <a:solidFill>
              <a:schemeClr val="bg1">
                <a:lumMod val="85000"/>
              </a:schemeClr>
            </a:solidFill>
            <a:miter lim="800000"/>
            <a:headEnd/>
            <a:tailEnd/>
          </a:ln>
          <a:effectLst/>
        </p:spPr>
      </p:pic>
      <p:pic>
        <p:nvPicPr>
          <p:cNvPr id="13314" name="Picture 2"/>
          <p:cNvPicPr>
            <a:picLocks noChangeAspect="1" noChangeArrowheads="1"/>
          </p:cNvPicPr>
          <p:nvPr/>
        </p:nvPicPr>
        <p:blipFill>
          <a:blip r:embed="rId4"/>
          <a:srcRect/>
          <a:stretch>
            <a:fillRect/>
          </a:stretch>
        </p:blipFill>
        <p:spPr bwMode="auto">
          <a:xfrm>
            <a:off x="6126233" y="1130060"/>
            <a:ext cx="2868188" cy="557266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5"/>
          <a:srcRect/>
          <a:stretch>
            <a:fillRect/>
          </a:stretch>
        </p:blipFill>
        <p:spPr bwMode="auto">
          <a:xfrm>
            <a:off x="3112719" y="1138686"/>
            <a:ext cx="2868125" cy="5546785"/>
          </a:xfrm>
          <a:prstGeom prst="rect">
            <a:avLst/>
          </a:prstGeom>
          <a:noFill/>
          <a:ln w="9525">
            <a:solidFill>
              <a:schemeClr val="bg1">
                <a:lumMod val="85000"/>
              </a:schemeClr>
            </a:solidFill>
            <a:miter lim="800000"/>
            <a:headEnd/>
            <a:tailEnd/>
          </a:ln>
          <a:effectLst/>
        </p:spPr>
      </p:pic>
      <p:sp>
        <p:nvSpPr>
          <p:cNvPr id="9" name="圆角矩形 8"/>
          <p:cNvSpPr/>
          <p:nvPr/>
        </p:nvSpPr>
        <p:spPr>
          <a:xfrm>
            <a:off x="4365409" y="3027871"/>
            <a:ext cx="810439" cy="26741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3316" name="Picture 4"/>
          <p:cNvPicPr>
            <a:picLocks noChangeAspect="1" noChangeArrowheads="1"/>
          </p:cNvPicPr>
          <p:nvPr/>
        </p:nvPicPr>
        <p:blipFill>
          <a:blip r:embed="rId6"/>
          <a:srcRect/>
          <a:stretch>
            <a:fillRect/>
          </a:stretch>
        </p:blipFill>
        <p:spPr bwMode="auto">
          <a:xfrm>
            <a:off x="6124013" y="1126636"/>
            <a:ext cx="2925094" cy="5628793"/>
          </a:xfrm>
          <a:prstGeom prst="rect">
            <a:avLst/>
          </a:prstGeom>
          <a:noFill/>
          <a:ln w="9525">
            <a:solidFill>
              <a:schemeClr val="bg1">
                <a:lumMod val="85000"/>
              </a:schemeClr>
            </a:solidFill>
            <a:miter lim="800000"/>
            <a:headEnd/>
            <a:tailEnd/>
          </a:ln>
          <a:effectLst/>
        </p:spPr>
      </p:pic>
      <p:pic>
        <p:nvPicPr>
          <p:cNvPr id="13317" name="Picture 5"/>
          <p:cNvPicPr>
            <a:picLocks noChangeAspect="1" noChangeArrowheads="1"/>
          </p:cNvPicPr>
          <p:nvPr/>
        </p:nvPicPr>
        <p:blipFill>
          <a:blip r:embed="rId7"/>
          <a:srcRect/>
          <a:stretch>
            <a:fillRect/>
          </a:stretch>
        </p:blipFill>
        <p:spPr bwMode="auto">
          <a:xfrm>
            <a:off x="9142967" y="1130061"/>
            <a:ext cx="2850625" cy="5564577"/>
          </a:xfrm>
          <a:prstGeom prst="rect">
            <a:avLst/>
          </a:prstGeom>
          <a:noFill/>
          <a:ln w="9525">
            <a:solidFill>
              <a:schemeClr val="bg1">
                <a:lumMod val="85000"/>
              </a:schemeClr>
            </a:solidFill>
            <a:miter lim="800000"/>
            <a:headEnd/>
            <a:tailEnd/>
          </a:ln>
          <a:effectLst/>
        </p:spPr>
      </p:pic>
      <p:sp>
        <p:nvSpPr>
          <p:cNvPr id="10" name="标题 2"/>
          <p:cNvSpPr>
            <a:spLocks noGrp="1"/>
          </p:cNvSpPr>
          <p:nvPr>
            <p:ph type="title"/>
          </p:nvPr>
        </p:nvSpPr>
        <p:spPr>
          <a:xfrm>
            <a:off x="0" y="30907"/>
            <a:ext cx="5736566" cy="792088"/>
          </a:xfrm>
        </p:spPr>
        <p:txBody>
          <a:bodyPr/>
          <a:lstStyle/>
          <a:p>
            <a:pPr algn="l"/>
            <a:r>
              <a:rPr lang="zh-CN" altLang="en-US" sz="2800" dirty="0">
                <a:solidFill>
                  <a:srgbClr val="FF0000"/>
                </a:solidFill>
              </a:rPr>
              <a:t>巡检资源</a:t>
            </a:r>
            <a:r>
              <a:rPr lang="en-US" altLang="zh-CN" sz="2800" dirty="0">
                <a:solidFill>
                  <a:srgbClr val="FF0000"/>
                </a:solidFill>
              </a:rPr>
              <a:t>-</a:t>
            </a:r>
            <a:r>
              <a:rPr lang="zh-CN" altLang="en-US" sz="2400" dirty="0" smtClean="0"/>
              <a:t>设备管理</a:t>
            </a:r>
            <a:r>
              <a:rPr lang="en-US" altLang="zh-CN" sz="2400" dirty="0" smtClean="0"/>
              <a:t>-</a:t>
            </a:r>
            <a:r>
              <a:rPr lang="zh-CN" altLang="en-US" sz="2400" dirty="0" smtClean="0"/>
              <a:t>设备审批</a:t>
            </a:r>
            <a:endParaRPr lang="zh-CN" altLang="en-US" sz="24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additive="base">
                                        <p:cTn id="17" dur="500" fill="hold"/>
                                        <p:tgtEl>
                                          <p:spTgt spid="13314"/>
                                        </p:tgtEl>
                                        <p:attrNameLst>
                                          <p:attrName>ppt_x</p:attrName>
                                        </p:attrNameLst>
                                      </p:cBhvr>
                                      <p:tavLst>
                                        <p:tav tm="0">
                                          <p:val>
                                            <p:strVal val="#ppt_x"/>
                                          </p:val>
                                        </p:tav>
                                        <p:tav tm="100000">
                                          <p:val>
                                            <p:strVal val="#ppt_x"/>
                                          </p:val>
                                        </p:tav>
                                      </p:tavLst>
                                    </p:anim>
                                    <p:anim calcmode="lin" valueType="num">
                                      <p:cBhvr additive="base">
                                        <p:cTn id="1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anim calcmode="lin" valueType="num">
                                      <p:cBhvr additive="base">
                                        <p:cTn id="23" dur="500" fill="hold"/>
                                        <p:tgtEl>
                                          <p:spTgt spid="13316"/>
                                        </p:tgtEl>
                                        <p:attrNameLst>
                                          <p:attrName>ppt_x</p:attrName>
                                        </p:attrNameLst>
                                      </p:cBhvr>
                                      <p:tavLst>
                                        <p:tav tm="0">
                                          <p:val>
                                            <p:strVal val="#ppt_x"/>
                                          </p:val>
                                        </p:tav>
                                        <p:tav tm="100000">
                                          <p:val>
                                            <p:strVal val="#ppt_x"/>
                                          </p:val>
                                        </p:tav>
                                      </p:tavLst>
                                    </p:anim>
                                    <p:anim calcmode="lin" valueType="num">
                                      <p:cBhvr additive="base">
                                        <p:cTn id="24"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317"/>
                                        </p:tgtEl>
                                        <p:attrNameLst>
                                          <p:attrName>style.visibility</p:attrName>
                                        </p:attrNameLst>
                                      </p:cBhvr>
                                      <p:to>
                                        <p:strVal val="visible"/>
                                      </p:to>
                                    </p:set>
                                    <p:anim calcmode="lin" valueType="num">
                                      <p:cBhvr additive="base">
                                        <p:cTn id="29" dur="500" fill="hold"/>
                                        <p:tgtEl>
                                          <p:spTgt spid="13317"/>
                                        </p:tgtEl>
                                        <p:attrNameLst>
                                          <p:attrName>ppt_x</p:attrName>
                                        </p:attrNameLst>
                                      </p:cBhvr>
                                      <p:tavLst>
                                        <p:tav tm="0">
                                          <p:val>
                                            <p:strVal val="#ppt_x"/>
                                          </p:val>
                                        </p:tav>
                                        <p:tav tm="100000">
                                          <p:val>
                                            <p:strVal val="#ppt_x"/>
                                          </p:val>
                                        </p:tav>
                                      </p:tavLst>
                                    </p:anim>
                                    <p:anim calcmode="lin" valueType="num">
                                      <p:cBhvr additive="base">
                                        <p:cTn id="30"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11" name="矩形 10"/>
          <p:cNvSpPr/>
          <p:nvPr/>
        </p:nvSpPr>
        <p:spPr>
          <a:xfrm>
            <a:off x="522257" y="1224312"/>
            <a:ext cx="3839513" cy="507831"/>
          </a:xfrm>
          <a:prstGeom prst="rect">
            <a:avLst/>
          </a:prstGeom>
        </p:spPr>
        <p:txBody>
          <a:bodyPr wrap="none">
            <a:spAutoFit/>
          </a:bodyPr>
          <a:lstStyle/>
          <a:p>
            <a:pPr>
              <a:lnSpc>
                <a:spcPct val="150000"/>
              </a:lnSpc>
            </a:pPr>
            <a:r>
              <a:rPr lang="en-US" b="1" dirty="0" smtClean="0">
                <a:solidFill>
                  <a:srgbClr val="FF0000"/>
                </a:solidFill>
              </a:rPr>
              <a:t>Android</a:t>
            </a:r>
            <a:r>
              <a:rPr lang="zh-CN" altLang="en-US" b="1" dirty="0" smtClean="0">
                <a:solidFill>
                  <a:srgbClr val="FF0000"/>
                </a:solidFill>
              </a:rPr>
              <a:t>８</a:t>
            </a:r>
            <a:r>
              <a:rPr lang="zh-CN" altLang="en-US" b="1" dirty="0" smtClean="0">
                <a:solidFill>
                  <a:srgbClr val="FF0000"/>
                </a:solidFill>
                <a:latin typeface="+mn-ea"/>
              </a:rPr>
              <a:t>程序后台驻留，锁屏运行</a:t>
            </a:r>
            <a:endParaRPr lang="en-US" altLang="zh-CN" b="1" dirty="0">
              <a:solidFill>
                <a:srgbClr val="FF0000"/>
              </a:solidFill>
              <a:latin typeface="+mn-ea"/>
            </a:endParaRPr>
          </a:p>
        </p:txBody>
      </p:sp>
      <p:sp>
        <p:nvSpPr>
          <p:cNvPr id="2" name="矩形 1"/>
          <p:cNvSpPr/>
          <p:nvPr/>
        </p:nvSpPr>
        <p:spPr>
          <a:xfrm>
            <a:off x="504825" y="1981885"/>
            <a:ext cx="3734346" cy="3785652"/>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600" dirty="0"/>
              <a:t>点击手机导航栏按钮中的“多任务管理”按钮，切出多任务管理</a:t>
            </a:r>
            <a:r>
              <a:rPr lang="zh-CN" altLang="en-US" sz="1600" dirty="0" smtClean="0"/>
              <a:t>窗口；</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r>
              <a:rPr lang="zh-CN" altLang="en-US" sz="1600" dirty="0"/>
              <a:t>在多任务管理窗口中，点击要保留运行的</a:t>
            </a:r>
            <a:r>
              <a:rPr lang="en-US" altLang="zh-CN" sz="1600" dirty="0"/>
              <a:t>APP</a:t>
            </a:r>
            <a:r>
              <a:rPr lang="zh-CN" altLang="en-US" sz="1600" dirty="0"/>
              <a:t>窗口右上角的</a:t>
            </a:r>
            <a:r>
              <a:rPr lang="zh-CN" altLang="en-US" sz="1600" b="1" dirty="0">
                <a:solidFill>
                  <a:srgbClr val="FF0000"/>
                </a:solidFill>
              </a:rPr>
              <a:t>锁型图标</a:t>
            </a:r>
            <a:r>
              <a:rPr lang="zh-CN" altLang="en-US" sz="1600" dirty="0"/>
              <a:t>，让该图标变成</a:t>
            </a:r>
            <a:r>
              <a:rPr lang="zh-CN" altLang="en-US" sz="1600" b="1" dirty="0">
                <a:solidFill>
                  <a:srgbClr val="FF0000"/>
                </a:solidFill>
              </a:rPr>
              <a:t>锁上</a:t>
            </a:r>
            <a:r>
              <a:rPr lang="zh-CN" altLang="en-US" sz="1600" dirty="0"/>
              <a:t>的状态，进而锁定该</a:t>
            </a:r>
            <a:r>
              <a:rPr lang="zh-CN" altLang="en-US" sz="1600" dirty="0" smtClean="0"/>
              <a:t>应用；</a:t>
            </a:r>
            <a:endParaRPr lang="en-US" altLang="zh-CN" sz="1600" dirty="0" smtClean="0"/>
          </a:p>
          <a:p>
            <a:pPr marL="285750" indent="-285750">
              <a:lnSpc>
                <a:spcPct val="150000"/>
              </a:lnSpc>
              <a:buFont typeface="Wingdings" panose="05000000000000000000" pitchFamily="2" charset="2"/>
              <a:buChar char="u"/>
            </a:pPr>
            <a:r>
              <a:rPr lang="zh-CN" altLang="en-US" sz="1600" dirty="0" smtClean="0"/>
              <a:t>这样</a:t>
            </a:r>
            <a:r>
              <a:rPr lang="zh-CN" altLang="en-US" sz="1600" dirty="0"/>
              <a:t>手机锁屏后</a:t>
            </a:r>
            <a:r>
              <a:rPr lang="zh-CN" altLang="en-US" sz="1600" dirty="0" smtClean="0"/>
              <a:t>，</a:t>
            </a:r>
            <a:r>
              <a:rPr lang="en-US" altLang="zh-CN" sz="1600" dirty="0" smtClean="0">
                <a:solidFill>
                  <a:srgbClr val="FF0000"/>
                </a:solidFill>
              </a:rPr>
              <a:t>APP</a:t>
            </a:r>
            <a:r>
              <a:rPr lang="zh-CN" altLang="en-US" sz="1600" dirty="0" smtClean="0">
                <a:solidFill>
                  <a:srgbClr val="FF0000"/>
                </a:solidFill>
              </a:rPr>
              <a:t>就可以在后台运行，不会</a:t>
            </a:r>
            <a:r>
              <a:rPr lang="zh-CN" altLang="en-US" sz="1600" dirty="0">
                <a:solidFill>
                  <a:srgbClr val="FF0000"/>
                </a:solidFill>
              </a:rPr>
              <a:t>再出现</a:t>
            </a:r>
            <a:r>
              <a:rPr lang="en-US" altLang="zh-CN" sz="1600" dirty="0">
                <a:solidFill>
                  <a:srgbClr val="FF0000"/>
                </a:solidFill>
              </a:rPr>
              <a:t>app</a:t>
            </a:r>
            <a:r>
              <a:rPr lang="zh-CN" altLang="en-US" sz="1600" dirty="0">
                <a:solidFill>
                  <a:srgbClr val="FF0000"/>
                </a:solidFill>
              </a:rPr>
              <a:t>被清理关闭的</a:t>
            </a:r>
            <a:r>
              <a:rPr lang="zh-CN" altLang="en-US" sz="1600" dirty="0" smtClean="0">
                <a:solidFill>
                  <a:srgbClr val="FF0000"/>
                </a:solidFill>
              </a:rPr>
              <a:t>情况。</a:t>
            </a:r>
            <a:endParaRPr lang="zh-CN" altLang="en-US" sz="1600" dirty="0">
              <a:solidFill>
                <a:srgbClr val="FF0000"/>
              </a:solidFill>
            </a:endParaRPr>
          </a:p>
        </p:txBody>
      </p:sp>
      <p:pic>
        <p:nvPicPr>
          <p:cNvPr id="5" name="图片 4"/>
          <p:cNvPicPr>
            <a:picLocks noChangeAspect="1"/>
          </p:cNvPicPr>
          <p:nvPr/>
        </p:nvPicPr>
        <p:blipFill>
          <a:blip r:embed="rId2"/>
          <a:stretch>
            <a:fillRect/>
          </a:stretch>
        </p:blipFill>
        <p:spPr>
          <a:xfrm>
            <a:off x="4362490" y="1263817"/>
            <a:ext cx="2470853" cy="1979081"/>
          </a:xfrm>
          <a:prstGeom prst="rect">
            <a:avLst/>
          </a:prstGeom>
        </p:spPr>
      </p:pic>
      <p:pic>
        <p:nvPicPr>
          <p:cNvPr id="6" name="图片 5"/>
          <p:cNvPicPr>
            <a:picLocks noChangeAspect="1"/>
          </p:cNvPicPr>
          <p:nvPr/>
        </p:nvPicPr>
        <p:blipFill>
          <a:blip r:embed="rId3"/>
          <a:stretch>
            <a:fillRect/>
          </a:stretch>
        </p:blipFill>
        <p:spPr>
          <a:xfrm>
            <a:off x="9724976" y="1266341"/>
            <a:ext cx="2360963" cy="3953114"/>
          </a:xfrm>
          <a:prstGeom prst="rect">
            <a:avLst/>
          </a:prstGeom>
        </p:spPr>
      </p:pic>
      <p:pic>
        <p:nvPicPr>
          <p:cNvPr id="7" name="图片 6"/>
          <p:cNvPicPr>
            <a:picLocks noChangeAspect="1"/>
          </p:cNvPicPr>
          <p:nvPr/>
        </p:nvPicPr>
        <p:blipFill>
          <a:blip r:embed="rId4"/>
          <a:stretch>
            <a:fillRect/>
          </a:stretch>
        </p:blipFill>
        <p:spPr>
          <a:xfrm>
            <a:off x="7134449" y="2766715"/>
            <a:ext cx="2279808" cy="3884527"/>
          </a:xfrm>
          <a:prstGeom prst="rect">
            <a:avLst/>
          </a:prstGeom>
        </p:spPr>
      </p:pic>
    </p:spTree>
    <p:extLst>
      <p:ext uri="{BB962C8B-B14F-4D97-AF65-F5344CB8AC3E}">
        <p14:creationId xmlns:p14="http://schemas.microsoft.com/office/powerpoint/2010/main" val="20694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功能</a:t>
            </a:r>
            <a:r>
              <a:rPr lang="zh-CN" altLang="en-US" dirty="0" smtClean="0"/>
              <a:t>操作指南</a:t>
            </a:r>
            <a:endParaRPr lang="zh-CN" altLang="en-US" dirty="0"/>
          </a:p>
        </p:txBody>
      </p:sp>
      <p:graphicFrame>
        <p:nvGraphicFramePr>
          <p:cNvPr id="4" name="图示 3"/>
          <p:cNvGraphicFramePr/>
          <p:nvPr>
            <p:extLst>
              <p:ext uri="{D42A27DB-BD31-4B8C-83A1-F6EECF244321}">
                <p14:modId xmlns:p14="http://schemas.microsoft.com/office/powerpoint/2010/main" val="3391542047"/>
              </p:ext>
            </p:extLst>
          </p:nvPr>
        </p:nvGraphicFramePr>
        <p:xfrm>
          <a:off x="2651125" y="1142998"/>
          <a:ext cx="5492750"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991349" y="3755915"/>
            <a:ext cx="3657601" cy="1328053"/>
          </a:xfrm>
          <a:prstGeom prst="rect">
            <a:avLst/>
          </a:prstGeom>
          <a:noFill/>
          <a:ln>
            <a:solidFill>
              <a:schemeClr val="accent1"/>
            </a:solidFill>
          </a:ln>
        </p:spPr>
        <p:txBody>
          <a:bodyPr wrap="square" rtlCol="0">
            <a:noAutofit/>
          </a:bodyPr>
          <a:lstStyle/>
          <a:p>
            <a:pPr>
              <a:lnSpc>
                <a:spcPct val="150000"/>
              </a:lnSpc>
            </a:pPr>
            <a:r>
              <a:rPr lang="zh-CN" altLang="en-US" dirty="0" smtClean="0"/>
              <a:t>包含</a:t>
            </a:r>
            <a:r>
              <a:rPr lang="zh-CN" altLang="en-US" dirty="0"/>
              <a:t>巡检事件、第三方施工、安全经验分享、管道安全规范、宣传记录</a:t>
            </a:r>
            <a:r>
              <a:rPr lang="zh-CN" altLang="en-US" dirty="0" smtClean="0"/>
              <a:t>。</a:t>
            </a:r>
            <a:endParaRPr lang="zh-CN" altLang="en-US" dirty="0"/>
          </a:p>
        </p:txBody>
      </p:sp>
      <p:sp>
        <p:nvSpPr>
          <p:cNvPr id="7" name="右箭头 6"/>
          <p:cNvSpPr/>
          <p:nvPr/>
        </p:nvSpPr>
        <p:spPr>
          <a:xfrm>
            <a:off x="5819775" y="4343742"/>
            <a:ext cx="10096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1799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8494600" y="1311215"/>
            <a:ext cx="2832608" cy="5491079"/>
          </a:xfrm>
          <a:prstGeom prst="rect">
            <a:avLst/>
          </a:prstGeom>
          <a:noFill/>
          <a:ln w="9525">
            <a:solidFill>
              <a:schemeClr val="bg1">
                <a:lumMod val="85000"/>
              </a:schemeClr>
            </a:solidFill>
            <a:miter lim="800000"/>
            <a:headEnd/>
            <a:tailEnd/>
          </a:ln>
          <a:effectLst/>
        </p:spPr>
      </p:pic>
      <p:sp>
        <p:nvSpPr>
          <p:cNvPr id="16" name="矩形 15"/>
          <p:cNvSpPr/>
          <p:nvPr/>
        </p:nvSpPr>
        <p:spPr>
          <a:xfrm>
            <a:off x="828139" y="1096298"/>
            <a:ext cx="7504978" cy="461665"/>
          </a:xfrm>
          <a:prstGeom prst="rect">
            <a:avLst/>
          </a:prstGeom>
        </p:spPr>
        <p:txBody>
          <a:bodyPr wrap="square">
            <a:spAutoFit/>
          </a:bodyPr>
          <a:lstStyle/>
          <a:p>
            <a:pPr>
              <a:lnSpc>
                <a:spcPct val="150000"/>
              </a:lnSpc>
            </a:pPr>
            <a:r>
              <a:rPr lang="zh-CN" altLang="en-US" sz="1600" dirty="0" smtClean="0">
                <a:solidFill>
                  <a:srgbClr val="FF0000"/>
                </a:solidFill>
              </a:rPr>
              <a:t>管道保护</a:t>
            </a:r>
            <a:r>
              <a:rPr lang="en-US" altLang="zh-CN" sz="1600" dirty="0" smtClean="0">
                <a:solidFill>
                  <a:srgbClr val="FF0000"/>
                </a:solidFill>
              </a:rPr>
              <a:t>:</a:t>
            </a:r>
            <a:r>
              <a:rPr lang="zh-CN" altLang="en-US" sz="1600" dirty="0" smtClean="0">
                <a:solidFill>
                  <a:srgbClr val="FF0000"/>
                </a:solidFill>
              </a:rPr>
              <a:t>包含巡检事件、第三方施工、安全经验分享、管道安全规范、宣传记录。</a:t>
            </a:r>
            <a:endParaRPr lang="zh-CN" altLang="en-US" sz="1600" dirty="0" smtClean="0">
              <a:latin typeface="+mn-ea"/>
            </a:endParaRPr>
          </a:p>
        </p:txBody>
      </p:sp>
      <p:sp>
        <p:nvSpPr>
          <p:cNvPr id="48" name="标题 2"/>
          <p:cNvSpPr>
            <a:spLocks noGrp="1"/>
          </p:cNvSpPr>
          <p:nvPr>
            <p:ph type="title"/>
          </p:nvPr>
        </p:nvSpPr>
        <p:spPr>
          <a:xfrm>
            <a:off x="0" y="30907"/>
            <a:ext cx="5736566" cy="792088"/>
          </a:xfrm>
        </p:spPr>
        <p:txBody>
          <a:bodyPr/>
          <a:lstStyle/>
          <a:p>
            <a:pPr algn="l"/>
            <a:r>
              <a:rPr lang="zh-CN" altLang="en-US" sz="3200" dirty="0" smtClean="0">
                <a:solidFill>
                  <a:srgbClr val="FF0000"/>
                </a:solidFill>
              </a:rPr>
              <a:t>首页</a:t>
            </a:r>
            <a:r>
              <a:rPr lang="en-US" altLang="zh-CN" dirty="0" smtClean="0">
                <a:solidFill>
                  <a:srgbClr val="FF0000"/>
                </a:solidFill>
              </a:rPr>
              <a:t>-</a:t>
            </a:r>
            <a:r>
              <a:rPr lang="zh-CN" altLang="en-US" sz="3200" dirty="0" smtClean="0">
                <a:solidFill>
                  <a:srgbClr val="FF0000"/>
                </a:solidFill>
              </a:rPr>
              <a:t>管道保护</a:t>
            </a:r>
            <a:endParaRPr lang="zh-CN" altLang="en-US" sz="3600" dirty="0">
              <a:solidFill>
                <a:srgbClr val="FF0000"/>
              </a:solidFill>
            </a:endParaRPr>
          </a:p>
        </p:txBody>
      </p:sp>
      <p:sp>
        <p:nvSpPr>
          <p:cNvPr id="24" name="圆角矩形 23"/>
          <p:cNvSpPr/>
          <p:nvPr/>
        </p:nvSpPr>
        <p:spPr>
          <a:xfrm>
            <a:off x="8497018" y="4830797"/>
            <a:ext cx="2846718" cy="150099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矩形 12"/>
          <p:cNvSpPr/>
          <p:nvPr/>
        </p:nvSpPr>
        <p:spPr>
          <a:xfrm>
            <a:off x="823353" y="1889988"/>
            <a:ext cx="7138829" cy="4108817"/>
          </a:xfrm>
          <a:prstGeom prst="rect">
            <a:avLst/>
          </a:prstGeom>
        </p:spPr>
        <p:txBody>
          <a:bodyPr wrap="square">
            <a:spAutoFit/>
          </a:bodyPr>
          <a:lstStyle/>
          <a:p>
            <a:pPr>
              <a:lnSpc>
                <a:spcPct val="150000"/>
              </a:lnSpc>
            </a:pPr>
            <a:r>
              <a:rPr lang="zh-CN" altLang="en-US" dirty="0" smtClean="0"/>
              <a:t>◆ 巡检事件：记录巡检人员在巡线过程中遇到的突发事件记录并上报。</a:t>
            </a:r>
            <a:endParaRPr lang="en-US" altLang="zh-CN" dirty="0" smtClean="0"/>
          </a:p>
          <a:p>
            <a:endParaRPr lang="en-US" altLang="zh-CN" dirty="0" smtClean="0"/>
          </a:p>
          <a:p>
            <a:pPr>
              <a:lnSpc>
                <a:spcPct val="150000"/>
              </a:lnSpc>
            </a:pPr>
            <a:r>
              <a:rPr lang="zh-CN" altLang="en-US" dirty="0" smtClean="0"/>
              <a:t>◆ 第三方施工：记录巡检人员在巡线过程中遇到的第三方单位因施工可能造成影响的事件，包括对事件进行风险定位。</a:t>
            </a:r>
            <a:endParaRPr lang="en-US" altLang="zh-CN" dirty="0" smtClean="0"/>
          </a:p>
          <a:p>
            <a:endParaRPr lang="en-US" altLang="zh-CN" dirty="0" smtClean="0"/>
          </a:p>
          <a:p>
            <a:pPr>
              <a:lnSpc>
                <a:spcPct val="150000"/>
              </a:lnSpc>
            </a:pPr>
            <a:r>
              <a:rPr lang="zh-CN" altLang="en-US" dirty="0" smtClean="0"/>
              <a:t>◆ 安全经验分享：分享巡检过程中的突发事件，以及事件处理经过和总结经验。</a:t>
            </a:r>
            <a:endParaRPr lang="en-US" altLang="zh-CN" dirty="0" smtClean="0"/>
          </a:p>
          <a:p>
            <a:endParaRPr lang="en-US" altLang="zh-CN" dirty="0" smtClean="0"/>
          </a:p>
          <a:p>
            <a:pPr>
              <a:lnSpc>
                <a:spcPct val="150000"/>
              </a:lnSpc>
            </a:pPr>
            <a:r>
              <a:rPr lang="zh-CN" altLang="en-US" dirty="0" smtClean="0"/>
              <a:t>◆ 管道安全规范：分享行业内的管道安全规范标准。</a:t>
            </a:r>
            <a:endParaRPr lang="en-US" altLang="zh-CN" dirty="0" smtClean="0"/>
          </a:p>
          <a:p>
            <a:endParaRPr lang="en-US" altLang="zh-CN" dirty="0" smtClean="0"/>
          </a:p>
          <a:p>
            <a:pPr>
              <a:lnSpc>
                <a:spcPct val="150000"/>
              </a:lnSpc>
            </a:pPr>
            <a:r>
              <a:rPr lang="zh-CN" altLang="en-US" dirty="0" smtClean="0"/>
              <a:t>◆ </a:t>
            </a:r>
            <a:r>
              <a:rPr lang="zh-CN" altLang="en-US" dirty="0" smtClean="0">
                <a:solidFill>
                  <a:srgbClr val="FF0000"/>
                </a:solidFill>
              </a:rPr>
              <a:t>宣传记录：记录管道保护活动的详情。</a:t>
            </a:r>
            <a:endParaRPr lang="en-US" altLang="zh-CN" dirty="0" smtClean="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3275622" y="1035170"/>
            <a:ext cx="3003744" cy="5822830"/>
          </a:xfrm>
          <a:prstGeom prst="rect">
            <a:avLst/>
          </a:prstGeom>
          <a:noFill/>
          <a:ln w="9525">
            <a:no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3200" dirty="0" smtClean="0">
                <a:solidFill>
                  <a:srgbClr val="FF0000"/>
                </a:solidFill>
              </a:rPr>
              <a:t>管道保护</a:t>
            </a:r>
            <a:r>
              <a:rPr lang="en-US" altLang="zh-CN" sz="3200" dirty="0" smtClean="0">
                <a:solidFill>
                  <a:srgbClr val="FF0000"/>
                </a:solidFill>
              </a:rPr>
              <a:t>-</a:t>
            </a:r>
            <a:r>
              <a:rPr lang="zh-CN" altLang="en-US" sz="2400" dirty="0" smtClean="0"/>
              <a:t>巡检事件</a:t>
            </a:r>
            <a:r>
              <a:rPr lang="en-US" altLang="zh-CN" sz="2400" dirty="0" smtClean="0"/>
              <a:t>-</a:t>
            </a:r>
            <a:r>
              <a:rPr lang="zh-CN" altLang="en-US" sz="2400" dirty="0" smtClean="0"/>
              <a:t>巡检事件上报</a:t>
            </a:r>
            <a:endParaRPr lang="zh-CN" altLang="en-US" sz="2400" dirty="0"/>
          </a:p>
        </p:txBody>
      </p:sp>
      <p:sp>
        <p:nvSpPr>
          <p:cNvPr id="24" name="圆角矩形 23"/>
          <p:cNvSpPr/>
          <p:nvPr/>
        </p:nvSpPr>
        <p:spPr>
          <a:xfrm>
            <a:off x="3528205" y="5055079"/>
            <a:ext cx="526211" cy="64698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3" name="Picture 3"/>
          <p:cNvPicPr>
            <a:picLocks noChangeAspect="1" noChangeArrowheads="1"/>
          </p:cNvPicPr>
          <p:nvPr/>
        </p:nvPicPr>
        <p:blipFill>
          <a:blip r:embed="rId3"/>
          <a:srcRect/>
          <a:stretch>
            <a:fillRect/>
          </a:stretch>
        </p:blipFill>
        <p:spPr bwMode="auto">
          <a:xfrm>
            <a:off x="3234904" y="921761"/>
            <a:ext cx="3041020" cy="5936240"/>
          </a:xfrm>
          <a:prstGeom prst="rect">
            <a:avLst/>
          </a:prstGeom>
          <a:noFill/>
          <a:ln w="9525">
            <a:solidFill>
              <a:schemeClr val="bg1">
                <a:lumMod val="85000"/>
              </a:schemeClr>
            </a:solid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6393730" y="957532"/>
            <a:ext cx="3033144" cy="5900468"/>
          </a:xfrm>
          <a:prstGeom prst="rect">
            <a:avLst/>
          </a:prstGeom>
          <a:noFill/>
          <a:ln w="9525">
            <a:solidFill>
              <a:schemeClr val="bg1">
                <a:lumMod val="85000"/>
              </a:schemeClr>
            </a:solidFill>
            <a:miter lim="800000"/>
            <a:headEnd/>
            <a:tailEnd/>
          </a:ln>
          <a:effectLst/>
        </p:spPr>
      </p:pic>
      <p:sp>
        <p:nvSpPr>
          <p:cNvPr id="13" name="圆角矩形 12"/>
          <p:cNvSpPr/>
          <p:nvPr/>
        </p:nvSpPr>
        <p:spPr>
          <a:xfrm>
            <a:off x="5529531" y="2648313"/>
            <a:ext cx="629730" cy="27604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圆角矩形 15"/>
          <p:cNvSpPr/>
          <p:nvPr/>
        </p:nvSpPr>
        <p:spPr>
          <a:xfrm>
            <a:off x="8666670" y="2671316"/>
            <a:ext cx="629730" cy="27604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3075" name="Picture 3"/>
          <p:cNvPicPr>
            <a:picLocks noChangeAspect="1" noChangeArrowheads="1"/>
          </p:cNvPicPr>
          <p:nvPr/>
        </p:nvPicPr>
        <p:blipFill>
          <a:blip r:embed="rId5"/>
          <a:srcRect/>
          <a:stretch>
            <a:fillRect/>
          </a:stretch>
        </p:blipFill>
        <p:spPr bwMode="auto">
          <a:xfrm>
            <a:off x="9542119" y="974783"/>
            <a:ext cx="2546900" cy="5834539"/>
          </a:xfrm>
          <a:prstGeom prst="rect">
            <a:avLst/>
          </a:prstGeom>
          <a:noFill/>
          <a:ln w="9525">
            <a:solidFill>
              <a:schemeClr val="bg1">
                <a:lumMod val="85000"/>
              </a:schemeClr>
            </a:solidFill>
            <a:miter lim="800000"/>
            <a:headEnd/>
            <a:tailEnd/>
          </a:ln>
          <a:effectLst/>
        </p:spPr>
      </p:pic>
      <p:sp>
        <p:nvSpPr>
          <p:cNvPr id="18" name="右箭头 17"/>
          <p:cNvSpPr/>
          <p:nvPr/>
        </p:nvSpPr>
        <p:spPr>
          <a:xfrm rot="1389265">
            <a:off x="2199736" y="2294626"/>
            <a:ext cx="1052422" cy="35368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0" name="TextBox 19"/>
          <p:cNvSpPr txBox="1"/>
          <p:nvPr/>
        </p:nvSpPr>
        <p:spPr>
          <a:xfrm>
            <a:off x="336430" y="1751163"/>
            <a:ext cx="2078967" cy="923330"/>
          </a:xfrm>
          <a:prstGeom prst="rect">
            <a:avLst/>
          </a:prstGeom>
          <a:noFill/>
        </p:spPr>
        <p:txBody>
          <a:bodyPr wrap="square" rtlCol="0">
            <a:spAutoFit/>
          </a:bodyPr>
          <a:lstStyle/>
          <a:p>
            <a:r>
              <a:rPr lang="zh-CN" altLang="en-US" dirty="0" smtClean="0"/>
              <a:t>未处理的巡检事件用</a:t>
            </a:r>
            <a:r>
              <a:rPr lang="zh-CN" altLang="en-US" dirty="0" smtClean="0">
                <a:solidFill>
                  <a:schemeClr val="accent4"/>
                </a:solidFill>
              </a:rPr>
              <a:t>黄色字体</a:t>
            </a:r>
            <a:r>
              <a:rPr lang="zh-CN" altLang="en-US" dirty="0" smtClean="0"/>
              <a:t>提示</a:t>
            </a:r>
            <a:r>
              <a:rPr lang="en-US" altLang="zh-CN" dirty="0" smtClean="0"/>
              <a:t>【</a:t>
            </a:r>
            <a:r>
              <a:rPr lang="zh-CN" altLang="en-US" dirty="0" smtClean="0"/>
              <a:t>未上报</a:t>
            </a:r>
            <a:r>
              <a:rPr lang="en-US" altLang="zh-CN" dirty="0" smtClean="0"/>
              <a:t>】</a:t>
            </a:r>
            <a:endParaRPr lang="zh-CN" altLang="en-US" dirty="0"/>
          </a:p>
        </p:txBody>
      </p:sp>
      <p:sp>
        <p:nvSpPr>
          <p:cNvPr id="21" name="TextBox 20"/>
          <p:cNvSpPr txBox="1"/>
          <p:nvPr/>
        </p:nvSpPr>
        <p:spPr>
          <a:xfrm>
            <a:off x="290422" y="5259238"/>
            <a:ext cx="2078967" cy="923330"/>
          </a:xfrm>
          <a:prstGeom prst="rect">
            <a:avLst/>
          </a:prstGeom>
          <a:noFill/>
        </p:spPr>
        <p:txBody>
          <a:bodyPr wrap="square" rtlCol="0">
            <a:spAutoFit/>
          </a:bodyPr>
          <a:lstStyle/>
          <a:p>
            <a:r>
              <a:rPr lang="zh-CN" altLang="en-US" dirty="0" smtClean="0"/>
              <a:t>已处理的巡检事件用</a:t>
            </a:r>
            <a:r>
              <a:rPr lang="zh-CN" altLang="en-US" dirty="0" smtClean="0">
                <a:solidFill>
                  <a:schemeClr val="accent1">
                    <a:lumMod val="75000"/>
                  </a:schemeClr>
                </a:solidFill>
              </a:rPr>
              <a:t>蓝色字体</a:t>
            </a:r>
            <a:r>
              <a:rPr lang="zh-CN" altLang="en-US" dirty="0" smtClean="0"/>
              <a:t>提示</a:t>
            </a:r>
            <a:r>
              <a:rPr lang="en-US" altLang="zh-CN" dirty="0" smtClean="0"/>
              <a:t>【</a:t>
            </a:r>
            <a:r>
              <a:rPr lang="zh-CN" altLang="en-US" dirty="0" smtClean="0"/>
              <a:t>审批中</a:t>
            </a:r>
            <a:r>
              <a:rPr lang="en-US" altLang="zh-CN" dirty="0" smtClean="0"/>
              <a:t>】</a:t>
            </a:r>
            <a:endParaRPr lang="zh-CN" altLang="en-US" dirty="0"/>
          </a:p>
        </p:txBody>
      </p:sp>
      <p:sp>
        <p:nvSpPr>
          <p:cNvPr id="22" name="右箭头 21"/>
          <p:cNvSpPr/>
          <p:nvPr/>
        </p:nvSpPr>
        <p:spPr>
          <a:xfrm rot="1389265">
            <a:off x="2274499" y="5621547"/>
            <a:ext cx="1052422" cy="353684"/>
          </a:xfrm>
          <a:prstGeom prst="rightArrow">
            <a:avLst/>
          </a:prstGeom>
          <a:solidFill>
            <a:srgbClr val="0070C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3" name="TextBox 22"/>
          <p:cNvSpPr txBox="1"/>
          <p:nvPr/>
        </p:nvSpPr>
        <p:spPr>
          <a:xfrm>
            <a:off x="287546" y="4169434"/>
            <a:ext cx="2078967" cy="923330"/>
          </a:xfrm>
          <a:prstGeom prst="rect">
            <a:avLst/>
          </a:prstGeom>
          <a:noFill/>
        </p:spPr>
        <p:txBody>
          <a:bodyPr wrap="square" rtlCol="0">
            <a:spAutoFit/>
          </a:bodyPr>
          <a:lstStyle/>
          <a:p>
            <a:r>
              <a:rPr lang="zh-CN" altLang="en-US" dirty="0" smtClean="0"/>
              <a:t>审批通过的巡检事件用</a:t>
            </a:r>
            <a:r>
              <a:rPr lang="zh-CN" altLang="en-US" dirty="0" smtClean="0">
                <a:solidFill>
                  <a:schemeClr val="bg1">
                    <a:lumMod val="75000"/>
                  </a:schemeClr>
                </a:solidFill>
              </a:rPr>
              <a:t>灰色字体</a:t>
            </a:r>
            <a:r>
              <a:rPr lang="zh-CN" altLang="en-US" dirty="0" smtClean="0"/>
              <a:t>提示</a:t>
            </a:r>
            <a:r>
              <a:rPr lang="en-US" altLang="zh-CN" dirty="0" smtClean="0"/>
              <a:t>【</a:t>
            </a:r>
            <a:r>
              <a:rPr lang="zh-CN" altLang="en-US" dirty="0" smtClean="0"/>
              <a:t>已审批</a:t>
            </a:r>
            <a:r>
              <a:rPr lang="en-US" altLang="zh-CN" dirty="0" smtClean="0"/>
              <a:t>】</a:t>
            </a:r>
            <a:endParaRPr lang="zh-CN" altLang="en-US" dirty="0"/>
          </a:p>
        </p:txBody>
      </p:sp>
      <p:sp>
        <p:nvSpPr>
          <p:cNvPr id="25" name="右箭头 24"/>
          <p:cNvSpPr/>
          <p:nvPr/>
        </p:nvSpPr>
        <p:spPr>
          <a:xfrm rot="1389265">
            <a:off x="2317630" y="4629509"/>
            <a:ext cx="1052422" cy="353684"/>
          </a:xfrm>
          <a:prstGeom prst="rightArrow">
            <a:avLst/>
          </a:prstGeom>
          <a:solidFill>
            <a:schemeClr val="bg1">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3076" name="Picture 4"/>
          <p:cNvPicPr>
            <a:picLocks noChangeAspect="1" noChangeArrowheads="1"/>
          </p:cNvPicPr>
          <p:nvPr/>
        </p:nvPicPr>
        <p:blipFill>
          <a:blip r:embed="rId6"/>
          <a:srcRect/>
          <a:stretch>
            <a:fillRect/>
          </a:stretch>
        </p:blipFill>
        <p:spPr bwMode="auto">
          <a:xfrm>
            <a:off x="3322063" y="3086190"/>
            <a:ext cx="2883775" cy="968224"/>
          </a:xfrm>
          <a:prstGeom prst="rect">
            <a:avLst/>
          </a:prstGeom>
          <a:noFill/>
          <a:ln w="9525">
            <a:noFill/>
            <a:miter lim="800000"/>
            <a:headEnd/>
            <a:tailEnd/>
          </a:ln>
          <a:effectLst/>
        </p:spPr>
      </p:pic>
      <p:pic>
        <p:nvPicPr>
          <p:cNvPr id="29" name="Picture 4"/>
          <p:cNvPicPr>
            <a:picLocks noChangeAspect="1" noChangeArrowheads="1"/>
          </p:cNvPicPr>
          <p:nvPr/>
        </p:nvPicPr>
        <p:blipFill>
          <a:blip r:embed="rId6"/>
          <a:srcRect/>
          <a:stretch>
            <a:fillRect/>
          </a:stretch>
        </p:blipFill>
        <p:spPr bwMode="auto">
          <a:xfrm>
            <a:off x="6467830" y="3100567"/>
            <a:ext cx="2883775" cy="968224"/>
          </a:xfrm>
          <a:prstGeom prst="rect">
            <a:avLst/>
          </a:prstGeom>
          <a:noFill/>
          <a:ln w="9525">
            <a:noFill/>
            <a:miter lim="800000"/>
            <a:headEnd/>
            <a:tailEnd/>
          </a:ln>
          <a:effectLst/>
        </p:spPr>
      </p:pic>
      <p:sp>
        <p:nvSpPr>
          <p:cNvPr id="30" name="右箭头 29"/>
          <p:cNvSpPr/>
          <p:nvPr/>
        </p:nvSpPr>
        <p:spPr>
          <a:xfrm rot="1389265">
            <a:off x="2283125" y="3430437"/>
            <a:ext cx="1052422" cy="353684"/>
          </a:xfrm>
          <a:prstGeom prst="rightArrow">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solidFill>
                <a:srgbClr val="FF0000"/>
              </a:solidFill>
            </a:endParaRPr>
          </a:p>
        </p:txBody>
      </p:sp>
      <p:sp>
        <p:nvSpPr>
          <p:cNvPr id="31" name="TextBox 30"/>
          <p:cNvSpPr txBox="1"/>
          <p:nvPr/>
        </p:nvSpPr>
        <p:spPr>
          <a:xfrm>
            <a:off x="342182" y="2886974"/>
            <a:ext cx="2078967" cy="923330"/>
          </a:xfrm>
          <a:prstGeom prst="rect">
            <a:avLst/>
          </a:prstGeom>
          <a:noFill/>
        </p:spPr>
        <p:txBody>
          <a:bodyPr wrap="square" rtlCol="0">
            <a:spAutoFit/>
          </a:bodyPr>
          <a:lstStyle/>
          <a:p>
            <a:r>
              <a:rPr lang="zh-CN" altLang="en-US" dirty="0" smtClean="0"/>
              <a:t>审核未通过的巡检事件用</a:t>
            </a:r>
            <a:r>
              <a:rPr lang="zh-CN" altLang="en-US" dirty="0" smtClean="0">
                <a:solidFill>
                  <a:srgbClr val="FF0000"/>
                </a:solidFill>
              </a:rPr>
              <a:t>红色字体</a:t>
            </a:r>
            <a:r>
              <a:rPr lang="zh-CN" altLang="en-US" dirty="0" smtClean="0"/>
              <a:t>提示</a:t>
            </a:r>
            <a:r>
              <a:rPr lang="en-US" altLang="zh-CN" dirty="0" smtClean="0"/>
              <a:t>【</a:t>
            </a:r>
            <a:r>
              <a:rPr lang="zh-CN" altLang="en-US" dirty="0" smtClean="0"/>
              <a:t>已驳回</a:t>
            </a:r>
            <a:r>
              <a:rPr lang="en-US" altLang="zh-CN" dirty="0" smtClean="0"/>
              <a:t>】</a:t>
            </a:r>
            <a:endParaRPr lang="zh-CN" altLang="en-US"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075"/>
                                        </p:tgtEl>
                                        <p:attrNameLst>
                                          <p:attrName>style.visibility</p:attrName>
                                        </p:attrNameLst>
                                      </p:cBhvr>
                                      <p:to>
                                        <p:strVal val="visible"/>
                                      </p:to>
                                    </p:set>
                                    <p:anim calcmode="lin" valueType="num">
                                      <p:cBhvr additive="base">
                                        <p:cTn id="25" dur="500" fill="hold"/>
                                        <p:tgtEl>
                                          <p:spTgt spid="3075"/>
                                        </p:tgtEl>
                                        <p:attrNameLst>
                                          <p:attrName>ppt_x</p:attrName>
                                        </p:attrNameLst>
                                      </p:cBhvr>
                                      <p:tavLst>
                                        <p:tav tm="0">
                                          <p:val>
                                            <p:strVal val="#ppt_x"/>
                                          </p:val>
                                        </p:tav>
                                        <p:tav tm="100000">
                                          <p:val>
                                            <p:strVal val="#ppt_x"/>
                                          </p:val>
                                        </p:tav>
                                      </p:tavLst>
                                    </p:anim>
                                    <p:anim calcmode="lin" valueType="num">
                                      <p:cBhvr additive="base">
                                        <p:cTn id="26"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2400" dirty="0">
                <a:solidFill>
                  <a:srgbClr val="FF0000"/>
                </a:solidFill>
              </a:rPr>
              <a:t>-</a:t>
            </a:r>
            <a:r>
              <a:rPr lang="zh-CN" altLang="en-US" sz="2800" dirty="0" smtClean="0"/>
              <a:t>巡检事件</a:t>
            </a:r>
            <a:r>
              <a:rPr lang="en-US" altLang="zh-CN" sz="2800" dirty="0" smtClean="0"/>
              <a:t>-</a:t>
            </a:r>
            <a:r>
              <a:rPr lang="zh-CN" altLang="en-US" sz="2800" dirty="0" smtClean="0"/>
              <a:t>新增</a:t>
            </a:r>
            <a:endParaRPr lang="zh-CN" altLang="en-US" sz="2800" dirty="0"/>
          </a:p>
        </p:txBody>
      </p:sp>
      <p:pic>
        <p:nvPicPr>
          <p:cNvPr id="15363" name="Picture 3"/>
          <p:cNvPicPr>
            <a:picLocks noChangeAspect="1" noChangeArrowheads="1"/>
          </p:cNvPicPr>
          <p:nvPr/>
        </p:nvPicPr>
        <p:blipFill>
          <a:blip r:embed="rId2"/>
          <a:srcRect/>
          <a:stretch>
            <a:fillRect/>
          </a:stretch>
        </p:blipFill>
        <p:spPr bwMode="auto">
          <a:xfrm>
            <a:off x="213373" y="1035169"/>
            <a:ext cx="2982923" cy="5822831"/>
          </a:xfrm>
          <a:prstGeom prst="rect">
            <a:avLst/>
          </a:prstGeom>
          <a:noFill/>
          <a:ln w="9525">
            <a:solidFill>
              <a:schemeClr val="bg1">
                <a:lumMod val="85000"/>
              </a:schemeClr>
            </a:solidFill>
            <a:miter lim="800000"/>
            <a:headEnd/>
            <a:tailEnd/>
          </a:ln>
          <a:effectLst/>
        </p:spPr>
      </p:pic>
      <p:sp>
        <p:nvSpPr>
          <p:cNvPr id="12" name="圆角矩形 11"/>
          <p:cNvSpPr/>
          <p:nvPr/>
        </p:nvSpPr>
        <p:spPr>
          <a:xfrm>
            <a:off x="2898478" y="1138686"/>
            <a:ext cx="232912" cy="25879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8" name="Picture 5"/>
          <p:cNvPicPr>
            <a:picLocks noChangeAspect="1" noChangeArrowheads="1"/>
          </p:cNvPicPr>
          <p:nvPr/>
        </p:nvPicPr>
        <p:blipFill>
          <a:blip r:embed="rId3"/>
          <a:srcRect/>
          <a:stretch>
            <a:fillRect/>
          </a:stretch>
        </p:blipFill>
        <p:spPr bwMode="auto">
          <a:xfrm>
            <a:off x="3530624" y="914400"/>
            <a:ext cx="1981200" cy="5943600"/>
          </a:xfrm>
          <a:prstGeom prst="rect">
            <a:avLst/>
          </a:prstGeom>
          <a:noFill/>
          <a:ln w="9525">
            <a:no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3510953" y="895533"/>
            <a:ext cx="1987489" cy="5962467"/>
          </a:xfrm>
          <a:prstGeom prst="rect">
            <a:avLst/>
          </a:prstGeom>
          <a:noFill/>
          <a:ln w="9525">
            <a:solidFill>
              <a:schemeClr val="bg1">
                <a:lumMod val="85000"/>
              </a:schemeClr>
            </a:solidFill>
            <a:miter lim="800000"/>
            <a:headEnd/>
            <a:tailEnd/>
          </a:ln>
          <a:effectLst/>
        </p:spPr>
      </p:pic>
      <p:sp>
        <p:nvSpPr>
          <p:cNvPr id="11" name="圆角矩形 10"/>
          <p:cNvSpPr/>
          <p:nvPr/>
        </p:nvSpPr>
        <p:spPr>
          <a:xfrm>
            <a:off x="3881886" y="6599208"/>
            <a:ext cx="431319" cy="25016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5124" name="Picture 4"/>
          <p:cNvPicPr>
            <a:picLocks noChangeAspect="1" noChangeArrowheads="1"/>
          </p:cNvPicPr>
          <p:nvPr/>
        </p:nvPicPr>
        <p:blipFill>
          <a:blip r:embed="rId5"/>
          <a:srcRect/>
          <a:stretch>
            <a:fillRect/>
          </a:stretch>
        </p:blipFill>
        <p:spPr bwMode="auto">
          <a:xfrm>
            <a:off x="5861685" y="992038"/>
            <a:ext cx="2906317" cy="5865962"/>
          </a:xfrm>
          <a:prstGeom prst="rect">
            <a:avLst/>
          </a:prstGeom>
          <a:noFill/>
          <a:ln w="9525">
            <a:solidFill>
              <a:schemeClr val="bg1">
                <a:lumMod val="85000"/>
              </a:schemeClr>
            </a:solid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5873392" y="1837425"/>
            <a:ext cx="2853971" cy="1345722"/>
          </a:xfrm>
          <a:prstGeom prst="rect">
            <a:avLst/>
          </a:prstGeom>
          <a:noFill/>
          <a:ln w="9525">
            <a:solidFill>
              <a:schemeClr val="bg1">
                <a:lumMod val="85000"/>
              </a:schemeClr>
            </a:solidFill>
            <a:miter lim="800000"/>
            <a:headEnd/>
            <a:tailEnd/>
          </a:ln>
          <a:effectLst/>
        </p:spPr>
      </p:pic>
      <p:sp>
        <p:nvSpPr>
          <p:cNvPr id="15" name="圆角矩形 14"/>
          <p:cNvSpPr/>
          <p:nvPr/>
        </p:nvSpPr>
        <p:spPr>
          <a:xfrm>
            <a:off x="8462504" y="1946697"/>
            <a:ext cx="207034" cy="19265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4338" name="Picture 2"/>
          <p:cNvPicPr>
            <a:picLocks noChangeAspect="1" noChangeArrowheads="1"/>
          </p:cNvPicPr>
          <p:nvPr/>
        </p:nvPicPr>
        <p:blipFill>
          <a:blip r:embed="rId7"/>
          <a:srcRect/>
          <a:stretch>
            <a:fillRect/>
          </a:stretch>
        </p:blipFill>
        <p:spPr bwMode="auto">
          <a:xfrm>
            <a:off x="8988720" y="994143"/>
            <a:ext cx="2953468" cy="5812101"/>
          </a:xfrm>
          <a:prstGeom prst="rect">
            <a:avLst/>
          </a:prstGeom>
          <a:noFill/>
          <a:ln w="9525">
            <a:solidFill>
              <a:schemeClr val="bg1">
                <a:lumMod val="85000"/>
              </a:schemeClr>
            </a:solidFill>
            <a:miter lim="800000"/>
            <a:headEnd/>
            <a:tailEnd/>
          </a:ln>
          <a:effectLst/>
        </p:spPr>
      </p:pic>
      <p:sp>
        <p:nvSpPr>
          <p:cNvPr id="13" name="圆角矩形 12"/>
          <p:cNvSpPr/>
          <p:nvPr/>
        </p:nvSpPr>
        <p:spPr>
          <a:xfrm>
            <a:off x="9115236" y="2579298"/>
            <a:ext cx="994922" cy="23291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124"/>
                                        </p:tgtEl>
                                        <p:attrNameLst>
                                          <p:attrName>style.visibility</p:attrName>
                                        </p:attrNameLst>
                                      </p:cBhvr>
                                      <p:to>
                                        <p:strVal val="visible"/>
                                      </p:to>
                                    </p:set>
                                    <p:anim calcmode="lin" valueType="num">
                                      <p:cBhvr additive="base">
                                        <p:cTn id="23" dur="500" fill="hold"/>
                                        <p:tgtEl>
                                          <p:spTgt spid="5124"/>
                                        </p:tgtEl>
                                        <p:attrNameLst>
                                          <p:attrName>ppt_x</p:attrName>
                                        </p:attrNameLst>
                                      </p:cBhvr>
                                      <p:tavLst>
                                        <p:tav tm="0">
                                          <p:val>
                                            <p:strVal val="#ppt_x"/>
                                          </p:val>
                                        </p:tav>
                                        <p:tav tm="100000">
                                          <p:val>
                                            <p:strVal val="#ppt_x"/>
                                          </p:val>
                                        </p:tav>
                                      </p:tavLst>
                                    </p:anim>
                                    <p:anim calcmode="lin" valueType="num">
                                      <p:cBhvr additive="base">
                                        <p:cTn id="2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5126"/>
                                        </p:tgtEl>
                                        <p:attrNameLst>
                                          <p:attrName>style.visibility</p:attrName>
                                        </p:attrNameLst>
                                      </p:cBhvr>
                                      <p:to>
                                        <p:strVal val="visible"/>
                                      </p:to>
                                    </p:set>
                                    <p:anim calcmode="lin" valueType="num">
                                      <p:cBhvr additive="base">
                                        <p:cTn id="29" dur="500" fill="hold"/>
                                        <p:tgtEl>
                                          <p:spTgt spid="5126"/>
                                        </p:tgtEl>
                                        <p:attrNameLst>
                                          <p:attrName>ppt_x</p:attrName>
                                        </p:attrNameLst>
                                      </p:cBhvr>
                                      <p:tavLst>
                                        <p:tav tm="0">
                                          <p:val>
                                            <p:strVal val="#ppt_x"/>
                                          </p:val>
                                        </p:tav>
                                        <p:tav tm="100000">
                                          <p:val>
                                            <p:strVal val="#ppt_x"/>
                                          </p:val>
                                        </p:tav>
                                      </p:tavLst>
                                    </p:anim>
                                    <p:anim calcmode="lin" valueType="num">
                                      <p:cBhvr additive="base">
                                        <p:cTn id="30" dur="500" fill="hold"/>
                                        <p:tgtEl>
                                          <p:spTgt spid="5126"/>
                                        </p:tgtEl>
                                        <p:attrNameLst>
                                          <p:attrName>ppt_y</p:attrName>
                                        </p:attrNameLst>
                                      </p:cBhvr>
                                      <p:tavLst>
                                        <p:tav tm="0">
                                          <p:val>
                                            <p:strVal val="0-#ppt_h/2"/>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4338"/>
                                        </p:tgtEl>
                                        <p:attrNameLst>
                                          <p:attrName>style.visibility</p:attrName>
                                        </p:attrNameLst>
                                      </p:cBhvr>
                                      <p:to>
                                        <p:strVal val="visible"/>
                                      </p:to>
                                    </p:set>
                                    <p:anim calcmode="lin" valueType="num">
                                      <p:cBhvr additive="base">
                                        <p:cTn id="42" dur="500" fill="hold"/>
                                        <p:tgtEl>
                                          <p:spTgt spid="14338"/>
                                        </p:tgtEl>
                                        <p:attrNameLst>
                                          <p:attrName>ppt_x</p:attrName>
                                        </p:attrNameLst>
                                      </p:cBhvr>
                                      <p:tavLst>
                                        <p:tav tm="0">
                                          <p:val>
                                            <p:strVal val="#ppt_x"/>
                                          </p:val>
                                        </p:tav>
                                        <p:tav tm="100000">
                                          <p:val>
                                            <p:strVal val="#ppt_x"/>
                                          </p:val>
                                        </p:tav>
                                      </p:tavLst>
                                    </p:anim>
                                    <p:anim calcmode="lin" valueType="num">
                                      <p:cBhvr additive="base">
                                        <p:cTn id="43"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srcRect/>
          <a:stretch>
            <a:fillRect/>
          </a:stretch>
        </p:blipFill>
        <p:spPr bwMode="auto">
          <a:xfrm>
            <a:off x="232913" y="1219165"/>
            <a:ext cx="2761977" cy="5354158"/>
          </a:xfrm>
          <a:prstGeom prst="rect">
            <a:avLst/>
          </a:prstGeom>
          <a:noFill/>
          <a:ln w="9525">
            <a:no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2800" dirty="0">
                <a:solidFill>
                  <a:srgbClr val="FF0000"/>
                </a:solidFill>
              </a:rPr>
              <a:t>-</a:t>
            </a:r>
            <a:r>
              <a:rPr lang="zh-CN" altLang="en-US" sz="2400" dirty="0" smtClean="0"/>
              <a:t>第三方施工</a:t>
            </a:r>
            <a:r>
              <a:rPr lang="en-US" altLang="zh-CN" sz="2400" dirty="0" smtClean="0"/>
              <a:t>-</a:t>
            </a:r>
            <a:r>
              <a:rPr lang="zh-CN" altLang="en-US" sz="2400" dirty="0" smtClean="0"/>
              <a:t>上报</a:t>
            </a:r>
            <a:r>
              <a:rPr lang="en-US" altLang="zh-CN" sz="2400" dirty="0" smtClean="0"/>
              <a:t>(</a:t>
            </a:r>
            <a:r>
              <a:rPr lang="zh-CN" altLang="en-US" sz="2400" dirty="0" smtClean="0"/>
              <a:t>新增</a:t>
            </a:r>
            <a:r>
              <a:rPr lang="en-US" altLang="zh-CN" sz="2400" dirty="0" smtClean="0"/>
              <a:t>)</a:t>
            </a:r>
            <a:endParaRPr lang="zh-CN" altLang="en-US" sz="2400" dirty="0"/>
          </a:p>
        </p:txBody>
      </p:sp>
      <p:sp>
        <p:nvSpPr>
          <p:cNvPr id="24" name="圆角矩形 23"/>
          <p:cNvSpPr/>
          <p:nvPr/>
        </p:nvSpPr>
        <p:spPr>
          <a:xfrm>
            <a:off x="974791" y="4925679"/>
            <a:ext cx="595220" cy="56071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5" name="Picture 5"/>
          <p:cNvPicPr>
            <a:picLocks noChangeAspect="1" noChangeArrowheads="1"/>
          </p:cNvPicPr>
          <p:nvPr/>
        </p:nvPicPr>
        <p:blipFill>
          <a:blip r:embed="rId4"/>
          <a:srcRect/>
          <a:stretch>
            <a:fillRect/>
          </a:stretch>
        </p:blipFill>
        <p:spPr bwMode="auto">
          <a:xfrm>
            <a:off x="3638373" y="924444"/>
            <a:ext cx="1981200" cy="5943600"/>
          </a:xfrm>
          <a:prstGeom prst="rect">
            <a:avLst/>
          </a:prstGeom>
          <a:noFill/>
          <a:ln w="9525">
            <a:solidFill>
              <a:schemeClr val="bg1">
                <a:lumMod val="85000"/>
              </a:schemeClr>
            </a:solidFill>
            <a:miter lim="800000"/>
            <a:headEnd/>
            <a:tailEnd/>
          </a:ln>
          <a:effectLst/>
        </p:spPr>
      </p:pic>
      <p:pic>
        <p:nvPicPr>
          <p:cNvPr id="10242" name="Picture 2" descr="C:\Users\Administrator.WIN7U-20150917U\Desktop\QQ截图20190709145023.png"/>
          <p:cNvPicPr>
            <a:picLocks noChangeAspect="1" noChangeArrowheads="1"/>
          </p:cNvPicPr>
          <p:nvPr/>
        </p:nvPicPr>
        <p:blipFill>
          <a:blip r:embed="rId5"/>
          <a:srcRect/>
          <a:stretch>
            <a:fillRect/>
          </a:stretch>
        </p:blipFill>
        <p:spPr bwMode="auto">
          <a:xfrm>
            <a:off x="181688" y="1160968"/>
            <a:ext cx="2888688" cy="5446862"/>
          </a:xfrm>
          <a:prstGeom prst="rect">
            <a:avLst/>
          </a:prstGeom>
          <a:noFill/>
          <a:ln w="9525">
            <a:solidFill>
              <a:schemeClr val="bg1">
                <a:lumMod val="85000"/>
              </a:schemeClr>
            </a:solidFill>
            <a:miter lim="800000"/>
            <a:headEnd/>
            <a:tailEnd/>
          </a:ln>
          <a:effectLst/>
        </p:spPr>
      </p:pic>
      <p:pic>
        <p:nvPicPr>
          <p:cNvPr id="10243" name="Picture 3" descr="C:\Users\Administrator.WIN7U-20150917U\Desktop\QQ截图20190709144908.png"/>
          <p:cNvPicPr>
            <a:picLocks noChangeAspect="1" noChangeArrowheads="1"/>
          </p:cNvPicPr>
          <p:nvPr/>
        </p:nvPicPr>
        <p:blipFill>
          <a:blip r:embed="rId6"/>
          <a:srcRect/>
          <a:stretch>
            <a:fillRect/>
          </a:stretch>
        </p:blipFill>
        <p:spPr bwMode="auto">
          <a:xfrm>
            <a:off x="163543" y="3793377"/>
            <a:ext cx="2903122" cy="2590171"/>
          </a:xfrm>
          <a:prstGeom prst="rect">
            <a:avLst/>
          </a:prstGeom>
          <a:noFill/>
        </p:spPr>
      </p:pic>
      <p:pic>
        <p:nvPicPr>
          <p:cNvPr id="10244" name="Picture 4"/>
          <p:cNvPicPr>
            <a:picLocks noChangeAspect="1" noChangeArrowheads="1"/>
          </p:cNvPicPr>
          <p:nvPr/>
        </p:nvPicPr>
        <p:blipFill>
          <a:blip r:embed="rId7"/>
          <a:srcRect/>
          <a:stretch>
            <a:fillRect/>
          </a:stretch>
        </p:blipFill>
        <p:spPr bwMode="auto">
          <a:xfrm>
            <a:off x="6194993" y="1219165"/>
            <a:ext cx="2863368" cy="5426018"/>
          </a:xfrm>
          <a:prstGeom prst="rect">
            <a:avLst/>
          </a:prstGeom>
          <a:noFill/>
          <a:ln w="9525">
            <a:noFill/>
            <a:miter lim="800000"/>
            <a:headEnd/>
            <a:tailEnd/>
          </a:ln>
          <a:effectLst/>
        </p:spPr>
      </p:pic>
      <p:sp>
        <p:nvSpPr>
          <p:cNvPr id="14" name="圆角矩形 13"/>
          <p:cNvSpPr/>
          <p:nvPr/>
        </p:nvSpPr>
        <p:spPr>
          <a:xfrm>
            <a:off x="2343508" y="5440392"/>
            <a:ext cx="606726" cy="25304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 name="TextBox 11"/>
          <p:cNvSpPr txBox="1"/>
          <p:nvPr/>
        </p:nvSpPr>
        <p:spPr>
          <a:xfrm>
            <a:off x="6346891" y="4100391"/>
            <a:ext cx="2501661" cy="873957"/>
          </a:xfrm>
          <a:prstGeom prst="rect">
            <a:avLst/>
          </a:prstGeom>
          <a:noFill/>
        </p:spPr>
        <p:txBody>
          <a:bodyPr wrap="square" rtlCol="0">
            <a:spAutoFit/>
          </a:bodyPr>
          <a:lstStyle/>
          <a:p>
            <a:pPr>
              <a:lnSpc>
                <a:spcPct val="150000"/>
              </a:lnSpc>
            </a:pPr>
            <a:r>
              <a:rPr lang="zh-CN" altLang="en-US" dirty="0" smtClean="0">
                <a:solidFill>
                  <a:srgbClr val="FF0000"/>
                </a:solidFill>
              </a:rPr>
              <a:t>上报人员提交审批流程到上级单位</a:t>
            </a:r>
            <a:endParaRPr lang="zh-CN" altLang="en-US" dirty="0">
              <a:solidFill>
                <a:srgbClr val="FF0000"/>
              </a:solidFill>
            </a:endParaRPr>
          </a:p>
        </p:txBody>
      </p:sp>
      <p:pic>
        <p:nvPicPr>
          <p:cNvPr id="10245" name="Picture 5"/>
          <p:cNvPicPr>
            <a:picLocks noChangeAspect="1" noChangeArrowheads="1"/>
          </p:cNvPicPr>
          <p:nvPr/>
        </p:nvPicPr>
        <p:blipFill>
          <a:blip r:embed="rId8"/>
          <a:srcRect/>
          <a:stretch>
            <a:fillRect/>
          </a:stretch>
        </p:blipFill>
        <p:spPr bwMode="auto">
          <a:xfrm>
            <a:off x="9379788" y="1198317"/>
            <a:ext cx="2812212" cy="5495719"/>
          </a:xfrm>
          <a:prstGeom prst="rect">
            <a:avLst/>
          </a:prstGeom>
          <a:noFill/>
          <a:ln w="9525">
            <a:solidFill>
              <a:schemeClr val="bg1">
                <a:lumMod val="85000"/>
              </a:schemeClr>
            </a:solidFill>
            <a:miter lim="800000"/>
            <a:headEnd/>
            <a:tailEnd/>
          </a:ln>
          <a:effectLst/>
        </p:spPr>
      </p:pic>
      <p:sp>
        <p:nvSpPr>
          <p:cNvPr id="16" name="TextBox 15"/>
          <p:cNvSpPr txBox="1"/>
          <p:nvPr/>
        </p:nvSpPr>
        <p:spPr>
          <a:xfrm>
            <a:off x="9590594" y="4037293"/>
            <a:ext cx="2492990" cy="369332"/>
          </a:xfrm>
          <a:prstGeom prst="rect">
            <a:avLst/>
          </a:prstGeom>
          <a:noFill/>
        </p:spPr>
        <p:txBody>
          <a:bodyPr wrap="none" rtlCol="0">
            <a:spAutoFit/>
          </a:bodyPr>
          <a:lstStyle/>
          <a:p>
            <a:r>
              <a:rPr lang="zh-CN" altLang="en-US" dirty="0" smtClean="0">
                <a:solidFill>
                  <a:srgbClr val="FF0000"/>
                </a:solidFill>
              </a:rPr>
              <a:t>办理流程到上级领导处</a:t>
            </a:r>
            <a:endParaRPr lang="zh-CN" altLang="en-US" dirty="0">
              <a:solidFill>
                <a:srgbClr val="FF0000"/>
              </a:solidFill>
            </a:endParaRPr>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5"/>
                                        </p:tgtEl>
                                        <p:attrNameLst>
                                          <p:attrName>style.visibility</p:attrName>
                                        </p:attrNameLst>
                                      </p:cBhvr>
                                      <p:to>
                                        <p:strVal val="visible"/>
                                      </p:to>
                                    </p:set>
                                    <p:anim calcmode="lin" valueType="num">
                                      <p:cBhvr additive="base">
                                        <p:cTn id="13" dur="500" fill="hold"/>
                                        <p:tgtEl>
                                          <p:spTgt spid="15365"/>
                                        </p:tgtEl>
                                        <p:attrNameLst>
                                          <p:attrName>ppt_x</p:attrName>
                                        </p:attrNameLst>
                                      </p:cBhvr>
                                      <p:tavLst>
                                        <p:tav tm="0">
                                          <p:val>
                                            <p:strVal val="#ppt_x"/>
                                          </p:val>
                                        </p:tav>
                                        <p:tav tm="100000">
                                          <p:val>
                                            <p:strVal val="#ppt_x"/>
                                          </p:val>
                                        </p:tav>
                                      </p:tavLst>
                                    </p:anim>
                                    <p:anim calcmode="lin" valueType="num">
                                      <p:cBhvr additive="base">
                                        <p:cTn id="14"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Effect transition="in" filter="fade">
                                      <p:cBhvr>
                                        <p:cTn id="19" dur="2000"/>
                                        <p:tgtEl>
                                          <p:spTgt spid="1024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244"/>
                                        </p:tgtEl>
                                        <p:attrNameLst>
                                          <p:attrName>style.visibility</p:attrName>
                                        </p:attrNameLst>
                                      </p:cBhvr>
                                      <p:to>
                                        <p:strVal val="visible"/>
                                      </p:to>
                                    </p:set>
                                    <p:anim calcmode="lin" valueType="num">
                                      <p:cBhvr additive="base">
                                        <p:cTn id="34" dur="500" fill="hold"/>
                                        <p:tgtEl>
                                          <p:spTgt spid="10244"/>
                                        </p:tgtEl>
                                        <p:attrNameLst>
                                          <p:attrName>ppt_x</p:attrName>
                                        </p:attrNameLst>
                                      </p:cBhvr>
                                      <p:tavLst>
                                        <p:tav tm="0">
                                          <p:val>
                                            <p:strVal val="#ppt_x"/>
                                          </p:val>
                                        </p:tav>
                                        <p:tav tm="100000">
                                          <p:val>
                                            <p:strVal val="#ppt_x"/>
                                          </p:val>
                                        </p:tav>
                                      </p:tavLst>
                                    </p:anim>
                                    <p:anim calcmode="lin" valueType="num">
                                      <p:cBhvr additive="base">
                                        <p:cTn id="35"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245"/>
                                        </p:tgtEl>
                                        <p:attrNameLst>
                                          <p:attrName>style.visibility</p:attrName>
                                        </p:attrNameLst>
                                      </p:cBhvr>
                                      <p:to>
                                        <p:strVal val="visible"/>
                                      </p:to>
                                    </p:set>
                                    <p:anim calcmode="lin" valueType="num">
                                      <p:cBhvr additive="base">
                                        <p:cTn id="44" dur="500" fill="hold"/>
                                        <p:tgtEl>
                                          <p:spTgt spid="10245"/>
                                        </p:tgtEl>
                                        <p:attrNameLst>
                                          <p:attrName>ppt_x</p:attrName>
                                        </p:attrNameLst>
                                      </p:cBhvr>
                                      <p:tavLst>
                                        <p:tav tm="0">
                                          <p:val>
                                            <p:strVal val="#ppt_x"/>
                                          </p:val>
                                        </p:tav>
                                        <p:tav tm="100000">
                                          <p:val>
                                            <p:strVal val="#ppt_x"/>
                                          </p:val>
                                        </p:tav>
                                      </p:tavLst>
                                    </p:anim>
                                    <p:anim calcmode="lin" valueType="num">
                                      <p:cBhvr additive="base">
                                        <p:cTn id="45"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187365" y="938122"/>
            <a:ext cx="3003744" cy="5895559"/>
          </a:xfrm>
          <a:prstGeom prst="rect">
            <a:avLst/>
          </a:prstGeom>
          <a:noFill/>
          <a:ln w="9525">
            <a:solidFill>
              <a:schemeClr val="bg1">
                <a:lumMod val="85000"/>
              </a:schemeClr>
            </a:solidFill>
            <a:miter lim="800000"/>
            <a:headEnd/>
            <a:tailEnd/>
          </a:ln>
          <a:effectLst/>
        </p:spPr>
      </p:pic>
      <p:sp>
        <p:nvSpPr>
          <p:cNvPr id="48"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3200" dirty="0">
                <a:solidFill>
                  <a:srgbClr val="FF0000"/>
                </a:solidFill>
              </a:rPr>
              <a:t>-</a:t>
            </a:r>
            <a:r>
              <a:rPr lang="zh-CN" altLang="en-US" sz="2400" dirty="0" smtClean="0"/>
              <a:t>第三方施工</a:t>
            </a:r>
            <a:r>
              <a:rPr lang="en-US" altLang="zh-CN" sz="2400" dirty="0" smtClean="0"/>
              <a:t>-</a:t>
            </a:r>
            <a:r>
              <a:rPr lang="zh-CN" altLang="en-US" sz="2400" dirty="0" smtClean="0"/>
              <a:t>查询</a:t>
            </a:r>
            <a:endParaRPr lang="zh-CN" altLang="en-US" sz="1800" dirty="0"/>
          </a:p>
        </p:txBody>
      </p:sp>
      <p:sp>
        <p:nvSpPr>
          <p:cNvPr id="24" name="圆角矩形 23"/>
          <p:cNvSpPr/>
          <p:nvPr/>
        </p:nvSpPr>
        <p:spPr>
          <a:xfrm>
            <a:off x="1000666" y="5029199"/>
            <a:ext cx="629727" cy="64698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5" name="Picture 5"/>
          <p:cNvPicPr>
            <a:picLocks noChangeAspect="1" noChangeArrowheads="1"/>
          </p:cNvPicPr>
          <p:nvPr/>
        </p:nvPicPr>
        <p:blipFill>
          <a:blip r:embed="rId3"/>
          <a:srcRect/>
          <a:stretch>
            <a:fillRect/>
          </a:stretch>
        </p:blipFill>
        <p:spPr bwMode="auto">
          <a:xfrm>
            <a:off x="3333993" y="914400"/>
            <a:ext cx="1981200" cy="5943600"/>
          </a:xfrm>
          <a:prstGeom prst="rect">
            <a:avLst/>
          </a:prstGeom>
          <a:noFill/>
          <a:ln w="9525">
            <a:solidFill>
              <a:schemeClr val="bg1">
                <a:lumMod val="85000"/>
              </a:schemeClr>
            </a:solidFill>
            <a:miter lim="800000"/>
            <a:headEnd/>
            <a:tailEnd/>
          </a:ln>
          <a:effectLst/>
        </p:spPr>
      </p:pic>
      <p:pic>
        <p:nvPicPr>
          <p:cNvPr id="6146" name="Picture 2"/>
          <p:cNvPicPr>
            <a:picLocks noChangeAspect="1" noChangeArrowheads="1"/>
          </p:cNvPicPr>
          <p:nvPr/>
        </p:nvPicPr>
        <p:blipFill>
          <a:blip r:embed="rId4"/>
          <a:srcRect/>
          <a:stretch>
            <a:fillRect/>
          </a:stretch>
        </p:blipFill>
        <p:spPr bwMode="auto">
          <a:xfrm>
            <a:off x="5600755" y="937526"/>
            <a:ext cx="3016958" cy="5896155"/>
          </a:xfrm>
          <a:prstGeom prst="rect">
            <a:avLst/>
          </a:prstGeom>
          <a:noFill/>
          <a:ln w="9525">
            <a:solidFill>
              <a:schemeClr val="bg1">
                <a:lumMod val="85000"/>
              </a:schemeClr>
            </a:solid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8760597" y="937526"/>
            <a:ext cx="3050403" cy="5895559"/>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187365" y="1035170"/>
            <a:ext cx="3003744" cy="5822830"/>
          </a:xfrm>
          <a:prstGeom prst="rect">
            <a:avLst/>
          </a:prstGeom>
          <a:noFill/>
          <a:ln w="9525">
            <a:noFill/>
            <a:miter lim="800000"/>
            <a:headEnd/>
            <a:tailEnd/>
          </a:ln>
          <a:effectLst/>
        </p:spPr>
      </p:pic>
      <p:sp>
        <p:nvSpPr>
          <p:cNvPr id="24" name="圆角矩形 23"/>
          <p:cNvSpPr/>
          <p:nvPr/>
        </p:nvSpPr>
        <p:spPr>
          <a:xfrm>
            <a:off x="1000666" y="5029199"/>
            <a:ext cx="629727" cy="64698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5365" name="Picture 5"/>
          <p:cNvPicPr>
            <a:picLocks noChangeAspect="1" noChangeArrowheads="1"/>
          </p:cNvPicPr>
          <p:nvPr/>
        </p:nvPicPr>
        <p:blipFill>
          <a:blip r:embed="rId3"/>
          <a:srcRect/>
          <a:stretch>
            <a:fillRect/>
          </a:stretch>
        </p:blipFill>
        <p:spPr bwMode="auto">
          <a:xfrm>
            <a:off x="9827907" y="914400"/>
            <a:ext cx="1981200" cy="5943600"/>
          </a:xfrm>
          <a:prstGeom prst="rect">
            <a:avLst/>
          </a:prstGeom>
          <a:noFill/>
          <a:ln w="9525">
            <a:solidFill>
              <a:schemeClr val="bg1">
                <a:lumMod val="85000"/>
              </a:schemeClr>
            </a:solid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3629369" y="910447"/>
            <a:ext cx="1754669" cy="5947553"/>
          </a:xfrm>
          <a:prstGeom prst="rect">
            <a:avLst/>
          </a:prstGeom>
          <a:noFill/>
          <a:ln w="9525">
            <a:solidFill>
              <a:schemeClr val="bg1">
                <a:lumMod val="85000"/>
              </a:schemeClr>
            </a:solidFill>
            <a:miter lim="800000"/>
            <a:headEnd/>
            <a:tailEnd/>
          </a:ln>
          <a:effectLst/>
        </p:spPr>
      </p:pic>
      <p:grpSp>
        <p:nvGrpSpPr>
          <p:cNvPr id="2" name="组合 1"/>
          <p:cNvGrpSpPr/>
          <p:nvPr/>
        </p:nvGrpSpPr>
        <p:grpSpPr>
          <a:xfrm>
            <a:off x="174815" y="966158"/>
            <a:ext cx="3016958" cy="5896155"/>
            <a:chOff x="174815" y="966158"/>
            <a:chExt cx="3016958" cy="5896155"/>
          </a:xfrm>
        </p:grpSpPr>
        <p:pic>
          <p:nvPicPr>
            <p:cNvPr id="6146" name="Picture 2"/>
            <p:cNvPicPr>
              <a:picLocks noChangeAspect="1" noChangeArrowheads="1"/>
            </p:cNvPicPr>
            <p:nvPr/>
          </p:nvPicPr>
          <p:blipFill>
            <a:blip r:embed="rId5"/>
            <a:srcRect/>
            <a:stretch>
              <a:fillRect/>
            </a:stretch>
          </p:blipFill>
          <p:spPr bwMode="auto">
            <a:xfrm>
              <a:off x="174815" y="966158"/>
              <a:ext cx="3016958" cy="5896155"/>
            </a:xfrm>
            <a:prstGeom prst="rect">
              <a:avLst/>
            </a:prstGeom>
            <a:noFill/>
            <a:ln w="9525">
              <a:solidFill>
                <a:schemeClr val="bg1">
                  <a:lumMod val="85000"/>
                </a:schemeClr>
              </a:solidFill>
              <a:miter lim="800000"/>
              <a:headEnd/>
              <a:tailEnd/>
            </a:ln>
            <a:effectLst/>
          </p:spPr>
        </p:pic>
        <p:sp>
          <p:nvSpPr>
            <p:cNvPr id="14" name="圆角矩形 13"/>
            <p:cNvSpPr/>
            <p:nvPr/>
          </p:nvSpPr>
          <p:spPr>
            <a:xfrm>
              <a:off x="2593676" y="1066799"/>
              <a:ext cx="253041" cy="253042"/>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sp>
        <p:nvSpPr>
          <p:cNvPr id="16" name="圆角矩形 15"/>
          <p:cNvSpPr/>
          <p:nvPr/>
        </p:nvSpPr>
        <p:spPr>
          <a:xfrm>
            <a:off x="2349261" y="2668436"/>
            <a:ext cx="626852" cy="281798"/>
          </a:xfrm>
          <a:prstGeom prst="roundRect">
            <a:avLst/>
          </a:prstGeom>
          <a:solidFill>
            <a:schemeClr val="accent1">
              <a:alpha val="0"/>
            </a:schemeClr>
          </a:solidFill>
          <a:ln w="1524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6148" name="Picture 4"/>
          <p:cNvPicPr>
            <a:picLocks noChangeAspect="1" noChangeArrowheads="1"/>
          </p:cNvPicPr>
          <p:nvPr/>
        </p:nvPicPr>
        <p:blipFill>
          <a:blip r:embed="rId6"/>
          <a:srcRect/>
          <a:stretch>
            <a:fillRect/>
          </a:stretch>
        </p:blipFill>
        <p:spPr bwMode="auto">
          <a:xfrm>
            <a:off x="5816550" y="933630"/>
            <a:ext cx="3065310" cy="5924370"/>
          </a:xfrm>
          <a:prstGeom prst="rect">
            <a:avLst/>
          </a:prstGeom>
          <a:noFill/>
          <a:ln w="9525">
            <a:solidFill>
              <a:schemeClr val="bg1">
                <a:lumMod val="85000"/>
              </a:schemeClr>
            </a:solidFill>
            <a:miter lim="800000"/>
            <a:headEnd/>
            <a:tailEnd/>
          </a:ln>
          <a:effectLst/>
        </p:spPr>
      </p:pic>
      <p:sp>
        <p:nvSpPr>
          <p:cNvPr id="12"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3200" dirty="0">
                <a:solidFill>
                  <a:srgbClr val="FF0000"/>
                </a:solidFill>
              </a:rPr>
              <a:t>-</a:t>
            </a:r>
            <a:r>
              <a:rPr lang="zh-CN" altLang="en-US" sz="2400" dirty="0" smtClean="0"/>
              <a:t>第三方施工</a:t>
            </a:r>
            <a:r>
              <a:rPr lang="en-US" altLang="zh-CN" sz="2400" dirty="0" smtClean="0"/>
              <a:t>-</a:t>
            </a:r>
            <a:r>
              <a:rPr lang="zh-CN" altLang="en-US" sz="2400" dirty="0" smtClean="0"/>
              <a:t>查看</a:t>
            </a:r>
            <a:endParaRPr lang="zh-CN" altLang="en-US" sz="1800" dirty="0"/>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1250"/>
                                        <p:tgtEl>
                                          <p:spTgt spid="16"/>
                                        </p:tgtEl>
                                      </p:cBhvr>
                                    </p:animEffect>
                                  </p:childTnLst>
                                </p:cTn>
                              </p:par>
                            </p:childTnLst>
                          </p:cTn>
                        </p:par>
                        <p:par>
                          <p:cTn id="14" fill="hold">
                            <p:stCondLst>
                              <p:cond delay="1250"/>
                            </p:stCondLst>
                            <p:childTnLst>
                              <p:par>
                                <p:cTn id="15" presetID="16" presetClass="entr" presetSubtype="21" fill="hold" nodeType="after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barn(inVertical)">
                                      <p:cBhvr>
                                        <p:cTn id="17" dur="500"/>
                                        <p:tgtEl>
                                          <p:spTgt spid="614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365"/>
                                        </p:tgtEl>
                                        <p:attrNameLst>
                                          <p:attrName>style.visibility</p:attrName>
                                        </p:attrNameLst>
                                      </p:cBhvr>
                                      <p:to>
                                        <p:strVal val="visible"/>
                                      </p:to>
                                    </p:set>
                                    <p:anim calcmode="lin" valueType="num">
                                      <p:cBhvr additive="base">
                                        <p:cTn id="22" dur="500" fill="hold"/>
                                        <p:tgtEl>
                                          <p:spTgt spid="15365"/>
                                        </p:tgtEl>
                                        <p:attrNameLst>
                                          <p:attrName>ppt_x</p:attrName>
                                        </p:attrNameLst>
                                      </p:cBhvr>
                                      <p:tavLst>
                                        <p:tav tm="0">
                                          <p:val>
                                            <p:strVal val="#ppt_x"/>
                                          </p:val>
                                        </p:tav>
                                        <p:tav tm="100000">
                                          <p:val>
                                            <p:strVal val="#ppt_x"/>
                                          </p:val>
                                        </p:tav>
                                      </p:tavLst>
                                    </p:anim>
                                    <p:anim calcmode="lin" valueType="num">
                                      <p:cBhvr additive="base">
                                        <p:cTn id="23" dur="500" fill="hold"/>
                                        <p:tgtEl>
                                          <p:spTgt spid="1536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additive="base">
                                        <p:cTn id="26" dur="500" fill="hold"/>
                                        <p:tgtEl>
                                          <p:spTgt spid="6148"/>
                                        </p:tgtEl>
                                        <p:attrNameLst>
                                          <p:attrName>ppt_x</p:attrName>
                                        </p:attrNameLst>
                                      </p:cBhvr>
                                      <p:tavLst>
                                        <p:tav tm="0">
                                          <p:val>
                                            <p:strVal val="#ppt_x"/>
                                          </p:val>
                                        </p:tav>
                                        <p:tav tm="100000">
                                          <p:val>
                                            <p:strVal val="#ppt_x"/>
                                          </p:val>
                                        </p:tav>
                                      </p:tavLst>
                                    </p:anim>
                                    <p:anim calcmode="lin" valueType="num">
                                      <p:cBhvr additive="base">
                                        <p:cTn id="27"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3200" dirty="0" smtClean="0">
                <a:solidFill>
                  <a:srgbClr val="FF0000"/>
                </a:solidFill>
              </a:rPr>
              <a:t>-</a:t>
            </a:r>
            <a:r>
              <a:rPr lang="zh-CN" altLang="en-US" sz="2400" dirty="0" smtClean="0"/>
              <a:t>安全经验分享</a:t>
            </a:r>
            <a:endParaRPr lang="zh-CN" altLang="en-US" sz="14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4162" y="1104899"/>
            <a:ext cx="2681288" cy="5362575"/>
          </a:xfrm>
          <a:prstGeom prst="rect">
            <a:avLst/>
          </a:prstGeom>
          <a:noFill/>
          <a:ln w="9525">
            <a:solidFill>
              <a:schemeClr val="bg1">
                <a:lumMod val="85000"/>
              </a:schemeClr>
            </a:solidFill>
            <a:miter lim="800000"/>
            <a:headEnd/>
            <a:tailEnd/>
          </a:ln>
          <a:effectLst/>
        </p:spPr>
      </p:pic>
      <p:sp>
        <p:nvSpPr>
          <p:cNvPr id="24" name="圆角矩形 23"/>
          <p:cNvSpPr/>
          <p:nvPr/>
        </p:nvSpPr>
        <p:spPr>
          <a:xfrm>
            <a:off x="4164806" y="4901421"/>
            <a:ext cx="702469" cy="61247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6567" y="1104899"/>
            <a:ext cx="2681288" cy="5362575"/>
          </a:xfrm>
          <a:prstGeom prst="rect">
            <a:avLst/>
          </a:prstGeom>
          <a:noFill/>
          <a:ln w="9525">
            <a:solidFill>
              <a:schemeClr val="bg1">
                <a:lumMod val="85000"/>
              </a:schemeClr>
            </a:solidFill>
            <a:miter lim="800000"/>
            <a:headEnd/>
            <a:tailEnd/>
          </a:ln>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9200" y="1104899"/>
            <a:ext cx="2681288" cy="5362575"/>
          </a:xfrm>
          <a:prstGeom prst="rect">
            <a:avLst/>
          </a:prstGeom>
          <a:noFill/>
          <a:ln w="9525">
            <a:solidFill>
              <a:schemeClr val="bg1">
                <a:lumMod val="85000"/>
              </a:schemeClr>
            </a:solidFill>
            <a:miter lim="800000"/>
            <a:headEnd/>
            <a:tailEnd/>
          </a:ln>
          <a:effectLst/>
        </p:spPr>
      </p:pic>
      <p:sp>
        <p:nvSpPr>
          <p:cNvPr id="7" name="椭圆 6"/>
          <p:cNvSpPr/>
          <p:nvPr/>
        </p:nvSpPr>
        <p:spPr>
          <a:xfrm>
            <a:off x="9704579" y="1288840"/>
            <a:ext cx="950529" cy="3319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46096" y="1357207"/>
            <a:ext cx="571759" cy="3319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855128"/>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241539" y="1146976"/>
            <a:ext cx="2846718" cy="5518432"/>
          </a:xfrm>
          <a:prstGeom prst="rect">
            <a:avLst/>
          </a:prstGeom>
          <a:noFill/>
          <a:ln w="9525">
            <a:noFill/>
            <a:miter lim="800000"/>
            <a:headEnd/>
            <a:tailEnd/>
          </a:ln>
          <a:effectLst/>
        </p:spPr>
      </p:pic>
      <p:sp>
        <p:nvSpPr>
          <p:cNvPr id="24" name="圆角矩形 23"/>
          <p:cNvSpPr/>
          <p:nvPr/>
        </p:nvSpPr>
        <p:spPr>
          <a:xfrm>
            <a:off x="310551" y="5615796"/>
            <a:ext cx="569343" cy="61247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1266" name="Picture 2"/>
          <p:cNvPicPr>
            <a:picLocks noChangeAspect="1" noChangeArrowheads="1"/>
          </p:cNvPicPr>
          <p:nvPr/>
        </p:nvPicPr>
        <p:blipFill>
          <a:blip r:embed="rId3"/>
          <a:srcRect/>
          <a:stretch>
            <a:fillRect/>
          </a:stretch>
        </p:blipFill>
        <p:spPr bwMode="auto">
          <a:xfrm>
            <a:off x="215661" y="1128760"/>
            <a:ext cx="2863341" cy="5530114"/>
          </a:xfrm>
          <a:prstGeom prst="rect">
            <a:avLst/>
          </a:prstGeom>
          <a:noFill/>
          <a:ln w="9525">
            <a:solidFill>
              <a:schemeClr val="bg1">
                <a:lumMod val="85000"/>
              </a:schemeClr>
            </a:solid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6569709" y="957532"/>
            <a:ext cx="2275787" cy="5900468"/>
          </a:xfrm>
          <a:prstGeom prst="rect">
            <a:avLst/>
          </a:prstGeom>
          <a:noFill/>
          <a:ln w="9525">
            <a:solidFill>
              <a:schemeClr val="bg1">
                <a:lumMod val="85000"/>
              </a:schemeClr>
            </a:solidFill>
            <a:miter lim="800000"/>
            <a:headEnd/>
            <a:tailEnd/>
          </a:ln>
          <a:effectLst/>
        </p:spPr>
      </p:pic>
      <p:pic>
        <p:nvPicPr>
          <p:cNvPr id="11268" name="Picture 4"/>
          <p:cNvPicPr>
            <a:picLocks noChangeAspect="1" noChangeArrowheads="1"/>
          </p:cNvPicPr>
          <p:nvPr/>
        </p:nvPicPr>
        <p:blipFill>
          <a:blip r:embed="rId5"/>
          <a:srcRect/>
          <a:stretch>
            <a:fillRect/>
          </a:stretch>
        </p:blipFill>
        <p:spPr bwMode="auto">
          <a:xfrm>
            <a:off x="9107360" y="1061048"/>
            <a:ext cx="2895217" cy="5624423"/>
          </a:xfrm>
          <a:prstGeom prst="rect">
            <a:avLst/>
          </a:prstGeom>
          <a:noFill/>
          <a:ln w="9525">
            <a:solidFill>
              <a:schemeClr val="bg1">
                <a:lumMod val="85000"/>
              </a:schemeClr>
            </a:solidFill>
            <a:miter lim="800000"/>
            <a:headEnd/>
            <a:tailEnd/>
          </a:ln>
          <a:effectLst/>
        </p:spPr>
      </p:pic>
      <p:pic>
        <p:nvPicPr>
          <p:cNvPr id="11269" name="Picture 5"/>
          <p:cNvPicPr>
            <a:picLocks noChangeAspect="1" noChangeArrowheads="1"/>
          </p:cNvPicPr>
          <p:nvPr/>
        </p:nvPicPr>
        <p:blipFill>
          <a:blip r:embed="rId6"/>
          <a:srcRect/>
          <a:stretch>
            <a:fillRect/>
          </a:stretch>
        </p:blipFill>
        <p:spPr bwMode="auto">
          <a:xfrm>
            <a:off x="3349837" y="1130061"/>
            <a:ext cx="2865320" cy="5534385"/>
          </a:xfrm>
          <a:prstGeom prst="rect">
            <a:avLst/>
          </a:prstGeom>
          <a:noFill/>
          <a:ln w="9525">
            <a:solidFill>
              <a:schemeClr val="bg1">
                <a:lumMod val="85000"/>
              </a:schemeClr>
            </a:solidFill>
            <a:miter lim="800000"/>
            <a:headEnd/>
            <a:tailEnd/>
          </a:ln>
          <a:effectLst/>
        </p:spPr>
      </p:pic>
      <p:sp>
        <p:nvSpPr>
          <p:cNvPr id="10" name="标题 2"/>
          <p:cNvSpPr>
            <a:spLocks noGrp="1"/>
          </p:cNvSpPr>
          <p:nvPr>
            <p:ph type="title"/>
          </p:nvPr>
        </p:nvSpPr>
        <p:spPr>
          <a:xfrm>
            <a:off x="0" y="30907"/>
            <a:ext cx="5736566" cy="792088"/>
          </a:xfrm>
        </p:spPr>
        <p:txBody>
          <a:bodyPr/>
          <a:lstStyle/>
          <a:p>
            <a:pPr algn="l"/>
            <a:r>
              <a:rPr lang="zh-CN" altLang="en-US" sz="3200" dirty="0">
                <a:solidFill>
                  <a:srgbClr val="FF0000"/>
                </a:solidFill>
              </a:rPr>
              <a:t>管道保护</a:t>
            </a:r>
            <a:r>
              <a:rPr lang="en-US" altLang="zh-CN" sz="3200" dirty="0" smtClean="0">
                <a:solidFill>
                  <a:srgbClr val="FF0000"/>
                </a:solidFill>
              </a:rPr>
              <a:t>-</a:t>
            </a:r>
            <a:r>
              <a:rPr lang="zh-CN" altLang="en-US" sz="2400" dirty="0" smtClean="0"/>
              <a:t>管道保护宣传</a:t>
            </a:r>
            <a:endParaRPr lang="zh-CN" altLang="en-US" sz="1400" dirty="0"/>
          </a:p>
        </p:txBody>
      </p:sp>
      <p:sp>
        <p:nvSpPr>
          <p:cNvPr id="2" name="椭圆 1"/>
          <p:cNvSpPr/>
          <p:nvPr/>
        </p:nvSpPr>
        <p:spPr>
          <a:xfrm>
            <a:off x="5582741" y="1230594"/>
            <a:ext cx="307649" cy="2734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471361" y="924315"/>
            <a:ext cx="467682" cy="2734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154597" y="2505286"/>
            <a:ext cx="672781" cy="3319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052048" y="3707300"/>
            <a:ext cx="950529" cy="3319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74273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458325" cy="847725"/>
          </a:xfrm>
        </p:spPr>
        <p:txBody>
          <a:bodyPr/>
          <a:lstStyle/>
          <a:p>
            <a:pPr algn="l">
              <a:lnSpc>
                <a:spcPct val="150000"/>
              </a:lnSpc>
            </a:pPr>
            <a:r>
              <a:rPr lang="zh-CN" altLang="en-US" sz="3200" dirty="0" smtClean="0"/>
              <a:t>移动巡检管理</a:t>
            </a:r>
            <a:r>
              <a:rPr lang="en-US" altLang="zh-CN" sz="3200" dirty="0" smtClean="0"/>
              <a:t>APP</a:t>
            </a:r>
            <a:r>
              <a:rPr lang="zh-CN" altLang="en-US" sz="3200" dirty="0" smtClean="0"/>
              <a:t>，巡检业务功能详细操作指南</a:t>
            </a:r>
            <a:endParaRPr lang="zh-CN" altLang="en-US" sz="3200" dirty="0"/>
          </a:p>
        </p:txBody>
      </p:sp>
      <p:sp>
        <p:nvSpPr>
          <p:cNvPr id="5" name="矩形 4"/>
          <p:cNvSpPr/>
          <p:nvPr/>
        </p:nvSpPr>
        <p:spPr>
          <a:xfrm>
            <a:off x="6924113" y="1543050"/>
            <a:ext cx="2854887" cy="891213"/>
          </a:xfrm>
          <a:prstGeom prst="rect">
            <a:avLst/>
          </a:prstGeom>
          <a:noFill/>
          <a:ln>
            <a:solidFill>
              <a:schemeClr val="accent1"/>
            </a:solidFill>
          </a:ln>
        </p:spPr>
        <p:txBody>
          <a:bodyPr wrap="square" rtlCol="0">
            <a:noAutofit/>
          </a:bodyPr>
          <a:lstStyle/>
          <a:p>
            <a:pPr marL="0" lvl="1">
              <a:lnSpc>
                <a:spcPct val="150000"/>
              </a:lnSpc>
            </a:pPr>
            <a:r>
              <a:rPr lang="zh-CN" altLang="en-US" sz="1600" dirty="0" smtClean="0">
                <a:latin typeface="+mn-ea"/>
              </a:rPr>
              <a:t>使用巡检</a:t>
            </a:r>
            <a:r>
              <a:rPr lang="en-US" altLang="zh-CN" sz="1600" dirty="0" smtClean="0">
                <a:latin typeface="+mn-ea"/>
              </a:rPr>
              <a:t>APP</a:t>
            </a:r>
            <a:r>
              <a:rPr lang="zh-CN" altLang="en-US" sz="1600" dirty="0" smtClean="0">
                <a:latin typeface="+mn-ea"/>
              </a:rPr>
              <a:t>进行巡线工巡检情况监控。</a:t>
            </a:r>
            <a:endParaRPr lang="en-US" altLang="zh-CN" sz="1600" dirty="0" smtClean="0">
              <a:latin typeface="+mn-ea"/>
            </a:endParaRPr>
          </a:p>
        </p:txBody>
      </p:sp>
      <p:sp>
        <p:nvSpPr>
          <p:cNvPr id="6" name="右箭头 5"/>
          <p:cNvSpPr/>
          <p:nvPr/>
        </p:nvSpPr>
        <p:spPr>
          <a:xfrm>
            <a:off x="6143625" y="1562100"/>
            <a:ext cx="66357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示 6"/>
          <p:cNvGraphicFramePr/>
          <p:nvPr>
            <p:extLst>
              <p:ext uri="{D42A27DB-BD31-4B8C-83A1-F6EECF244321}">
                <p14:modId xmlns:p14="http://schemas.microsoft.com/office/powerpoint/2010/main" val="3855827994"/>
              </p:ext>
            </p:extLst>
          </p:nvPr>
        </p:nvGraphicFramePr>
        <p:xfrm>
          <a:off x="2418788" y="1356687"/>
          <a:ext cx="4006850" cy="240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6518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9687464" y="1443520"/>
            <a:ext cx="2398413" cy="3703244"/>
          </a:xfrm>
          <a:prstGeom prst="rect">
            <a:avLst/>
          </a:prstGeom>
          <a:noFill/>
          <a:ln w="9525">
            <a:noFill/>
            <a:miter lim="800000"/>
            <a:headEnd/>
            <a:tailEnd/>
          </a:ln>
          <a:effectLst/>
        </p:spPr>
      </p:pic>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11" name="矩形 10"/>
          <p:cNvSpPr/>
          <p:nvPr/>
        </p:nvSpPr>
        <p:spPr>
          <a:xfrm>
            <a:off x="565390" y="1232939"/>
            <a:ext cx="3839513" cy="507831"/>
          </a:xfrm>
          <a:prstGeom prst="rect">
            <a:avLst/>
          </a:prstGeom>
        </p:spPr>
        <p:txBody>
          <a:bodyPr wrap="none">
            <a:spAutoFit/>
          </a:bodyPr>
          <a:lstStyle/>
          <a:p>
            <a:pPr>
              <a:lnSpc>
                <a:spcPct val="150000"/>
              </a:lnSpc>
            </a:pPr>
            <a:r>
              <a:rPr lang="en-US" b="1" dirty="0" smtClean="0">
                <a:solidFill>
                  <a:srgbClr val="FF0000"/>
                </a:solidFill>
              </a:rPr>
              <a:t>Android</a:t>
            </a:r>
            <a:r>
              <a:rPr lang="zh-CN" altLang="en-US" b="1" dirty="0" smtClean="0">
                <a:solidFill>
                  <a:srgbClr val="FF0000"/>
                </a:solidFill>
              </a:rPr>
              <a:t>９</a:t>
            </a:r>
            <a:r>
              <a:rPr lang="zh-CN" altLang="en-US" b="1" dirty="0" smtClean="0">
                <a:solidFill>
                  <a:srgbClr val="FF0000"/>
                </a:solidFill>
                <a:latin typeface="+mn-ea"/>
              </a:rPr>
              <a:t>程序后台驻留，锁屏运行</a:t>
            </a:r>
            <a:endParaRPr lang="en-US" altLang="zh-CN" b="1" dirty="0">
              <a:solidFill>
                <a:srgbClr val="FF0000"/>
              </a:solidFill>
              <a:latin typeface="+mn-ea"/>
            </a:endParaRPr>
          </a:p>
        </p:txBody>
      </p:sp>
      <p:sp>
        <p:nvSpPr>
          <p:cNvPr id="2" name="矩形 1"/>
          <p:cNvSpPr/>
          <p:nvPr/>
        </p:nvSpPr>
        <p:spPr>
          <a:xfrm>
            <a:off x="504825" y="1981885"/>
            <a:ext cx="3734346" cy="3785652"/>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600" dirty="0"/>
              <a:t>点击手机导航栏按钮中的</a:t>
            </a:r>
            <a:r>
              <a:rPr lang="zh-CN" altLang="en-US" sz="1600" dirty="0" smtClean="0"/>
              <a:t>“任务管理”</a:t>
            </a:r>
            <a:r>
              <a:rPr lang="zh-CN" altLang="en-US" sz="1600" dirty="0"/>
              <a:t>按钮，切出多任务管理</a:t>
            </a:r>
            <a:r>
              <a:rPr lang="zh-CN" altLang="en-US" sz="1600" dirty="0" smtClean="0"/>
              <a:t>窗口；</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r>
              <a:rPr lang="zh-CN" altLang="en-US" sz="1600" dirty="0" smtClean="0"/>
              <a:t>在任务管理</a:t>
            </a:r>
            <a:r>
              <a:rPr lang="zh-CN" altLang="en-US" sz="1600" dirty="0"/>
              <a:t>窗口中</a:t>
            </a:r>
            <a:r>
              <a:rPr lang="zh-CN" altLang="en-US" sz="1600" dirty="0" smtClean="0"/>
              <a:t>，长按巡检管理</a:t>
            </a:r>
            <a:r>
              <a:rPr lang="en-US" altLang="zh-CN" sz="1600" dirty="0" smtClean="0"/>
              <a:t>APP</a:t>
            </a:r>
            <a:r>
              <a:rPr lang="zh-CN" altLang="en-US" sz="1600" dirty="0" smtClean="0"/>
              <a:t>缩略图并往下拉，松开手后，</a:t>
            </a:r>
            <a:r>
              <a:rPr lang="en-US" altLang="zh-CN" sz="1600" dirty="0" smtClean="0"/>
              <a:t>APP</a:t>
            </a:r>
            <a:r>
              <a:rPr lang="zh-CN" altLang="en-US" sz="1600" dirty="0" smtClean="0"/>
              <a:t>右上角出现一个</a:t>
            </a:r>
            <a:r>
              <a:rPr lang="zh-CN" altLang="en-US" sz="1600" dirty="0" smtClean="0">
                <a:solidFill>
                  <a:srgbClr val="FF0000"/>
                </a:solidFill>
              </a:rPr>
              <a:t>锁型图标</a:t>
            </a:r>
            <a:r>
              <a:rPr lang="zh-CN" altLang="en-US" sz="1600" dirty="0" smtClean="0"/>
              <a:t>；</a:t>
            </a:r>
            <a:endParaRPr lang="en-US" altLang="zh-CN" sz="1600" dirty="0" smtClean="0"/>
          </a:p>
          <a:p>
            <a:pPr marL="285750" indent="-285750">
              <a:lnSpc>
                <a:spcPct val="150000"/>
              </a:lnSpc>
              <a:buFont typeface="Wingdings" panose="05000000000000000000" pitchFamily="2" charset="2"/>
              <a:buChar char="u"/>
            </a:pPr>
            <a:endParaRPr lang="en-US" altLang="zh-CN" sz="1600" dirty="0" smtClean="0"/>
          </a:p>
          <a:p>
            <a:pPr marL="285750" indent="-285750">
              <a:lnSpc>
                <a:spcPct val="150000"/>
              </a:lnSpc>
              <a:buFont typeface="Wingdings" panose="05000000000000000000" pitchFamily="2" charset="2"/>
              <a:buChar char="u"/>
            </a:pPr>
            <a:r>
              <a:rPr lang="zh-CN" altLang="en-US" sz="1600" dirty="0" smtClean="0"/>
              <a:t>这样</a:t>
            </a:r>
            <a:r>
              <a:rPr lang="zh-CN" altLang="en-US" sz="1600" dirty="0"/>
              <a:t>手机锁屏后</a:t>
            </a:r>
            <a:r>
              <a:rPr lang="zh-CN" altLang="en-US" sz="1600" dirty="0" smtClean="0"/>
              <a:t>，</a:t>
            </a:r>
            <a:r>
              <a:rPr lang="en-US" altLang="zh-CN" sz="1600" dirty="0" smtClean="0">
                <a:solidFill>
                  <a:srgbClr val="FF0000"/>
                </a:solidFill>
              </a:rPr>
              <a:t>APP</a:t>
            </a:r>
            <a:r>
              <a:rPr lang="zh-CN" altLang="en-US" sz="1600" dirty="0" smtClean="0">
                <a:solidFill>
                  <a:srgbClr val="FF0000"/>
                </a:solidFill>
              </a:rPr>
              <a:t>就可以在后台运行，不会</a:t>
            </a:r>
            <a:r>
              <a:rPr lang="zh-CN" altLang="en-US" sz="1600" dirty="0">
                <a:solidFill>
                  <a:srgbClr val="FF0000"/>
                </a:solidFill>
              </a:rPr>
              <a:t>再出现</a:t>
            </a:r>
            <a:r>
              <a:rPr lang="en-US" altLang="zh-CN" sz="1600" dirty="0">
                <a:solidFill>
                  <a:srgbClr val="FF0000"/>
                </a:solidFill>
              </a:rPr>
              <a:t>app</a:t>
            </a:r>
            <a:r>
              <a:rPr lang="zh-CN" altLang="en-US" sz="1600" dirty="0">
                <a:solidFill>
                  <a:srgbClr val="FF0000"/>
                </a:solidFill>
              </a:rPr>
              <a:t>被清理关闭的</a:t>
            </a:r>
            <a:r>
              <a:rPr lang="zh-CN" altLang="en-US" sz="1600" dirty="0" smtClean="0">
                <a:solidFill>
                  <a:srgbClr val="FF0000"/>
                </a:solidFill>
              </a:rPr>
              <a:t>情况。</a:t>
            </a:r>
            <a:endParaRPr lang="zh-CN" altLang="en-US" sz="1600" dirty="0">
              <a:solidFill>
                <a:srgbClr val="FF0000"/>
              </a:solidFill>
            </a:endParaRPr>
          </a:p>
        </p:txBody>
      </p:sp>
      <p:sp>
        <p:nvSpPr>
          <p:cNvPr id="12" name="圆角矩形 11"/>
          <p:cNvSpPr/>
          <p:nvPr/>
        </p:nvSpPr>
        <p:spPr>
          <a:xfrm>
            <a:off x="11153954" y="1794294"/>
            <a:ext cx="232913" cy="18978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9" name="Picture 5"/>
          <p:cNvPicPr>
            <a:picLocks noChangeAspect="1" noChangeArrowheads="1"/>
          </p:cNvPicPr>
          <p:nvPr/>
        </p:nvPicPr>
        <p:blipFill>
          <a:blip r:embed="rId3"/>
          <a:srcRect/>
          <a:stretch>
            <a:fillRect/>
          </a:stretch>
        </p:blipFill>
        <p:spPr bwMode="auto">
          <a:xfrm>
            <a:off x="4338278" y="1259456"/>
            <a:ext cx="2469132" cy="2396346"/>
          </a:xfrm>
          <a:prstGeom prst="rect">
            <a:avLst/>
          </a:prstGeom>
          <a:noFill/>
          <a:ln w="9525">
            <a:noFill/>
            <a:miter lim="800000"/>
            <a:headEnd/>
            <a:tailEnd/>
          </a:ln>
          <a:effectLst/>
        </p:spPr>
      </p:pic>
      <p:sp>
        <p:nvSpPr>
          <p:cNvPr id="13" name="圆角矩形 12"/>
          <p:cNvSpPr/>
          <p:nvPr/>
        </p:nvSpPr>
        <p:spPr>
          <a:xfrm>
            <a:off x="5969479" y="3416060"/>
            <a:ext cx="232913" cy="19840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4"/>
          <a:srcRect/>
          <a:stretch>
            <a:fillRect/>
          </a:stretch>
        </p:blipFill>
        <p:spPr bwMode="auto">
          <a:xfrm>
            <a:off x="6922591" y="1794294"/>
            <a:ext cx="2447674" cy="3925738"/>
          </a:xfrm>
          <a:prstGeom prst="rect">
            <a:avLst/>
          </a:prstGeom>
          <a:noFill/>
          <a:ln w="9525">
            <a:noFill/>
            <a:miter lim="800000"/>
            <a:headEnd/>
            <a:tailEnd/>
          </a:ln>
          <a:effectLst/>
        </p:spPr>
      </p:pic>
    </p:spTree>
    <p:extLst>
      <p:ext uri="{BB962C8B-B14F-4D97-AF65-F5344CB8AC3E}">
        <p14:creationId xmlns:p14="http://schemas.microsoft.com/office/powerpoint/2010/main" val="20694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1335" y="997720"/>
            <a:ext cx="2930140" cy="5860279"/>
          </a:xfrm>
          <a:prstGeom prst="rect">
            <a:avLst/>
          </a:prstGeom>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5" name="流程图: 联系 4"/>
          <p:cNvSpPr/>
          <p:nvPr/>
        </p:nvSpPr>
        <p:spPr>
          <a:xfrm>
            <a:off x="5386529" y="5633049"/>
            <a:ext cx="310549" cy="319179"/>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流程图: 联系 5"/>
          <p:cNvSpPr/>
          <p:nvPr/>
        </p:nvSpPr>
        <p:spPr>
          <a:xfrm>
            <a:off x="6818244" y="1323147"/>
            <a:ext cx="345056" cy="353683"/>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流程图: 联系 6"/>
          <p:cNvSpPr/>
          <p:nvPr/>
        </p:nvSpPr>
        <p:spPr>
          <a:xfrm>
            <a:off x="7280429" y="1323147"/>
            <a:ext cx="345056" cy="353683"/>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流程图: 联系 7"/>
          <p:cNvSpPr/>
          <p:nvPr/>
        </p:nvSpPr>
        <p:spPr>
          <a:xfrm>
            <a:off x="7742798" y="5631072"/>
            <a:ext cx="310549" cy="319179"/>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圆角矩形 8"/>
          <p:cNvSpPr/>
          <p:nvPr/>
        </p:nvSpPr>
        <p:spPr>
          <a:xfrm>
            <a:off x="5345217" y="1362172"/>
            <a:ext cx="1403944" cy="34505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矩形 15"/>
          <p:cNvSpPr/>
          <p:nvPr/>
        </p:nvSpPr>
        <p:spPr>
          <a:xfrm>
            <a:off x="6184479" y="1310444"/>
            <a:ext cx="415498" cy="369332"/>
          </a:xfrm>
          <a:prstGeom prst="rect">
            <a:avLst/>
          </a:prstGeom>
        </p:spPr>
        <p:txBody>
          <a:bodyPr wrap="none">
            <a:spAutoFit/>
          </a:bodyPr>
          <a:lstStyle/>
          <a:p>
            <a:r>
              <a:rPr lang="zh-CN" altLang="en-US" dirty="0" smtClean="0">
                <a:solidFill>
                  <a:srgbClr val="FF0000"/>
                </a:solidFill>
              </a:rPr>
              <a:t>①</a:t>
            </a:r>
            <a:endParaRPr lang="zh-CN" altLang="en-US" dirty="0">
              <a:solidFill>
                <a:srgbClr val="FF0000"/>
              </a:solidFill>
            </a:endParaRPr>
          </a:p>
        </p:txBody>
      </p:sp>
      <p:sp>
        <p:nvSpPr>
          <p:cNvPr id="19" name="TextBox 18"/>
          <p:cNvSpPr txBox="1"/>
          <p:nvPr/>
        </p:nvSpPr>
        <p:spPr>
          <a:xfrm>
            <a:off x="1053861" y="1771930"/>
            <a:ext cx="3209025" cy="2169825"/>
          </a:xfrm>
          <a:prstGeom prst="rect">
            <a:avLst/>
          </a:prstGeom>
          <a:solidFill>
            <a:schemeClr val="bg1"/>
          </a:solidFill>
        </p:spPr>
        <p:txBody>
          <a:bodyPr wrap="square" rtlCol="0">
            <a:spAutoFit/>
          </a:bodyPr>
          <a:lstStyle/>
          <a:p>
            <a:pPr>
              <a:lnSpc>
                <a:spcPct val="150000"/>
              </a:lnSpc>
            </a:pPr>
            <a:r>
              <a:rPr lang="zh-CN" altLang="en-US" dirty="0" smtClean="0"/>
              <a:t>历史巡检轨迹查看</a:t>
            </a:r>
            <a:endParaRPr lang="en-US" altLang="zh-CN" dirty="0" smtClean="0"/>
          </a:p>
          <a:p>
            <a:pPr>
              <a:lnSpc>
                <a:spcPct val="150000"/>
              </a:lnSpc>
            </a:pPr>
            <a:r>
              <a:rPr lang="zh-CN" altLang="en-US" dirty="0" smtClean="0"/>
              <a:t>实时监控方式切换</a:t>
            </a:r>
            <a:endParaRPr lang="en-US" altLang="zh-CN" dirty="0" smtClean="0"/>
          </a:p>
          <a:p>
            <a:pPr>
              <a:lnSpc>
                <a:spcPct val="150000"/>
              </a:lnSpc>
            </a:pPr>
            <a:r>
              <a:rPr lang="zh-CN" altLang="en-US" dirty="0"/>
              <a:t>巡检</a:t>
            </a:r>
            <a:r>
              <a:rPr lang="zh-CN" altLang="en-US" dirty="0" smtClean="0"/>
              <a:t>实时考核统计表</a:t>
            </a:r>
            <a:endParaRPr lang="en-US" altLang="zh-CN" dirty="0" smtClean="0"/>
          </a:p>
          <a:p>
            <a:pPr>
              <a:lnSpc>
                <a:spcPct val="150000"/>
              </a:lnSpc>
            </a:pPr>
            <a:r>
              <a:rPr lang="zh-CN" altLang="en-US" dirty="0" smtClean="0"/>
              <a:t>当前坐标定位</a:t>
            </a:r>
            <a:endParaRPr lang="en-US" altLang="zh-CN" dirty="0" smtClean="0"/>
          </a:p>
          <a:p>
            <a:pPr>
              <a:lnSpc>
                <a:spcPct val="150000"/>
              </a:lnSpc>
            </a:pPr>
            <a:r>
              <a:rPr lang="zh-CN" altLang="en-US" dirty="0" smtClean="0"/>
              <a:t>实时刷新在线巡检人员</a:t>
            </a:r>
          </a:p>
        </p:txBody>
      </p:sp>
      <p:pic>
        <p:nvPicPr>
          <p:cNvPr id="10245" name="Picture 5" descr="C:\Users\Administrator.WIN7U-20150917U\Documents\Tencent Files\645343598\FileRecv\app界面切图\管道工0227\实时监控-轨迹回放.png"/>
          <p:cNvPicPr>
            <a:picLocks noChangeAspect="1" noChangeArrowheads="1"/>
          </p:cNvPicPr>
          <p:nvPr/>
        </p:nvPicPr>
        <p:blipFill>
          <a:blip r:embed="rId3" cstate="print"/>
          <a:srcRect/>
          <a:stretch>
            <a:fillRect/>
          </a:stretch>
        </p:blipFill>
        <p:spPr bwMode="auto">
          <a:xfrm>
            <a:off x="611778" y="1828765"/>
            <a:ext cx="417662" cy="417662"/>
          </a:xfrm>
          <a:prstGeom prst="rect">
            <a:avLst/>
          </a:prstGeom>
          <a:noFill/>
        </p:spPr>
      </p:pic>
      <p:pic>
        <p:nvPicPr>
          <p:cNvPr id="10249" name="Picture 9" descr="C:\Users\Administrator.WIN7U-20150917U\Documents\Tencent Files\645343598\FileRecv\app界面切图\巡线工0220\界面按钮_任务定位.png"/>
          <p:cNvPicPr>
            <a:picLocks noChangeAspect="1" noChangeArrowheads="1"/>
          </p:cNvPicPr>
          <p:nvPr/>
        </p:nvPicPr>
        <p:blipFill>
          <a:blip r:embed="rId4" cstate="print"/>
          <a:srcRect/>
          <a:stretch>
            <a:fillRect/>
          </a:stretch>
        </p:blipFill>
        <p:spPr bwMode="auto">
          <a:xfrm>
            <a:off x="637661" y="3066473"/>
            <a:ext cx="398945" cy="398945"/>
          </a:xfrm>
          <a:prstGeom prst="rect">
            <a:avLst/>
          </a:prstGeom>
          <a:noFill/>
        </p:spPr>
      </p:pic>
      <p:pic>
        <p:nvPicPr>
          <p:cNvPr id="10250" name="Picture 10" descr="C:\Users\Administrator.WIN7U-20150917U\Documents\Tencent Files\645343598\FileRecv\app界面切图\管道工0227\实时监控-图层管理.png"/>
          <p:cNvPicPr>
            <a:picLocks noChangeAspect="1" noChangeArrowheads="1"/>
          </p:cNvPicPr>
          <p:nvPr/>
        </p:nvPicPr>
        <p:blipFill>
          <a:blip r:embed="rId5" cstate="print"/>
          <a:srcRect/>
          <a:stretch>
            <a:fillRect/>
          </a:stretch>
        </p:blipFill>
        <p:spPr bwMode="auto">
          <a:xfrm>
            <a:off x="620408" y="2216949"/>
            <a:ext cx="426291" cy="426291"/>
          </a:xfrm>
          <a:prstGeom prst="rect">
            <a:avLst/>
          </a:prstGeom>
          <a:noFill/>
        </p:spPr>
      </p:pic>
      <p:pic>
        <p:nvPicPr>
          <p:cNvPr id="15363" name="Picture 3" descr="C:\Users\Administrator.WIN7U-20150917U\Desktop\QQ截图20190703161947.png"/>
          <p:cNvPicPr>
            <a:picLocks noChangeAspect="1" noChangeArrowheads="1"/>
          </p:cNvPicPr>
          <p:nvPr/>
        </p:nvPicPr>
        <p:blipFill>
          <a:blip r:embed="rId6" cstate="print"/>
          <a:srcRect/>
          <a:stretch>
            <a:fillRect/>
          </a:stretch>
        </p:blipFill>
        <p:spPr bwMode="auto">
          <a:xfrm>
            <a:off x="675759" y="3512775"/>
            <a:ext cx="358230" cy="368181"/>
          </a:xfrm>
          <a:prstGeom prst="rect">
            <a:avLst/>
          </a:prstGeom>
          <a:noFill/>
        </p:spPr>
      </p:pic>
      <p:sp>
        <p:nvSpPr>
          <p:cNvPr id="21" name="TextBox 20"/>
          <p:cNvSpPr txBox="1"/>
          <p:nvPr/>
        </p:nvSpPr>
        <p:spPr>
          <a:xfrm>
            <a:off x="396812" y="3906325"/>
            <a:ext cx="3562713" cy="2308324"/>
          </a:xfrm>
          <a:prstGeom prst="rect">
            <a:avLst/>
          </a:prstGeom>
          <a:solidFill>
            <a:schemeClr val="bg1"/>
          </a:solidFill>
        </p:spPr>
        <p:txBody>
          <a:bodyPr wrap="square" rtlCol="0">
            <a:spAutoFit/>
          </a:bodyPr>
          <a:lstStyle/>
          <a:p>
            <a:pPr>
              <a:lnSpc>
                <a:spcPct val="150000"/>
              </a:lnSpc>
            </a:pPr>
            <a:r>
              <a:rPr lang="zh-CN" altLang="en-US" sz="1600" dirty="0" smtClean="0"/>
              <a:t>      默认实时展示在线</a:t>
            </a:r>
            <a:r>
              <a:rPr lang="zh-CN" altLang="en-US" sz="1600" dirty="0"/>
              <a:t>巡线工</a:t>
            </a:r>
            <a:r>
              <a:rPr lang="zh-CN" altLang="en-US" sz="1600" dirty="0" smtClean="0"/>
              <a:t>。图层按钮通过“人员”、“第三方施工”、“事件” 三种方式实时查看。在灰色背景框选择一个查看方式，然后点击屏幕左侧空白处，达到实时监控方式切换目的。</a:t>
            </a:r>
            <a:endParaRPr lang="en-US" altLang="zh-CN" sz="1600" dirty="0" smtClean="0"/>
          </a:p>
        </p:txBody>
      </p:sp>
      <p:pic>
        <p:nvPicPr>
          <p:cNvPr id="15364" name="Picture 4"/>
          <p:cNvPicPr>
            <a:picLocks noChangeAspect="1" noChangeArrowheads="1"/>
          </p:cNvPicPr>
          <p:nvPr/>
        </p:nvPicPr>
        <p:blipFill>
          <a:blip r:embed="rId7"/>
          <a:srcRect/>
          <a:stretch>
            <a:fillRect/>
          </a:stretch>
        </p:blipFill>
        <p:spPr bwMode="auto">
          <a:xfrm>
            <a:off x="8566445" y="1005809"/>
            <a:ext cx="3036765" cy="5872924"/>
          </a:xfrm>
          <a:prstGeom prst="rect">
            <a:avLst/>
          </a:prstGeom>
          <a:noFill/>
          <a:ln w="9525">
            <a:solidFill>
              <a:schemeClr val="bg1">
                <a:lumMod val="85000"/>
              </a:schemeClr>
            </a:solidFill>
            <a:miter lim="800000"/>
            <a:headEnd/>
            <a:tailEnd/>
          </a:ln>
          <a:effectLst/>
        </p:spPr>
      </p:pic>
      <p:sp>
        <p:nvSpPr>
          <p:cNvPr id="24" name="矩形 23"/>
          <p:cNvSpPr/>
          <p:nvPr/>
        </p:nvSpPr>
        <p:spPr>
          <a:xfrm>
            <a:off x="237951" y="1286125"/>
            <a:ext cx="415498" cy="369332"/>
          </a:xfrm>
          <a:prstGeom prst="rect">
            <a:avLst/>
          </a:prstGeom>
        </p:spPr>
        <p:txBody>
          <a:bodyPr wrap="none">
            <a:spAutoFit/>
          </a:bodyPr>
          <a:lstStyle/>
          <a:p>
            <a:r>
              <a:rPr lang="zh-CN" altLang="en-US" dirty="0" smtClean="0">
                <a:solidFill>
                  <a:srgbClr val="FF0000"/>
                </a:solidFill>
              </a:rPr>
              <a:t>①</a:t>
            </a:r>
            <a:endParaRPr lang="zh-CN" altLang="en-US" dirty="0">
              <a:solidFill>
                <a:srgbClr val="FF0000"/>
              </a:solidFill>
            </a:endParaRPr>
          </a:p>
        </p:txBody>
      </p:sp>
      <p:sp>
        <p:nvSpPr>
          <p:cNvPr id="26" name="TextBox 25"/>
          <p:cNvSpPr txBox="1"/>
          <p:nvPr/>
        </p:nvSpPr>
        <p:spPr>
          <a:xfrm>
            <a:off x="655608" y="1302577"/>
            <a:ext cx="3185487" cy="369332"/>
          </a:xfrm>
          <a:prstGeom prst="rect">
            <a:avLst/>
          </a:prstGeom>
          <a:noFill/>
        </p:spPr>
        <p:txBody>
          <a:bodyPr wrap="none" rtlCol="0">
            <a:spAutoFit/>
          </a:bodyPr>
          <a:lstStyle/>
          <a:p>
            <a:r>
              <a:rPr lang="zh-CN" altLang="en-US" dirty="0" smtClean="0"/>
              <a:t>输入巡线工姓名进行查询定位</a:t>
            </a:r>
            <a:endParaRPr lang="zh-CN" altLang="en-US" dirty="0"/>
          </a:p>
        </p:txBody>
      </p:sp>
      <p:sp>
        <p:nvSpPr>
          <p:cNvPr id="23" name="流程图: 联系 22"/>
          <p:cNvSpPr/>
          <p:nvPr/>
        </p:nvSpPr>
        <p:spPr>
          <a:xfrm>
            <a:off x="7717816" y="1327877"/>
            <a:ext cx="345056" cy="353683"/>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4" name="图片 3"/>
          <p:cNvPicPr>
            <a:picLocks noChangeAspect="1"/>
          </p:cNvPicPr>
          <p:nvPr/>
        </p:nvPicPr>
        <p:blipFill>
          <a:blip r:embed="rId8"/>
          <a:stretch>
            <a:fillRect/>
          </a:stretch>
        </p:blipFill>
        <p:spPr>
          <a:xfrm>
            <a:off x="659403" y="2764519"/>
            <a:ext cx="327688" cy="2819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srcRect/>
          <a:stretch>
            <a:fillRect/>
          </a:stretch>
        </p:blipFill>
        <p:spPr bwMode="auto">
          <a:xfrm>
            <a:off x="8935895" y="1666953"/>
            <a:ext cx="2675260" cy="5173795"/>
          </a:xfrm>
          <a:prstGeom prst="rect">
            <a:avLst/>
          </a:prstGeom>
          <a:noFill/>
          <a:ln w="9525">
            <a:solidFill>
              <a:schemeClr val="bg1">
                <a:lumMod val="85000"/>
              </a:schemeClr>
            </a:solidFill>
            <a:miter lim="800000"/>
            <a:headEnd/>
            <a:tailEnd/>
          </a:ln>
          <a:effectLst/>
        </p:spPr>
      </p:pic>
      <p:pic>
        <p:nvPicPr>
          <p:cNvPr id="13314" name="Picture 2"/>
          <p:cNvPicPr>
            <a:picLocks noChangeAspect="1" noChangeArrowheads="1"/>
          </p:cNvPicPr>
          <p:nvPr/>
        </p:nvPicPr>
        <p:blipFill>
          <a:blip r:embed="rId3"/>
          <a:srcRect/>
          <a:stretch>
            <a:fillRect/>
          </a:stretch>
        </p:blipFill>
        <p:spPr bwMode="auto">
          <a:xfrm>
            <a:off x="674382" y="1738768"/>
            <a:ext cx="2764323" cy="5101980"/>
          </a:xfrm>
          <a:prstGeom prst="rect">
            <a:avLst/>
          </a:prstGeom>
          <a:noFill/>
          <a:ln w="9525">
            <a:solidFill>
              <a:schemeClr val="bg1">
                <a:lumMod val="85000"/>
              </a:schemeClr>
            </a:solidFill>
            <a:miter lim="800000"/>
            <a:headEnd/>
            <a:tailEnd/>
          </a:ln>
          <a:effectLst/>
        </p:spPr>
      </p:pic>
      <p:sp>
        <p:nvSpPr>
          <p:cNvPr id="20" name="TextBox 19"/>
          <p:cNvSpPr txBox="1"/>
          <p:nvPr/>
        </p:nvSpPr>
        <p:spPr>
          <a:xfrm>
            <a:off x="8505645" y="925902"/>
            <a:ext cx="3467819" cy="707886"/>
          </a:xfrm>
          <a:prstGeom prst="rect">
            <a:avLst/>
          </a:prstGeom>
          <a:noFill/>
        </p:spPr>
        <p:txBody>
          <a:bodyPr wrap="square" rtlCol="0">
            <a:spAutoFit/>
          </a:bodyPr>
          <a:lstStyle/>
          <a:p>
            <a:pPr>
              <a:lnSpc>
                <a:spcPts val="2500"/>
              </a:lnSpc>
            </a:pPr>
            <a:r>
              <a:rPr lang="zh-CN" altLang="en-US" sz="1600" dirty="0" smtClean="0"/>
              <a:t>点击地图中的   图标，可以查看“澎涛”的联系方式和巡检信息。</a:t>
            </a:r>
            <a:endParaRPr lang="zh-CN" altLang="en-US" sz="1600" dirty="0"/>
          </a:p>
        </p:txBody>
      </p:sp>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9" name="圆角矩形 8"/>
          <p:cNvSpPr/>
          <p:nvPr/>
        </p:nvSpPr>
        <p:spPr>
          <a:xfrm>
            <a:off x="865500" y="1869471"/>
            <a:ext cx="1593032" cy="309244"/>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TextBox 13"/>
          <p:cNvSpPr txBox="1"/>
          <p:nvPr/>
        </p:nvSpPr>
        <p:spPr>
          <a:xfrm>
            <a:off x="491706" y="948905"/>
            <a:ext cx="3519577" cy="701795"/>
          </a:xfrm>
          <a:prstGeom prst="rect">
            <a:avLst/>
          </a:prstGeom>
          <a:noFill/>
        </p:spPr>
        <p:txBody>
          <a:bodyPr wrap="square" rtlCol="0">
            <a:spAutoFit/>
          </a:bodyPr>
          <a:lstStyle/>
          <a:p>
            <a:pPr>
              <a:lnSpc>
                <a:spcPts val="2500"/>
              </a:lnSpc>
            </a:pPr>
            <a:r>
              <a:rPr lang="zh-CN" altLang="en-US" sz="1600" dirty="0" smtClean="0"/>
              <a:t>输入巡线工姓名，实时查看所查巡线工的巡检情况</a:t>
            </a:r>
            <a:endParaRPr lang="zh-CN" altLang="en-US" sz="1600" dirty="0"/>
          </a:p>
        </p:txBody>
      </p:sp>
      <p:sp>
        <p:nvSpPr>
          <p:cNvPr id="17" name="TextBox 16"/>
          <p:cNvSpPr txBox="1"/>
          <p:nvPr/>
        </p:nvSpPr>
        <p:spPr>
          <a:xfrm>
            <a:off x="4344837" y="928777"/>
            <a:ext cx="3683479" cy="707886"/>
          </a:xfrm>
          <a:prstGeom prst="rect">
            <a:avLst/>
          </a:prstGeom>
          <a:noFill/>
        </p:spPr>
        <p:txBody>
          <a:bodyPr wrap="square" rtlCol="0">
            <a:spAutoFit/>
          </a:bodyPr>
          <a:lstStyle/>
          <a:p>
            <a:pPr>
              <a:lnSpc>
                <a:spcPts val="2500"/>
              </a:lnSpc>
            </a:pPr>
            <a:r>
              <a:rPr lang="zh-CN" altLang="en-US" sz="1600" dirty="0" smtClean="0"/>
              <a:t>输入关键字“涛”，查询到姓名中含有“涛”字的在线人员“澎涛”</a:t>
            </a:r>
            <a:endParaRPr lang="zh-CN" altLang="en-US" sz="1600" dirty="0"/>
          </a:p>
        </p:txBody>
      </p:sp>
      <p:pic>
        <p:nvPicPr>
          <p:cNvPr id="12293" name="Picture 5" descr="C:\Users\Administrator.WIN7U-20150917U\Documents\Tencent Files\645343598\FileRecv\app界面切图\巡线工0220\小人1.png"/>
          <p:cNvPicPr>
            <a:picLocks noChangeAspect="1" noChangeArrowheads="1"/>
          </p:cNvPicPr>
          <p:nvPr/>
        </p:nvPicPr>
        <p:blipFill>
          <a:blip r:embed="rId4" cstate="print"/>
          <a:srcRect/>
          <a:stretch>
            <a:fillRect/>
          </a:stretch>
        </p:blipFill>
        <p:spPr bwMode="auto">
          <a:xfrm>
            <a:off x="9856217" y="990300"/>
            <a:ext cx="104236" cy="289545"/>
          </a:xfrm>
          <a:prstGeom prst="rect">
            <a:avLst/>
          </a:prstGeom>
          <a:noFill/>
        </p:spPr>
      </p:pic>
      <p:sp>
        <p:nvSpPr>
          <p:cNvPr id="11" name="圆角矩形 10"/>
          <p:cNvSpPr/>
          <p:nvPr/>
        </p:nvSpPr>
        <p:spPr>
          <a:xfrm>
            <a:off x="9253269" y="2352135"/>
            <a:ext cx="1969697" cy="1383101"/>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右箭头 11"/>
          <p:cNvSpPr/>
          <p:nvPr/>
        </p:nvSpPr>
        <p:spPr>
          <a:xfrm>
            <a:off x="3752491" y="3493698"/>
            <a:ext cx="767751" cy="26741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3" name="右箭头 12"/>
          <p:cNvSpPr/>
          <p:nvPr/>
        </p:nvSpPr>
        <p:spPr>
          <a:xfrm>
            <a:off x="7881668" y="3542584"/>
            <a:ext cx="767751" cy="26741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3315" name="Picture 3"/>
          <p:cNvPicPr>
            <a:picLocks noChangeAspect="1" noChangeArrowheads="1"/>
          </p:cNvPicPr>
          <p:nvPr/>
        </p:nvPicPr>
        <p:blipFill>
          <a:blip r:embed="rId5"/>
          <a:srcRect/>
          <a:stretch>
            <a:fillRect/>
          </a:stretch>
        </p:blipFill>
        <p:spPr bwMode="auto">
          <a:xfrm>
            <a:off x="4865297" y="1686756"/>
            <a:ext cx="2670595" cy="5171243"/>
          </a:xfrm>
          <a:prstGeom prst="rect">
            <a:avLst/>
          </a:prstGeom>
          <a:noFill/>
          <a:ln w="9525">
            <a:solidFill>
              <a:schemeClr val="bg1">
                <a:lumMod val="85000"/>
              </a:schemeClr>
            </a:solid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854553" y="1066711"/>
            <a:ext cx="2872058" cy="3474263"/>
          </a:xfrm>
          <a:prstGeom prst="rect">
            <a:avLst/>
          </a:prstGeom>
          <a:noFill/>
          <a:ln w="9525">
            <a:solidFill>
              <a:schemeClr val="bg1">
                <a:lumMod val="85000"/>
              </a:schemeClr>
            </a:solid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22" name="圆角矩形 21"/>
          <p:cNvSpPr/>
          <p:nvPr/>
        </p:nvSpPr>
        <p:spPr>
          <a:xfrm>
            <a:off x="1199069" y="1759790"/>
            <a:ext cx="2122100" cy="150962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6" name="TextBox 25"/>
          <p:cNvSpPr txBox="1"/>
          <p:nvPr/>
        </p:nvSpPr>
        <p:spPr>
          <a:xfrm>
            <a:off x="534837" y="4536237"/>
            <a:ext cx="3588589" cy="2308324"/>
          </a:xfrm>
          <a:prstGeom prst="rect">
            <a:avLst/>
          </a:prstGeom>
          <a:solidFill>
            <a:schemeClr val="bg1"/>
          </a:solidFill>
        </p:spPr>
        <p:txBody>
          <a:bodyPr wrap="square" rtlCol="0">
            <a:spAutoFit/>
          </a:bodyPr>
          <a:lstStyle/>
          <a:p>
            <a:pPr>
              <a:lnSpc>
                <a:spcPct val="150000"/>
              </a:lnSpc>
            </a:pPr>
            <a:r>
              <a:rPr lang="zh-CN" altLang="en-US" sz="1600" dirty="0" smtClean="0"/>
              <a:t>       点击任务关键点，共有</a:t>
            </a:r>
            <a:r>
              <a:rPr lang="en-US" altLang="zh-CN" sz="1600" dirty="0" smtClean="0"/>
              <a:t>10</a:t>
            </a:r>
            <a:r>
              <a:rPr lang="zh-CN" altLang="en-US" sz="1600" dirty="0" smtClean="0"/>
              <a:t>个关键点。其中绿色为已巡检的关键点，红色为未巡检的关键点。</a:t>
            </a:r>
            <a:endParaRPr lang="en-US" altLang="zh-CN" sz="1600" dirty="0" smtClean="0"/>
          </a:p>
          <a:p>
            <a:pPr>
              <a:lnSpc>
                <a:spcPct val="150000"/>
              </a:lnSpc>
            </a:pPr>
            <a:r>
              <a:rPr lang="zh-CN" altLang="en-US" sz="1600" dirty="0" smtClean="0"/>
              <a:t>       点击</a:t>
            </a:r>
            <a:r>
              <a:rPr lang="zh-CN" altLang="en-US" sz="1600" dirty="0"/>
              <a:t>查看轨迹，如图二所示：可以看到“澎涛”的巡检轨迹线以及当前巡检位置</a:t>
            </a:r>
            <a:r>
              <a:rPr lang="zh-CN" altLang="en-US" sz="1600" dirty="0" smtClean="0"/>
              <a:t>。</a:t>
            </a:r>
            <a:endParaRPr lang="zh-CN" altLang="en-US" sz="1600" dirty="0"/>
          </a:p>
        </p:txBody>
      </p:sp>
      <p:pic>
        <p:nvPicPr>
          <p:cNvPr id="14339" name="Picture 3"/>
          <p:cNvPicPr>
            <a:picLocks noChangeAspect="1" noChangeArrowheads="1"/>
          </p:cNvPicPr>
          <p:nvPr/>
        </p:nvPicPr>
        <p:blipFill>
          <a:blip r:embed="rId4"/>
          <a:srcRect/>
          <a:stretch>
            <a:fillRect/>
          </a:stretch>
        </p:blipFill>
        <p:spPr bwMode="auto">
          <a:xfrm>
            <a:off x="4576985" y="1128173"/>
            <a:ext cx="2962772" cy="5729827"/>
          </a:xfrm>
          <a:prstGeom prst="rect">
            <a:avLst/>
          </a:prstGeom>
          <a:noFill/>
          <a:ln w="9525">
            <a:solidFill>
              <a:schemeClr val="bg1">
                <a:lumMod val="85000"/>
              </a:schemeClr>
            </a:solidFill>
            <a:miter lim="800000"/>
            <a:headEnd/>
            <a:tailEnd/>
          </a:ln>
          <a:effectLst/>
        </p:spPr>
      </p:pic>
      <p:pic>
        <p:nvPicPr>
          <p:cNvPr id="14340" name="Picture 4"/>
          <p:cNvPicPr>
            <a:picLocks noChangeAspect="1" noChangeArrowheads="1"/>
          </p:cNvPicPr>
          <p:nvPr/>
        </p:nvPicPr>
        <p:blipFill>
          <a:blip r:embed="rId5"/>
          <a:srcRect/>
          <a:stretch>
            <a:fillRect/>
          </a:stretch>
        </p:blipFill>
        <p:spPr bwMode="auto">
          <a:xfrm>
            <a:off x="8600535" y="1114661"/>
            <a:ext cx="2962994" cy="5743339"/>
          </a:xfrm>
          <a:prstGeom prst="rect">
            <a:avLst/>
          </a:prstGeom>
          <a:noFill/>
          <a:ln w="9525">
            <a:solidFill>
              <a:schemeClr val="bg1">
                <a:lumMod val="85000"/>
              </a:schemeClr>
            </a:solid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 name="Picture 10"/>
          <p:cNvPicPr>
            <a:picLocks noChangeAspect="1" noChangeArrowheads="1"/>
          </p:cNvPicPr>
          <p:nvPr/>
        </p:nvPicPr>
        <p:blipFill>
          <a:blip r:embed="rId3"/>
          <a:srcRect/>
          <a:stretch>
            <a:fillRect/>
          </a:stretch>
        </p:blipFill>
        <p:spPr bwMode="auto">
          <a:xfrm>
            <a:off x="6206111" y="1017222"/>
            <a:ext cx="2920539" cy="5695052"/>
          </a:xfrm>
          <a:prstGeom prst="rect">
            <a:avLst/>
          </a:prstGeom>
          <a:noFill/>
          <a:ln w="9525">
            <a:solidFill>
              <a:schemeClr val="bg1">
                <a:lumMod val="85000"/>
              </a:schemeClr>
            </a:solidFill>
            <a:miter lim="800000"/>
            <a:headEnd/>
            <a:tailEnd/>
          </a:ln>
          <a:effectLst/>
        </p:spPr>
      </p:pic>
      <p:pic>
        <p:nvPicPr>
          <p:cNvPr id="16386" name="Picture 2"/>
          <p:cNvPicPr>
            <a:picLocks noChangeAspect="1" noChangeArrowheads="1"/>
          </p:cNvPicPr>
          <p:nvPr/>
        </p:nvPicPr>
        <p:blipFill>
          <a:blip r:embed="rId4"/>
          <a:srcRect/>
          <a:stretch>
            <a:fillRect/>
          </a:stretch>
        </p:blipFill>
        <p:spPr bwMode="auto">
          <a:xfrm>
            <a:off x="3065543" y="1008793"/>
            <a:ext cx="3018617" cy="5857636"/>
          </a:xfrm>
          <a:prstGeom prst="rect">
            <a:avLst/>
          </a:prstGeom>
          <a:noFill/>
          <a:ln w="9525">
            <a:solidFill>
              <a:schemeClr val="bg1">
                <a:lumMod val="85000"/>
              </a:schemeClr>
            </a:solid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19" name="TextBox 18"/>
          <p:cNvSpPr txBox="1"/>
          <p:nvPr/>
        </p:nvSpPr>
        <p:spPr>
          <a:xfrm>
            <a:off x="159723" y="1074180"/>
            <a:ext cx="2640627" cy="3416320"/>
          </a:xfrm>
          <a:prstGeom prst="rect">
            <a:avLst/>
          </a:prstGeom>
          <a:solidFill>
            <a:schemeClr val="bg1"/>
          </a:solidFill>
        </p:spPr>
        <p:txBody>
          <a:bodyPr wrap="square" rtlCol="0">
            <a:spAutoFit/>
          </a:bodyPr>
          <a:lstStyle/>
          <a:p>
            <a:pPr>
              <a:lnSpc>
                <a:spcPct val="150000"/>
              </a:lnSpc>
            </a:pPr>
            <a:r>
              <a:rPr lang="zh-CN" altLang="en-US" dirty="0" smtClean="0"/>
              <a:t>点击轨迹回放       图标，进行</a:t>
            </a:r>
            <a:r>
              <a:rPr lang="zh-CN" altLang="en-US" dirty="0"/>
              <a:t>巡线</a:t>
            </a:r>
            <a:r>
              <a:rPr lang="zh-CN" altLang="en-US" dirty="0" smtClean="0"/>
              <a:t>工历史轨迹回放。</a:t>
            </a:r>
            <a:endParaRPr lang="en-US" altLang="zh-CN" dirty="0" smtClean="0"/>
          </a:p>
          <a:p>
            <a:pPr>
              <a:lnSpc>
                <a:spcPct val="150000"/>
              </a:lnSpc>
            </a:pPr>
            <a:r>
              <a:rPr lang="zh-CN" altLang="en-US" dirty="0" smtClean="0"/>
              <a:t>      选定一个日期，输入姓名。查询符合条件的人员。或直接点击巡线工，进入巡线工巡检</a:t>
            </a:r>
            <a:r>
              <a:rPr lang="zh-CN" altLang="en-US" dirty="0"/>
              <a:t>详情，查看轨迹。</a:t>
            </a:r>
          </a:p>
        </p:txBody>
      </p:sp>
      <p:pic>
        <p:nvPicPr>
          <p:cNvPr id="17" name="Picture 5" descr="C:\Users\Administrator.WIN7U-20150917U\Documents\Tencent Files\645343598\FileRecv\app界面切图\管道工0227\实时监控-轨迹回放.png"/>
          <p:cNvPicPr>
            <a:picLocks noChangeAspect="1" noChangeArrowheads="1"/>
          </p:cNvPicPr>
          <p:nvPr/>
        </p:nvPicPr>
        <p:blipFill>
          <a:blip r:embed="rId5" cstate="print"/>
          <a:srcRect/>
          <a:stretch>
            <a:fillRect/>
          </a:stretch>
        </p:blipFill>
        <p:spPr bwMode="auto">
          <a:xfrm>
            <a:off x="1623329" y="1117641"/>
            <a:ext cx="417662" cy="417662"/>
          </a:xfrm>
          <a:prstGeom prst="rect">
            <a:avLst/>
          </a:prstGeom>
          <a:noFill/>
        </p:spPr>
      </p:pic>
      <p:sp>
        <p:nvSpPr>
          <p:cNvPr id="6" name="流程图: 联系 5"/>
          <p:cNvSpPr/>
          <p:nvPr/>
        </p:nvSpPr>
        <p:spPr>
          <a:xfrm>
            <a:off x="5184939" y="1170288"/>
            <a:ext cx="330679" cy="339304"/>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 name="矩形 2"/>
          <p:cNvSpPr/>
          <p:nvPr/>
        </p:nvSpPr>
        <p:spPr>
          <a:xfrm>
            <a:off x="6848475" y="4932854"/>
            <a:ext cx="2157412"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8601" y="1008793"/>
            <a:ext cx="2851741" cy="5703481"/>
          </a:xfrm>
          <a:prstGeom prst="rect">
            <a:avLst/>
          </a:prstGeom>
          <a:noFill/>
          <a:ln w="9525">
            <a:solidFill>
              <a:schemeClr val="bg1">
                <a:lumMod val="85000"/>
              </a:schemeClr>
            </a:solidFill>
            <a:miter lim="800000"/>
            <a:headEnd/>
            <a:tailEnd/>
          </a:ln>
          <a:effectLst/>
        </p:spPr>
      </p:pic>
      <p:pic>
        <p:nvPicPr>
          <p:cNvPr id="5" name="图片 4"/>
          <p:cNvPicPr>
            <a:picLocks noChangeAspect="1"/>
          </p:cNvPicPr>
          <p:nvPr/>
        </p:nvPicPr>
        <p:blipFill>
          <a:blip r:embed="rId7"/>
          <a:stretch>
            <a:fillRect/>
          </a:stretch>
        </p:blipFill>
        <p:spPr>
          <a:xfrm>
            <a:off x="9875804" y="1571891"/>
            <a:ext cx="601695" cy="350988"/>
          </a:xfrm>
          <a:prstGeom prst="rect">
            <a:avLst/>
          </a:prstGeom>
        </p:spPr>
      </p:pic>
      <p:sp>
        <p:nvSpPr>
          <p:cNvPr id="15" name="矩形 14"/>
          <p:cNvSpPr/>
          <p:nvPr/>
        </p:nvSpPr>
        <p:spPr>
          <a:xfrm>
            <a:off x="11315701" y="3313604"/>
            <a:ext cx="695324"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390111"/>
            <a:ext cx="2754507" cy="5364372"/>
          </a:xfrm>
          <a:prstGeom prst="rect">
            <a:avLst/>
          </a:prstGeom>
          <a:noFill/>
          <a:ln w="9525">
            <a:solidFill>
              <a:schemeClr val="bg1">
                <a:lumMod val="85000"/>
              </a:schemeClr>
            </a:solidFill>
            <a:miter lim="800000"/>
            <a:headEnd/>
            <a:tailEnd/>
          </a:ln>
          <a:effectLst/>
        </p:spPr>
      </p:pic>
      <p:pic>
        <p:nvPicPr>
          <p:cNvPr id="17413" name="Picture 5"/>
          <p:cNvPicPr>
            <a:picLocks noChangeAspect="1" noChangeArrowheads="1"/>
          </p:cNvPicPr>
          <p:nvPr/>
        </p:nvPicPr>
        <p:blipFill>
          <a:blip r:embed="rId4"/>
          <a:srcRect/>
          <a:stretch>
            <a:fillRect/>
          </a:stretch>
        </p:blipFill>
        <p:spPr bwMode="auto">
          <a:xfrm>
            <a:off x="5948803" y="1052423"/>
            <a:ext cx="2953658" cy="5738343"/>
          </a:xfrm>
          <a:prstGeom prst="rect">
            <a:avLst/>
          </a:prstGeom>
          <a:noFill/>
          <a:ln w="9525">
            <a:solidFill>
              <a:schemeClr val="bg1">
                <a:lumMod val="85000"/>
              </a:schemeClr>
            </a:solidFill>
            <a:miter lim="800000"/>
            <a:headEnd/>
            <a:tailEnd/>
          </a:ln>
          <a:effectLst/>
        </p:spPr>
      </p:pic>
      <p:sp>
        <p:nvSpPr>
          <p:cNvPr id="2" name="标题 1"/>
          <p:cNvSpPr>
            <a:spLocks noGrp="1"/>
          </p:cNvSpPr>
          <p:nvPr>
            <p:ph type="title"/>
          </p:nvPr>
        </p:nvSpPr>
        <p:spPr/>
        <p:txBody>
          <a:bodyPr/>
          <a:lstStyle/>
          <a:p>
            <a:pPr algn="l"/>
            <a:r>
              <a:rPr lang="zh-CN" altLang="en-US" sz="3200" dirty="0" smtClean="0">
                <a:solidFill>
                  <a:srgbClr val="FF0000"/>
                </a:solidFill>
              </a:rPr>
              <a:t>实时监控</a:t>
            </a:r>
            <a:r>
              <a:rPr lang="en-US" altLang="zh-CN" sz="3200" dirty="0" smtClean="0">
                <a:solidFill>
                  <a:srgbClr val="FF0000"/>
                </a:solidFill>
              </a:rPr>
              <a:t>-</a:t>
            </a:r>
            <a:r>
              <a:rPr lang="zh-CN" altLang="en-US" sz="2400" dirty="0" smtClean="0"/>
              <a:t>历史轨迹回放</a:t>
            </a:r>
            <a:endParaRPr lang="zh-CN" altLang="en-US" sz="3200" dirty="0"/>
          </a:p>
        </p:txBody>
      </p:sp>
      <p:sp>
        <p:nvSpPr>
          <p:cNvPr id="11" name="圆角矩形 10"/>
          <p:cNvSpPr/>
          <p:nvPr/>
        </p:nvSpPr>
        <p:spPr>
          <a:xfrm>
            <a:off x="2303255" y="2587904"/>
            <a:ext cx="310550" cy="27605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7411" name="Picture 3"/>
          <p:cNvPicPr>
            <a:picLocks noChangeAspect="1" noChangeArrowheads="1"/>
          </p:cNvPicPr>
          <p:nvPr/>
        </p:nvPicPr>
        <p:blipFill>
          <a:blip r:embed="rId5"/>
          <a:srcRect/>
          <a:stretch>
            <a:fillRect/>
          </a:stretch>
        </p:blipFill>
        <p:spPr bwMode="auto">
          <a:xfrm>
            <a:off x="114785" y="3312528"/>
            <a:ext cx="2473141" cy="3312543"/>
          </a:xfrm>
          <a:prstGeom prst="rect">
            <a:avLst/>
          </a:prstGeom>
          <a:noFill/>
          <a:ln w="9525">
            <a:noFill/>
            <a:miter lim="800000"/>
            <a:headEnd/>
            <a:tailEnd/>
          </a:ln>
          <a:effectLst/>
        </p:spPr>
      </p:pic>
      <p:pic>
        <p:nvPicPr>
          <p:cNvPr id="17412" name="Picture 4"/>
          <p:cNvPicPr>
            <a:picLocks noChangeAspect="1" noChangeArrowheads="1"/>
          </p:cNvPicPr>
          <p:nvPr/>
        </p:nvPicPr>
        <p:blipFill>
          <a:blip r:embed="rId6"/>
          <a:srcRect/>
          <a:stretch>
            <a:fillRect/>
          </a:stretch>
        </p:blipFill>
        <p:spPr bwMode="auto">
          <a:xfrm>
            <a:off x="2864053" y="1035167"/>
            <a:ext cx="2950150" cy="5711705"/>
          </a:xfrm>
          <a:prstGeom prst="rect">
            <a:avLst/>
          </a:prstGeom>
          <a:noFill/>
          <a:ln w="9525">
            <a:solidFill>
              <a:schemeClr val="bg1">
                <a:lumMod val="85000"/>
              </a:schemeClr>
            </a:solidFill>
            <a:miter lim="800000"/>
            <a:headEnd/>
            <a:tailEnd/>
          </a:ln>
          <a:effectLst/>
        </p:spPr>
      </p:pic>
      <p:sp>
        <p:nvSpPr>
          <p:cNvPr id="16" name="圆角矩形 15"/>
          <p:cNvSpPr/>
          <p:nvPr/>
        </p:nvSpPr>
        <p:spPr>
          <a:xfrm>
            <a:off x="2912853" y="6018362"/>
            <a:ext cx="322052" cy="33930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流程图: 联系 19"/>
          <p:cNvSpPr/>
          <p:nvPr/>
        </p:nvSpPr>
        <p:spPr>
          <a:xfrm>
            <a:off x="8399259" y="5518034"/>
            <a:ext cx="330679" cy="339304"/>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7414" name="Picture 6"/>
          <p:cNvPicPr>
            <a:picLocks noChangeAspect="1" noChangeArrowheads="1"/>
          </p:cNvPicPr>
          <p:nvPr/>
        </p:nvPicPr>
        <p:blipFill>
          <a:blip r:embed="rId7"/>
          <a:srcRect/>
          <a:stretch>
            <a:fillRect/>
          </a:stretch>
        </p:blipFill>
        <p:spPr bwMode="auto">
          <a:xfrm>
            <a:off x="9079358" y="1078301"/>
            <a:ext cx="2987169" cy="5641676"/>
          </a:xfrm>
          <a:prstGeom prst="rect">
            <a:avLst/>
          </a:prstGeom>
          <a:noFill/>
          <a:ln w="9525">
            <a:noFill/>
            <a:miter lim="800000"/>
            <a:headEnd/>
            <a:tailEnd/>
          </a:ln>
          <a:effectLst/>
        </p:spPr>
      </p:pic>
      <p:sp>
        <p:nvSpPr>
          <p:cNvPr id="22" name="圆角矩形 21"/>
          <p:cNvSpPr/>
          <p:nvPr/>
        </p:nvSpPr>
        <p:spPr>
          <a:xfrm>
            <a:off x="11553645" y="6136256"/>
            <a:ext cx="471578" cy="339307"/>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7415" name="Picture 7"/>
          <p:cNvPicPr>
            <a:picLocks noChangeAspect="1" noChangeArrowheads="1"/>
          </p:cNvPicPr>
          <p:nvPr/>
        </p:nvPicPr>
        <p:blipFill>
          <a:blip r:embed="rId8"/>
          <a:srcRect/>
          <a:stretch>
            <a:fillRect/>
          </a:stretch>
        </p:blipFill>
        <p:spPr bwMode="auto">
          <a:xfrm>
            <a:off x="9089294" y="983734"/>
            <a:ext cx="2927301" cy="5727618"/>
          </a:xfrm>
          <a:prstGeom prst="rect">
            <a:avLst/>
          </a:prstGeom>
          <a:noFill/>
          <a:ln w="9525">
            <a:solidFill>
              <a:schemeClr val="bg1">
                <a:lumMod val="85000"/>
              </a:schemeClr>
            </a:solidFill>
            <a:miter lim="800000"/>
            <a:headEnd/>
            <a:tailEnd/>
          </a:ln>
          <a:effectLst/>
        </p:spPr>
      </p:pic>
      <p:sp>
        <p:nvSpPr>
          <p:cNvPr id="23" name="圆角矩形 22"/>
          <p:cNvSpPr/>
          <p:nvPr/>
        </p:nvSpPr>
        <p:spPr>
          <a:xfrm>
            <a:off x="1942367" y="5227588"/>
            <a:ext cx="559674" cy="250166"/>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TextBox 14"/>
          <p:cNvSpPr txBox="1"/>
          <p:nvPr/>
        </p:nvSpPr>
        <p:spPr>
          <a:xfrm>
            <a:off x="135328" y="971189"/>
            <a:ext cx="2492990" cy="369332"/>
          </a:xfrm>
          <a:prstGeom prst="rect">
            <a:avLst/>
          </a:prstGeom>
          <a:noFill/>
        </p:spPr>
        <p:txBody>
          <a:bodyPr wrap="none" rtlCol="0">
            <a:spAutoFit/>
          </a:bodyPr>
          <a:lstStyle/>
          <a:p>
            <a:r>
              <a:rPr lang="zh-CN" altLang="en-US" dirty="0" smtClean="0"/>
              <a:t>进入历史轨迹回放界面</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5"/>
                                        </p:tgtEl>
                                        <p:attrNameLst>
                                          <p:attrName>style.visibility</p:attrName>
                                        </p:attrNameLst>
                                      </p:cBhvr>
                                      <p:to>
                                        <p:strVal val="visible"/>
                                      </p:to>
                                    </p:set>
                                    <p:animEffect transition="in" filter="fade">
                                      <p:cBhvr>
                                        <p:cTn id="7" dur="750"/>
                                        <p:tgtEl>
                                          <p:spTgt spid="174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down)">
                                      <p:cBhvr>
                                        <p:cTn id="12" dur="500"/>
                                        <p:tgtEl>
                                          <p:spTgt spid="174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3200" dirty="0" smtClean="0">
                <a:solidFill>
                  <a:srgbClr val="FF0000"/>
                </a:solidFill>
              </a:rPr>
              <a:t>实时监控</a:t>
            </a:r>
            <a:r>
              <a:rPr lang="en-US" altLang="zh-CN" sz="3200" dirty="0" smtClean="0">
                <a:solidFill>
                  <a:srgbClr val="FF0000"/>
                </a:solidFill>
              </a:rPr>
              <a:t>-</a:t>
            </a:r>
            <a:r>
              <a:rPr lang="zh-CN" altLang="en-US" sz="2400" dirty="0" smtClean="0"/>
              <a:t>巡检实时考核报表</a:t>
            </a:r>
            <a:endParaRPr lang="zh-CN" altLang="en-US" sz="3200" dirty="0"/>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4489" y="997721"/>
            <a:ext cx="2930140" cy="5860279"/>
          </a:xfrm>
          <a:prstGeom prst="rect">
            <a:avLst/>
          </a:prstGeom>
          <a:noFill/>
          <a:ln w="9525">
            <a:solidFill>
              <a:schemeClr val="bg1">
                <a:lumMod val="85000"/>
              </a:schemeClr>
            </a:solidFill>
            <a:miter lim="800000"/>
            <a:headEnd/>
            <a:tailEnd/>
          </a:ln>
          <a:effectLst/>
        </p:spPr>
      </p:pic>
      <p:sp>
        <p:nvSpPr>
          <p:cNvPr id="18" name="TextBox 18"/>
          <p:cNvSpPr txBox="1"/>
          <p:nvPr/>
        </p:nvSpPr>
        <p:spPr>
          <a:xfrm>
            <a:off x="833956" y="1102496"/>
            <a:ext cx="3126402" cy="2169825"/>
          </a:xfrm>
          <a:prstGeom prst="rect">
            <a:avLst/>
          </a:prstGeom>
          <a:solidFill>
            <a:schemeClr val="bg1"/>
          </a:solidFill>
        </p:spPr>
        <p:txBody>
          <a:bodyPr wrap="square" rtlCol="0">
            <a:spAutoFit/>
          </a:bodyPr>
          <a:lstStyle/>
          <a:p>
            <a:pPr>
              <a:lnSpc>
                <a:spcPct val="150000"/>
              </a:lnSpc>
            </a:pPr>
            <a:r>
              <a:rPr lang="zh-CN" altLang="en-US" dirty="0" smtClean="0"/>
              <a:t>在实时监控界面，点击       图标，弹出徐新建实时考核报表。</a:t>
            </a:r>
            <a:endParaRPr lang="en-US" altLang="zh-CN" dirty="0" smtClean="0"/>
          </a:p>
          <a:p>
            <a:pPr>
              <a:lnSpc>
                <a:spcPct val="150000"/>
              </a:lnSpc>
            </a:pPr>
            <a:r>
              <a:rPr lang="zh-CN" altLang="en-US" dirty="0" smtClean="0"/>
              <a:t>      快速了解截止到当前时间的巡检情况。</a:t>
            </a:r>
            <a:endParaRPr lang="zh-CN" altLang="en-US" dirty="0"/>
          </a:p>
        </p:txBody>
      </p:sp>
      <p:pic>
        <p:nvPicPr>
          <p:cNvPr id="3" name="图片 2"/>
          <p:cNvPicPr>
            <a:picLocks noChangeAspect="1"/>
          </p:cNvPicPr>
          <p:nvPr/>
        </p:nvPicPr>
        <p:blipFill>
          <a:blip r:embed="rId4"/>
          <a:stretch>
            <a:fillRect/>
          </a:stretch>
        </p:blipFill>
        <p:spPr>
          <a:xfrm>
            <a:off x="3261210" y="1266554"/>
            <a:ext cx="295017" cy="266723"/>
          </a:xfrm>
          <a:prstGeom prst="rect">
            <a:avLst/>
          </a:prstGeom>
          <a:solidFill>
            <a:schemeClr val="bg1"/>
          </a:solidFill>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8760" y="997720"/>
            <a:ext cx="2930140" cy="5860279"/>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408160240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3471" y="1320967"/>
            <a:ext cx="461665" cy="4987375"/>
          </a:xfrm>
          <a:prstGeom prst="rect">
            <a:avLst/>
          </a:prstGeom>
          <a:noFill/>
        </p:spPr>
        <p:txBody>
          <a:bodyPr vert="eaVert" wrap="square" rtlCol="0">
            <a:spAutoFit/>
          </a:bodyPr>
          <a:lstStyle/>
          <a:p>
            <a:r>
              <a:rPr lang="zh-CN" altLang="en-US" dirty="0" smtClean="0"/>
              <a:t>点击       图标，查看第三方施工信息。</a:t>
            </a:r>
            <a:endParaRPr lang="en-US" altLang="zh-CN" dirty="0" smtClean="0"/>
          </a:p>
        </p:txBody>
      </p:sp>
      <p:pic>
        <p:nvPicPr>
          <p:cNvPr id="11" name="Picture 5"/>
          <p:cNvPicPr>
            <a:picLocks noChangeAspect="1" noChangeArrowheads="1"/>
          </p:cNvPicPr>
          <p:nvPr/>
        </p:nvPicPr>
        <p:blipFill>
          <a:blip r:embed="rId3"/>
          <a:srcRect/>
          <a:stretch>
            <a:fillRect/>
          </a:stretch>
        </p:blipFill>
        <p:spPr bwMode="auto">
          <a:xfrm>
            <a:off x="1608282" y="1286947"/>
            <a:ext cx="2687484" cy="5215071"/>
          </a:xfrm>
          <a:prstGeom prst="rect">
            <a:avLst/>
          </a:prstGeom>
          <a:noFill/>
          <a:ln w="9525">
            <a:solidFill>
              <a:schemeClr val="bg1">
                <a:lumMod val="85000"/>
              </a:schemeClr>
            </a:solid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6" name="流程图: 联系 5"/>
          <p:cNvSpPr/>
          <p:nvPr/>
        </p:nvSpPr>
        <p:spPr>
          <a:xfrm>
            <a:off x="3781425" y="1358825"/>
            <a:ext cx="476241" cy="412819"/>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7" name="Picture 10" descr="C:\Users\Administrator.WIN7U-20150917U\Documents\Tencent Files\645343598\FileRecv\app界面切图\管道工0227\实时监控-图层管理.png"/>
          <p:cNvPicPr>
            <a:picLocks noChangeAspect="1" noChangeArrowheads="1"/>
          </p:cNvPicPr>
          <p:nvPr/>
        </p:nvPicPr>
        <p:blipFill>
          <a:blip r:embed="rId4" cstate="print"/>
          <a:srcRect/>
          <a:stretch>
            <a:fillRect/>
          </a:stretch>
        </p:blipFill>
        <p:spPr bwMode="auto">
          <a:xfrm>
            <a:off x="579618" y="1883441"/>
            <a:ext cx="426291" cy="426291"/>
          </a:xfrm>
          <a:prstGeom prst="rect">
            <a:avLst/>
          </a:prstGeom>
          <a:noFill/>
        </p:spPr>
      </p:pic>
      <p:pic>
        <p:nvPicPr>
          <p:cNvPr id="2050" name="Picture 2"/>
          <p:cNvPicPr>
            <a:picLocks noChangeAspect="1" noChangeArrowheads="1"/>
          </p:cNvPicPr>
          <p:nvPr/>
        </p:nvPicPr>
        <p:blipFill>
          <a:blip r:embed="rId5"/>
          <a:srcRect/>
          <a:stretch>
            <a:fillRect/>
          </a:stretch>
        </p:blipFill>
        <p:spPr bwMode="auto">
          <a:xfrm>
            <a:off x="5081339" y="1330250"/>
            <a:ext cx="2682814" cy="5279679"/>
          </a:xfrm>
          <a:prstGeom prst="rect">
            <a:avLst/>
          </a:prstGeom>
          <a:noFill/>
          <a:ln w="9525">
            <a:solidFill>
              <a:schemeClr val="bg1">
                <a:lumMod val="85000"/>
              </a:schemeClr>
            </a:solid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8710900" y="1324298"/>
            <a:ext cx="2702835" cy="5244861"/>
          </a:xfrm>
          <a:prstGeom prst="rect">
            <a:avLst/>
          </a:prstGeom>
          <a:noFill/>
          <a:ln w="9525">
            <a:solidFill>
              <a:schemeClr val="bg1">
                <a:lumMod val="85000"/>
              </a:schemeClr>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p:cNvPicPr>
            <a:picLocks noChangeAspect="1" noChangeArrowheads="1"/>
          </p:cNvPicPr>
          <p:nvPr/>
        </p:nvPicPr>
        <p:blipFill>
          <a:blip r:embed="rId3"/>
          <a:srcRect/>
          <a:stretch>
            <a:fillRect/>
          </a:stretch>
        </p:blipFill>
        <p:spPr bwMode="auto">
          <a:xfrm>
            <a:off x="233266" y="1092456"/>
            <a:ext cx="2779468" cy="5634913"/>
          </a:xfrm>
          <a:prstGeom prst="rect">
            <a:avLst/>
          </a:prstGeom>
          <a:noFill/>
          <a:ln w="9525">
            <a:solidFill>
              <a:schemeClr val="bg1">
                <a:lumMod val="85000"/>
              </a:schemeClr>
            </a:solid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实时监控</a:t>
            </a:r>
            <a:endParaRPr lang="zh-CN" altLang="en-US" dirty="0">
              <a:solidFill>
                <a:srgbClr val="FF0000"/>
              </a:solidFill>
            </a:endParaRPr>
          </a:p>
        </p:txBody>
      </p:sp>
      <p:sp>
        <p:nvSpPr>
          <p:cNvPr id="6" name="流程图: 联系 5"/>
          <p:cNvSpPr/>
          <p:nvPr/>
        </p:nvSpPr>
        <p:spPr>
          <a:xfrm>
            <a:off x="2597911" y="1489325"/>
            <a:ext cx="294580" cy="311484"/>
          </a:xfrm>
          <a:prstGeom prst="flowChartConnector">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圆角矩形 11"/>
          <p:cNvSpPr/>
          <p:nvPr/>
        </p:nvSpPr>
        <p:spPr>
          <a:xfrm>
            <a:off x="11701672" y="1152569"/>
            <a:ext cx="254537" cy="279418"/>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12292" name="Picture 4"/>
          <p:cNvPicPr>
            <a:picLocks noChangeAspect="1" noChangeArrowheads="1"/>
          </p:cNvPicPr>
          <p:nvPr/>
        </p:nvPicPr>
        <p:blipFill>
          <a:blip r:embed="rId4"/>
          <a:srcRect/>
          <a:stretch>
            <a:fillRect/>
          </a:stretch>
        </p:blipFill>
        <p:spPr bwMode="auto">
          <a:xfrm>
            <a:off x="9138973" y="1101011"/>
            <a:ext cx="2888186" cy="5572423"/>
          </a:xfrm>
          <a:prstGeom prst="rect">
            <a:avLst/>
          </a:prstGeom>
          <a:noFill/>
          <a:ln w="9525">
            <a:solidFill>
              <a:schemeClr val="bg1">
                <a:lumMod val="85000"/>
              </a:schemeClr>
            </a:solidFill>
            <a:miter lim="800000"/>
            <a:headEnd/>
            <a:tailEnd/>
          </a:ln>
          <a:effectLst/>
        </p:spPr>
      </p:pic>
      <p:pic>
        <p:nvPicPr>
          <p:cNvPr id="12293" name="Picture 5"/>
          <p:cNvPicPr>
            <a:picLocks noChangeAspect="1" noChangeArrowheads="1"/>
          </p:cNvPicPr>
          <p:nvPr/>
        </p:nvPicPr>
        <p:blipFill>
          <a:blip r:embed="rId5"/>
          <a:srcRect/>
          <a:stretch>
            <a:fillRect/>
          </a:stretch>
        </p:blipFill>
        <p:spPr bwMode="auto">
          <a:xfrm>
            <a:off x="6144635" y="1101011"/>
            <a:ext cx="2906058" cy="5632977"/>
          </a:xfrm>
          <a:prstGeom prst="rect">
            <a:avLst/>
          </a:prstGeom>
          <a:noFill/>
          <a:ln w="9525">
            <a:solidFill>
              <a:schemeClr val="bg1">
                <a:lumMod val="85000"/>
              </a:schemeClr>
            </a:solidFill>
            <a:miter lim="800000"/>
            <a:headEnd/>
            <a:tailEnd/>
          </a:ln>
          <a:effectLst/>
        </p:spPr>
      </p:pic>
      <p:pic>
        <p:nvPicPr>
          <p:cNvPr id="12294" name="Picture 6"/>
          <p:cNvPicPr>
            <a:picLocks noChangeAspect="1" noChangeArrowheads="1"/>
          </p:cNvPicPr>
          <p:nvPr/>
        </p:nvPicPr>
        <p:blipFill>
          <a:blip r:embed="rId6"/>
          <a:srcRect/>
          <a:stretch>
            <a:fillRect/>
          </a:stretch>
        </p:blipFill>
        <p:spPr bwMode="auto">
          <a:xfrm>
            <a:off x="3147308" y="1119673"/>
            <a:ext cx="2885008" cy="5598367"/>
          </a:xfrm>
          <a:prstGeom prst="rect">
            <a:avLst/>
          </a:prstGeom>
          <a:noFill/>
          <a:ln w="9525">
            <a:solidFill>
              <a:schemeClr val="bg1">
                <a:lumMod val="85000"/>
              </a:schemeClr>
            </a:solidFill>
            <a:miter lim="800000"/>
            <a:headEnd/>
            <a:tailEnd/>
          </a:ln>
          <a:effectLst/>
        </p:spPr>
      </p:pic>
      <p:pic>
        <p:nvPicPr>
          <p:cNvPr id="12295" name="Picture 7"/>
          <p:cNvPicPr>
            <a:picLocks noChangeAspect="1" noChangeArrowheads="1"/>
          </p:cNvPicPr>
          <p:nvPr/>
        </p:nvPicPr>
        <p:blipFill>
          <a:blip r:embed="rId7"/>
          <a:srcRect/>
          <a:stretch>
            <a:fillRect/>
          </a:stretch>
        </p:blipFill>
        <p:spPr bwMode="auto">
          <a:xfrm>
            <a:off x="3140664" y="4030827"/>
            <a:ext cx="2895463" cy="2684884"/>
          </a:xfrm>
          <a:prstGeom prst="rect">
            <a:avLst/>
          </a:prstGeom>
          <a:noFill/>
          <a:ln w="9525">
            <a:noFill/>
            <a:miter lim="800000"/>
            <a:headEnd/>
            <a:tailEnd/>
          </a:ln>
          <a:effectLst/>
        </p:spPr>
      </p:pic>
      <p:sp>
        <p:nvSpPr>
          <p:cNvPr id="14" name="圆角矩形 13"/>
          <p:cNvSpPr/>
          <p:nvPr/>
        </p:nvSpPr>
        <p:spPr>
          <a:xfrm>
            <a:off x="3273638" y="1272286"/>
            <a:ext cx="869153" cy="33257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gtEl>
                                        <p:attrNameLst>
                                          <p:attrName>style.visibility</p:attrName>
                                        </p:attrNameLst>
                                      </p:cBhvr>
                                      <p:to>
                                        <p:strVal val="visible"/>
                                      </p:to>
                                    </p:set>
                                    <p:anim calcmode="lin" valueType="num">
                                      <p:cBhvr additive="base">
                                        <p:cTn id="7" dur="500" fill="hold"/>
                                        <p:tgtEl>
                                          <p:spTgt spid="12295"/>
                                        </p:tgtEl>
                                        <p:attrNameLst>
                                          <p:attrName>ppt_x</p:attrName>
                                        </p:attrNameLst>
                                      </p:cBhvr>
                                      <p:tavLst>
                                        <p:tav tm="0">
                                          <p:val>
                                            <p:strVal val="#ppt_x"/>
                                          </p:val>
                                        </p:tav>
                                        <p:tav tm="100000">
                                          <p:val>
                                            <p:strVal val="#ppt_x"/>
                                          </p:val>
                                        </p:tav>
                                      </p:tavLst>
                                    </p:anim>
                                    <p:anim calcmode="lin" valueType="num">
                                      <p:cBhvr additive="base">
                                        <p:cTn id="8" dur="500" fill="hold"/>
                                        <p:tgtEl>
                                          <p:spTgt spid="122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93"/>
                                        </p:tgtEl>
                                        <p:attrNameLst>
                                          <p:attrName>style.visibility</p:attrName>
                                        </p:attrNameLst>
                                      </p:cBhvr>
                                      <p:to>
                                        <p:strVal val="visible"/>
                                      </p:to>
                                    </p:set>
                                    <p:anim calcmode="lin" valueType="num">
                                      <p:cBhvr additive="base">
                                        <p:cTn id="17" dur="500" fill="hold"/>
                                        <p:tgtEl>
                                          <p:spTgt spid="12293"/>
                                        </p:tgtEl>
                                        <p:attrNameLst>
                                          <p:attrName>ppt_x</p:attrName>
                                        </p:attrNameLst>
                                      </p:cBhvr>
                                      <p:tavLst>
                                        <p:tav tm="0">
                                          <p:val>
                                            <p:strVal val="#ppt_x"/>
                                          </p:val>
                                        </p:tav>
                                        <p:tav tm="100000">
                                          <p:val>
                                            <p:strVal val="#ppt_x"/>
                                          </p:val>
                                        </p:tav>
                                      </p:tavLst>
                                    </p:anim>
                                    <p:anim calcmode="lin" valueType="num">
                                      <p:cBhvr additive="base">
                                        <p:cTn id="1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92"/>
                                        </p:tgtEl>
                                        <p:attrNameLst>
                                          <p:attrName>style.visibility</p:attrName>
                                        </p:attrNameLst>
                                      </p:cBhvr>
                                      <p:to>
                                        <p:strVal val="visible"/>
                                      </p:to>
                                    </p:set>
                                    <p:anim calcmode="lin" valueType="num">
                                      <p:cBhvr additive="base">
                                        <p:cTn id="23" dur="500" fill="hold"/>
                                        <p:tgtEl>
                                          <p:spTgt spid="12292"/>
                                        </p:tgtEl>
                                        <p:attrNameLst>
                                          <p:attrName>ppt_x</p:attrName>
                                        </p:attrNameLst>
                                      </p:cBhvr>
                                      <p:tavLst>
                                        <p:tav tm="0">
                                          <p:val>
                                            <p:strVal val="#ppt_x"/>
                                          </p:val>
                                        </p:tav>
                                        <p:tav tm="100000">
                                          <p:val>
                                            <p:strVal val="#ppt_x"/>
                                          </p:val>
                                        </p:tav>
                                      </p:tavLst>
                                    </p:anim>
                                    <p:anim calcmode="lin" valueType="num">
                                      <p:cBhvr additive="base">
                                        <p:cTn id="24"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458325" cy="847725"/>
          </a:xfrm>
        </p:spPr>
        <p:txBody>
          <a:bodyPr/>
          <a:lstStyle/>
          <a:p>
            <a:pPr algn="l">
              <a:lnSpc>
                <a:spcPct val="150000"/>
              </a:lnSpc>
            </a:pPr>
            <a:r>
              <a:rPr lang="zh-CN" altLang="en-US" sz="3200" dirty="0" smtClean="0"/>
              <a:t>移动巡检管理</a:t>
            </a:r>
            <a:r>
              <a:rPr lang="en-US" altLang="zh-CN" sz="3200" dirty="0" smtClean="0"/>
              <a:t>APP</a:t>
            </a:r>
            <a:r>
              <a:rPr lang="zh-CN" altLang="en-US" sz="3200" dirty="0" smtClean="0"/>
              <a:t>，巡检业务功能详细操作指南</a:t>
            </a:r>
            <a:endParaRPr lang="zh-CN" altLang="en-US" sz="3200" dirty="0"/>
          </a:p>
        </p:txBody>
      </p:sp>
      <p:graphicFrame>
        <p:nvGraphicFramePr>
          <p:cNvPr id="8" name="图示 7"/>
          <p:cNvGraphicFramePr/>
          <p:nvPr>
            <p:extLst>
              <p:ext uri="{D42A27DB-BD31-4B8C-83A1-F6EECF244321}">
                <p14:modId xmlns:p14="http://schemas.microsoft.com/office/powerpoint/2010/main" val="4162031660"/>
              </p:ext>
            </p:extLst>
          </p:nvPr>
        </p:nvGraphicFramePr>
        <p:xfrm>
          <a:off x="3152775" y="1952623"/>
          <a:ext cx="3276600" cy="1809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6298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待办</a:t>
            </a:r>
            <a:endParaRPr lang="zh-CN" altLang="en-US" dirty="0">
              <a:solidFill>
                <a:srgbClr val="FF0000"/>
              </a:solidFill>
            </a:endParaRPr>
          </a:p>
        </p:txBody>
      </p:sp>
      <p:sp>
        <p:nvSpPr>
          <p:cNvPr id="12" name="TextBox 11"/>
          <p:cNvSpPr txBox="1"/>
          <p:nvPr/>
        </p:nvSpPr>
        <p:spPr>
          <a:xfrm>
            <a:off x="339246" y="1712257"/>
            <a:ext cx="4876566" cy="3000821"/>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b="1" dirty="0" smtClean="0"/>
              <a:t>待办分为待办和已办两个界面</a:t>
            </a:r>
            <a:endParaRPr lang="en-US" altLang="zh-CN" b="1" dirty="0" smtClean="0"/>
          </a:p>
          <a:p>
            <a:pPr>
              <a:lnSpc>
                <a:spcPct val="150000"/>
              </a:lnSpc>
            </a:pPr>
            <a:endParaRPr lang="en-US" altLang="zh-CN" dirty="0" smtClean="0"/>
          </a:p>
          <a:p>
            <a:pPr marL="742950" lvl="1" indent="-285750">
              <a:lnSpc>
                <a:spcPct val="150000"/>
              </a:lnSpc>
              <a:buFont typeface="Wingdings" panose="05000000000000000000" pitchFamily="2" charset="2"/>
              <a:buChar char="p"/>
            </a:pPr>
            <a:r>
              <a:rPr lang="zh-CN" altLang="en-US" dirty="0" smtClean="0"/>
              <a:t>待办界面显示</a:t>
            </a:r>
            <a:r>
              <a:rPr lang="en-US" altLang="zh-CN" dirty="0" smtClean="0"/>
              <a:t>【</a:t>
            </a:r>
            <a:r>
              <a:rPr lang="zh-CN" altLang="en-US" dirty="0" smtClean="0">
                <a:solidFill>
                  <a:srgbClr val="FF0000"/>
                </a:solidFill>
              </a:rPr>
              <a:t>巡检事件上报</a:t>
            </a:r>
            <a:r>
              <a:rPr lang="en-US" altLang="zh-CN" dirty="0"/>
              <a:t>】</a:t>
            </a:r>
            <a:r>
              <a:rPr lang="zh-CN" altLang="en-US" dirty="0" smtClean="0">
                <a:solidFill>
                  <a:srgbClr val="FF0000"/>
                </a:solidFill>
              </a:rPr>
              <a:t>，</a:t>
            </a:r>
            <a:r>
              <a:rPr lang="en-US" altLang="zh-CN" dirty="0" smtClean="0">
                <a:solidFill>
                  <a:srgbClr val="FF0000"/>
                </a:solidFill>
              </a:rPr>
              <a:t>【</a:t>
            </a:r>
            <a:r>
              <a:rPr lang="zh-CN" altLang="en-US" dirty="0" smtClean="0">
                <a:solidFill>
                  <a:srgbClr val="FF0000"/>
                </a:solidFill>
              </a:rPr>
              <a:t>第三方施工上报</a:t>
            </a:r>
            <a:r>
              <a:rPr lang="en-US" altLang="zh-CN" dirty="0" smtClean="0">
                <a:solidFill>
                  <a:srgbClr val="FF0000"/>
                </a:solidFill>
              </a:rPr>
              <a:t>】</a:t>
            </a:r>
            <a:r>
              <a:rPr lang="zh-CN" altLang="en-US" dirty="0" smtClean="0"/>
              <a:t>的数据信息。当上报流程到当前用户时，可以在“待办”界面查看办理。</a:t>
            </a:r>
            <a:endParaRPr lang="en-US" altLang="zh-CN" dirty="0" smtClean="0"/>
          </a:p>
          <a:p>
            <a:pPr marL="742950" lvl="1" indent="-285750">
              <a:lnSpc>
                <a:spcPct val="150000"/>
              </a:lnSpc>
              <a:buFont typeface="Wingdings" panose="05000000000000000000" pitchFamily="2" charset="2"/>
              <a:buChar char="p"/>
            </a:pPr>
            <a:r>
              <a:rPr lang="zh-CN" altLang="en-US" dirty="0" smtClean="0">
                <a:solidFill>
                  <a:srgbClr val="FF0000"/>
                </a:solidFill>
              </a:rPr>
              <a:t>事件处理完毕后会出现在已办界面。</a:t>
            </a:r>
            <a:endParaRPr lang="en-US" altLang="zh-CN" dirty="0" smtClean="0">
              <a:solidFill>
                <a:srgbClr val="FF0000"/>
              </a:solidFill>
            </a:endParaRPr>
          </a:p>
        </p:txBody>
      </p:sp>
      <p:pic>
        <p:nvPicPr>
          <p:cNvPr id="13314" name="Picture 2"/>
          <p:cNvPicPr>
            <a:picLocks noChangeAspect="1" noChangeArrowheads="1"/>
          </p:cNvPicPr>
          <p:nvPr/>
        </p:nvPicPr>
        <p:blipFill>
          <a:blip r:embed="rId2"/>
          <a:srcRect/>
          <a:stretch>
            <a:fillRect/>
          </a:stretch>
        </p:blipFill>
        <p:spPr bwMode="auto">
          <a:xfrm>
            <a:off x="5683178" y="968439"/>
            <a:ext cx="2982266" cy="5794311"/>
          </a:xfrm>
          <a:prstGeom prst="rect">
            <a:avLst/>
          </a:prstGeom>
          <a:noFill/>
          <a:ln w="9525">
            <a:solidFill>
              <a:schemeClr val="bg1">
                <a:lumMod val="85000"/>
              </a:schemeClr>
            </a:solid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9113676" y="970289"/>
            <a:ext cx="2984822" cy="5792462"/>
          </a:xfrm>
          <a:prstGeom prst="rect">
            <a:avLst/>
          </a:prstGeom>
          <a:noFill/>
          <a:ln w="9525">
            <a:solidFill>
              <a:schemeClr val="bg1">
                <a:lumMod val="85000"/>
              </a:schemeClr>
            </a:solid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127" y="2663955"/>
            <a:ext cx="2499654" cy="4222879"/>
          </a:xfrm>
          <a:prstGeom prst="rect">
            <a:avLst/>
          </a:prstGeom>
        </p:spPr>
      </p:pic>
      <p:pic>
        <p:nvPicPr>
          <p:cNvPr id="1029" name="Picture 5"/>
          <p:cNvPicPr>
            <a:picLocks noChangeAspect="1" noChangeArrowheads="1"/>
          </p:cNvPicPr>
          <p:nvPr/>
        </p:nvPicPr>
        <p:blipFill>
          <a:blip r:embed="rId4"/>
          <a:srcRect/>
          <a:stretch>
            <a:fillRect/>
          </a:stretch>
        </p:blipFill>
        <p:spPr bwMode="auto">
          <a:xfrm>
            <a:off x="621101" y="2475781"/>
            <a:ext cx="2385473" cy="4382219"/>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6918376" y="2493035"/>
            <a:ext cx="2423843" cy="4356339"/>
          </a:xfrm>
          <a:prstGeom prst="rect">
            <a:avLst/>
          </a:prstGeom>
          <a:noFill/>
          <a:ln w="9525">
            <a:noFill/>
            <a:miter lim="800000"/>
            <a:headEnd/>
            <a:tailEnd/>
          </a:ln>
          <a:effectLst/>
        </p:spPr>
      </p:pic>
      <p:sp>
        <p:nvSpPr>
          <p:cNvPr id="20" name="标题 1"/>
          <p:cNvSpPr txBox="1">
            <a:spLocks/>
          </p:cNvSpPr>
          <p:nvPr/>
        </p:nvSpPr>
        <p:spPr>
          <a:xfrm>
            <a:off x="179511" y="256186"/>
            <a:ext cx="3444837" cy="439886"/>
          </a:xfrm>
          <a:prstGeom prst="rect">
            <a:avLst/>
          </a:prstGeom>
        </p:spPr>
        <p:txBody>
          <a:bodyPr anchor="ctr"/>
          <a:lstStyle>
            <a:lvl1pPr algn="l" defTabSz="914400" rtl="0" eaLnBrk="1" latinLnBrk="0" hangingPunct="1">
              <a:lnSpc>
                <a:spcPct val="90000"/>
              </a:lnSpc>
              <a:spcBef>
                <a:spcPct val="0"/>
              </a:spcBef>
              <a:buNone/>
              <a:defRPr sz="3598"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一、安装与登录</a:t>
            </a:r>
            <a:endParaRPr lang="zh-CN" altLang="en-US" dirty="0"/>
          </a:p>
        </p:txBody>
      </p:sp>
      <p:sp>
        <p:nvSpPr>
          <p:cNvPr id="8" name="矩形 7"/>
          <p:cNvSpPr/>
          <p:nvPr/>
        </p:nvSpPr>
        <p:spPr>
          <a:xfrm>
            <a:off x="259977" y="894826"/>
            <a:ext cx="11860306" cy="1126087"/>
          </a:xfrm>
          <a:prstGeom prst="rect">
            <a:avLst/>
          </a:prstGeom>
          <a:noFill/>
        </p:spPr>
        <p:txBody>
          <a:bodyPr wrap="square" rtlCol="0">
            <a:noAutofit/>
          </a:bodyPr>
          <a:lstStyle/>
          <a:p>
            <a:pPr>
              <a:lnSpc>
                <a:spcPct val="150000"/>
              </a:lnSpc>
            </a:pPr>
            <a:r>
              <a:rPr lang="en-US" altLang="zh-CN" b="1" dirty="0" smtClean="0">
                <a:solidFill>
                  <a:srgbClr val="FF0000"/>
                </a:solidFill>
                <a:latin typeface="+mn-ea"/>
              </a:rPr>
              <a:t>4</a:t>
            </a:r>
            <a:r>
              <a:rPr lang="zh-CN" altLang="en-US" b="1" dirty="0" smtClean="0">
                <a:solidFill>
                  <a:srgbClr val="FF0000"/>
                </a:solidFill>
                <a:latin typeface="+mn-ea"/>
              </a:rPr>
              <a:t>、</a:t>
            </a:r>
            <a:r>
              <a:rPr lang="en-US" altLang="zh-CN" b="1" dirty="0" smtClean="0">
                <a:solidFill>
                  <a:srgbClr val="FF0000"/>
                </a:solidFill>
                <a:latin typeface="+mn-ea"/>
              </a:rPr>
              <a:t>APP</a:t>
            </a:r>
            <a:r>
              <a:rPr lang="zh-CN" altLang="en-US" b="1" dirty="0">
                <a:solidFill>
                  <a:srgbClr val="FF0000"/>
                </a:solidFill>
                <a:latin typeface="+mn-ea"/>
              </a:rPr>
              <a:t>配置</a:t>
            </a:r>
            <a:r>
              <a:rPr lang="zh-CN" altLang="en-US" b="1" dirty="0" smtClean="0">
                <a:solidFill>
                  <a:srgbClr val="FF0000"/>
                </a:solidFill>
                <a:latin typeface="+mn-ea"/>
              </a:rPr>
              <a:t>与登录</a:t>
            </a:r>
            <a:endParaRPr lang="en-US" altLang="zh-CN" b="1" dirty="0" smtClean="0">
              <a:solidFill>
                <a:srgbClr val="FF0000"/>
              </a:solidFill>
              <a:latin typeface="+mn-ea"/>
            </a:endParaRPr>
          </a:p>
          <a:p>
            <a:pPr marL="742950" lvl="1" indent="-285750">
              <a:lnSpc>
                <a:spcPct val="150000"/>
              </a:lnSpc>
              <a:buFont typeface="Wingdings" panose="05000000000000000000" pitchFamily="2" charset="2"/>
              <a:buChar char="u"/>
            </a:pPr>
            <a:r>
              <a:rPr lang="zh-CN" altLang="en-US" sz="1600" dirty="0" smtClean="0">
                <a:latin typeface="+mn-ea"/>
              </a:rPr>
              <a:t>点击</a:t>
            </a:r>
            <a:r>
              <a:rPr lang="en-US" altLang="zh-CN" sz="1600" dirty="0">
                <a:latin typeface="+mn-ea"/>
              </a:rPr>
              <a:t>APP</a:t>
            </a:r>
            <a:r>
              <a:rPr lang="zh-CN" altLang="en-US" sz="1600" dirty="0">
                <a:latin typeface="+mn-ea"/>
              </a:rPr>
              <a:t>图标进入</a:t>
            </a:r>
            <a:r>
              <a:rPr lang="zh-CN" altLang="en-US" sz="1600" b="1" dirty="0" smtClean="0">
                <a:solidFill>
                  <a:srgbClr val="FF0000"/>
                </a:solidFill>
                <a:latin typeface="+mn-ea"/>
              </a:rPr>
              <a:t>系统登录界面</a:t>
            </a:r>
            <a:r>
              <a:rPr lang="zh-CN" altLang="en-US" sz="1600" dirty="0">
                <a:latin typeface="+mn-ea"/>
              </a:rPr>
              <a:t>如</a:t>
            </a:r>
            <a:r>
              <a:rPr lang="zh-CN" altLang="en-US" sz="1600" dirty="0" smtClean="0">
                <a:latin typeface="+mn-ea"/>
              </a:rPr>
              <a:t>图所</a:t>
            </a:r>
            <a:r>
              <a:rPr lang="zh-CN" altLang="en-US" sz="1600" dirty="0">
                <a:latin typeface="+mn-ea"/>
              </a:rPr>
              <a:t>示</a:t>
            </a:r>
            <a:r>
              <a:rPr lang="zh-CN" altLang="en-US" sz="1600" dirty="0" smtClean="0">
                <a:latin typeface="+mn-ea"/>
              </a:rPr>
              <a:t>。</a:t>
            </a:r>
            <a:endParaRPr lang="en-US" altLang="zh-CN" sz="1600" dirty="0" smtClean="0">
              <a:latin typeface="+mn-ea"/>
            </a:endParaRPr>
          </a:p>
          <a:p>
            <a:pPr marL="742950" lvl="1" indent="-285750">
              <a:lnSpc>
                <a:spcPct val="150000"/>
              </a:lnSpc>
              <a:buFont typeface="Wingdings" panose="05000000000000000000" pitchFamily="2" charset="2"/>
              <a:buChar char="u"/>
            </a:pPr>
            <a:r>
              <a:rPr lang="zh-CN" altLang="en-US" sz="1600" dirty="0" smtClean="0">
                <a:latin typeface="+mn-ea"/>
              </a:rPr>
              <a:t>在登录界面</a:t>
            </a:r>
            <a:r>
              <a:rPr lang="zh-CN" altLang="en-US" sz="1600" b="1" dirty="0" smtClean="0">
                <a:solidFill>
                  <a:srgbClr val="FF0000"/>
                </a:solidFill>
                <a:latin typeface="+mn-ea"/>
              </a:rPr>
              <a:t>点击右上角的齿轮按钮</a:t>
            </a:r>
            <a:r>
              <a:rPr lang="zh-CN" altLang="en-US" sz="1600" dirty="0" smtClean="0">
                <a:latin typeface="+mn-ea"/>
              </a:rPr>
              <a:t>进行</a:t>
            </a:r>
            <a:r>
              <a:rPr lang="zh-CN" altLang="en-US" sz="1600" dirty="0">
                <a:latin typeface="+mn-ea"/>
              </a:rPr>
              <a:t>服务器</a:t>
            </a:r>
            <a:r>
              <a:rPr lang="zh-CN" altLang="en-US" sz="1600" dirty="0" smtClean="0">
                <a:latin typeface="+mn-ea"/>
              </a:rPr>
              <a:t>配置</a:t>
            </a:r>
            <a:r>
              <a:rPr lang="zh-CN" altLang="en-US" sz="1600" dirty="0">
                <a:latin typeface="+mn-ea"/>
              </a:rPr>
              <a:t>，</a:t>
            </a:r>
            <a:r>
              <a:rPr lang="zh-CN" altLang="en-US" sz="1600" dirty="0" smtClean="0">
                <a:latin typeface="+mn-ea"/>
              </a:rPr>
              <a:t>输入</a:t>
            </a:r>
            <a:r>
              <a:rPr lang="zh-CN" altLang="en-US" sz="1600" b="1" dirty="0" smtClean="0">
                <a:solidFill>
                  <a:srgbClr val="FF0000"/>
                </a:solidFill>
                <a:latin typeface="+mn-ea"/>
              </a:rPr>
              <a:t>服务器</a:t>
            </a:r>
            <a:r>
              <a:rPr lang="en-US" altLang="zh-CN" sz="1600" b="1" dirty="0" smtClean="0">
                <a:solidFill>
                  <a:srgbClr val="FF0000"/>
                </a:solidFill>
                <a:latin typeface="+mn-ea"/>
              </a:rPr>
              <a:t>IP+</a:t>
            </a:r>
            <a:r>
              <a:rPr lang="zh-CN" altLang="en-US" sz="1600" b="1" dirty="0" smtClean="0">
                <a:solidFill>
                  <a:srgbClr val="FF0000"/>
                </a:solidFill>
                <a:latin typeface="+mn-ea"/>
              </a:rPr>
              <a:t>端口号</a:t>
            </a:r>
            <a:r>
              <a:rPr lang="zh-CN" altLang="en-US" sz="1600" b="1" dirty="0" smtClean="0">
                <a:latin typeface="+mn-ea"/>
              </a:rPr>
              <a:t>，</a:t>
            </a:r>
            <a:r>
              <a:rPr lang="zh-CN" altLang="en-US" sz="1600" dirty="0" smtClean="0">
                <a:latin typeface="+mn-ea"/>
              </a:rPr>
              <a:t>点击确定，配置完毕。</a:t>
            </a:r>
            <a:endParaRPr lang="en-US" altLang="zh-CN" sz="1600" dirty="0" smtClean="0">
              <a:latin typeface="+mn-ea"/>
            </a:endParaRPr>
          </a:p>
          <a:p>
            <a:pPr marL="742950" lvl="1" indent="-285750">
              <a:lnSpc>
                <a:spcPct val="150000"/>
              </a:lnSpc>
              <a:buFont typeface="Wingdings" panose="05000000000000000000" pitchFamily="2" charset="2"/>
              <a:buChar char="u"/>
            </a:pPr>
            <a:r>
              <a:rPr lang="zh-CN" altLang="en-US" sz="1600" dirty="0" smtClean="0">
                <a:latin typeface="+mn-ea"/>
              </a:rPr>
              <a:t>修改成功返回登录界面，输入</a:t>
            </a:r>
            <a:r>
              <a:rPr lang="zh-CN" altLang="en-US" sz="1600" b="1" dirty="0" smtClean="0">
                <a:solidFill>
                  <a:srgbClr val="FF0000"/>
                </a:solidFill>
                <a:latin typeface="+mn-ea"/>
              </a:rPr>
              <a:t>账号密码</a:t>
            </a:r>
            <a:r>
              <a:rPr lang="zh-CN" altLang="en-US" sz="1600" dirty="0" smtClean="0">
                <a:latin typeface="+mn-ea"/>
              </a:rPr>
              <a:t>，点击</a:t>
            </a:r>
            <a:r>
              <a:rPr lang="zh-CN" altLang="en-US" sz="1600" b="1" dirty="0" smtClean="0">
                <a:solidFill>
                  <a:srgbClr val="FF0000"/>
                </a:solidFill>
                <a:latin typeface="+mn-ea"/>
              </a:rPr>
              <a:t>登录</a:t>
            </a:r>
            <a:r>
              <a:rPr lang="zh-CN" altLang="en-US" sz="1600" dirty="0" smtClean="0">
                <a:latin typeface="+mn-ea"/>
              </a:rPr>
              <a:t>按钮，进入</a:t>
            </a:r>
            <a:r>
              <a:rPr lang="en-US" altLang="zh-CN" sz="1600" dirty="0" smtClean="0">
                <a:latin typeface="+mn-ea"/>
              </a:rPr>
              <a:t>APP</a:t>
            </a:r>
            <a:r>
              <a:rPr lang="zh-CN" altLang="en-US" sz="1600" dirty="0" smtClean="0">
                <a:latin typeface="+mn-ea"/>
              </a:rPr>
              <a:t>首页。</a:t>
            </a:r>
            <a:endParaRPr lang="en-US" altLang="zh-CN" sz="1600" dirty="0" smtClean="0">
              <a:latin typeface="+mn-ea"/>
            </a:endParaRPr>
          </a:p>
        </p:txBody>
      </p:sp>
      <p:sp>
        <p:nvSpPr>
          <p:cNvPr id="11" name="矩形 10"/>
          <p:cNvSpPr/>
          <p:nvPr/>
        </p:nvSpPr>
        <p:spPr>
          <a:xfrm>
            <a:off x="161034" y="3224234"/>
            <a:ext cx="502253" cy="2000548"/>
          </a:xfrm>
          <a:prstGeom prst="rect">
            <a:avLst/>
          </a:prstGeom>
        </p:spPr>
        <p:txBody>
          <a:bodyPr wrap="square">
            <a:spAutoFit/>
          </a:bodyPr>
          <a:lstStyle/>
          <a:p>
            <a:r>
              <a:rPr lang="zh-CN" altLang="en-US" sz="1600" dirty="0" smtClean="0">
                <a:latin typeface="+mn-ea"/>
              </a:rPr>
              <a:t>管道工</a:t>
            </a:r>
            <a:r>
              <a:rPr lang="en-US" altLang="zh-CN" sz="1200" dirty="0" smtClean="0">
                <a:latin typeface="+mn-ea"/>
              </a:rPr>
              <a:t>APP</a:t>
            </a:r>
            <a:r>
              <a:rPr lang="zh-CN" altLang="en-US" sz="1600" dirty="0">
                <a:latin typeface="+mn-ea"/>
              </a:rPr>
              <a:t>登录</a:t>
            </a:r>
            <a:r>
              <a:rPr lang="zh-CN" altLang="en-US" sz="1600" dirty="0" smtClean="0">
                <a:latin typeface="+mn-ea"/>
              </a:rPr>
              <a:t>界面</a:t>
            </a:r>
            <a:endParaRPr lang="zh-CN" altLang="en-US" sz="1600" dirty="0"/>
          </a:p>
        </p:txBody>
      </p:sp>
      <p:sp>
        <p:nvSpPr>
          <p:cNvPr id="16" name="等腰三角形 15"/>
          <p:cNvSpPr/>
          <p:nvPr/>
        </p:nvSpPr>
        <p:spPr>
          <a:xfrm rot="5400000">
            <a:off x="302771" y="2974200"/>
            <a:ext cx="143435" cy="169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760456" y="2691442"/>
            <a:ext cx="226727" cy="238007"/>
          </a:xfrm>
          <a:prstGeom prst="roundRect">
            <a:avLst/>
          </a:prstGeom>
          <a:noFill/>
          <a:ln w="38100">
            <a:solidFill>
              <a:srgbClr val="C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3870125" y="3509319"/>
            <a:ext cx="2163121" cy="2248930"/>
          </a:xfrm>
          <a:prstGeom prst="roundRect">
            <a:avLst/>
          </a:prstGeom>
          <a:noFill/>
          <a:ln w="38100">
            <a:solidFill>
              <a:srgbClr val="C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rot="16200000" flipH="1">
            <a:off x="2937760" y="3005846"/>
            <a:ext cx="769526" cy="554790"/>
          </a:xfrm>
          <a:prstGeom prst="straightConnector1">
            <a:avLst/>
          </a:prstGeom>
          <a:ln w="57150">
            <a:solidFill>
              <a:srgbClr val="CE000D"/>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193464" y="4075881"/>
            <a:ext cx="502253" cy="2000548"/>
          </a:xfrm>
          <a:prstGeom prst="rect">
            <a:avLst/>
          </a:prstGeom>
        </p:spPr>
        <p:txBody>
          <a:bodyPr wrap="square">
            <a:spAutoFit/>
          </a:bodyPr>
          <a:lstStyle/>
          <a:p>
            <a:r>
              <a:rPr lang="en-US" altLang="zh-CN" sz="1200" dirty="0" smtClean="0">
                <a:latin typeface="+mn-ea"/>
              </a:rPr>
              <a:t>APP</a:t>
            </a:r>
            <a:r>
              <a:rPr lang="zh-CN" altLang="en-US" sz="1600" dirty="0" smtClean="0">
                <a:latin typeface="+mn-ea"/>
              </a:rPr>
              <a:t>服务器配置</a:t>
            </a:r>
            <a:endParaRPr lang="en-US" altLang="zh-CN" sz="1600" dirty="0" smtClean="0">
              <a:latin typeface="+mn-ea"/>
            </a:endParaRPr>
          </a:p>
          <a:p>
            <a:r>
              <a:rPr lang="zh-CN" altLang="en-US" sz="1600" dirty="0">
                <a:latin typeface="+mn-ea"/>
              </a:rPr>
              <a:t>界面</a:t>
            </a:r>
            <a:endParaRPr lang="zh-CN" altLang="en-US" sz="1600" dirty="0"/>
          </a:p>
        </p:txBody>
      </p:sp>
      <p:sp>
        <p:nvSpPr>
          <p:cNvPr id="32" name="等腰三角形 31"/>
          <p:cNvSpPr/>
          <p:nvPr/>
        </p:nvSpPr>
        <p:spPr>
          <a:xfrm rot="5400000">
            <a:off x="3335201" y="3825847"/>
            <a:ext cx="143435" cy="169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016295" y="4063043"/>
            <a:ext cx="2265727" cy="810883"/>
          </a:xfrm>
          <a:prstGeom prst="roundRect">
            <a:avLst/>
          </a:prstGeom>
          <a:noFill/>
          <a:ln w="38100">
            <a:solidFill>
              <a:srgbClr val="C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410555" y="3145378"/>
            <a:ext cx="502253" cy="2739211"/>
          </a:xfrm>
          <a:prstGeom prst="rect">
            <a:avLst/>
          </a:prstGeom>
        </p:spPr>
        <p:txBody>
          <a:bodyPr wrap="square">
            <a:spAutoFit/>
          </a:bodyPr>
          <a:lstStyle/>
          <a:p>
            <a:r>
              <a:rPr lang="en-US" altLang="zh-CN" sz="1200" dirty="0" smtClean="0">
                <a:latin typeface="+mn-ea"/>
              </a:rPr>
              <a:t>APP</a:t>
            </a:r>
            <a:r>
              <a:rPr lang="zh-CN" altLang="en-US" sz="1600" dirty="0">
                <a:latin typeface="+mn-ea"/>
              </a:rPr>
              <a:t>登录</a:t>
            </a:r>
            <a:endParaRPr lang="en-US" altLang="zh-CN" sz="1600" dirty="0" smtClean="0">
              <a:latin typeface="+mn-ea"/>
            </a:endParaRPr>
          </a:p>
          <a:p>
            <a:r>
              <a:rPr lang="zh-CN" altLang="en-US" sz="1600" dirty="0" smtClean="0">
                <a:latin typeface="+mn-ea"/>
              </a:rPr>
              <a:t>界面</a:t>
            </a:r>
            <a:endParaRPr lang="en-US" altLang="zh-CN" sz="1600" dirty="0" smtClean="0">
              <a:latin typeface="+mn-ea"/>
            </a:endParaRPr>
          </a:p>
          <a:p>
            <a:r>
              <a:rPr lang="zh-CN" altLang="en-US" sz="1600" dirty="0" smtClean="0">
                <a:latin typeface="+mn-ea"/>
              </a:rPr>
              <a:t>输入账号密码</a:t>
            </a:r>
            <a:endParaRPr lang="zh-CN" altLang="en-US" sz="1600" dirty="0"/>
          </a:p>
        </p:txBody>
      </p:sp>
      <p:sp>
        <p:nvSpPr>
          <p:cNvPr id="39" name="等腰三角形 38"/>
          <p:cNvSpPr/>
          <p:nvPr/>
        </p:nvSpPr>
        <p:spPr>
          <a:xfrm rot="5400000">
            <a:off x="6552292" y="2895344"/>
            <a:ext cx="143435" cy="169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402717" y="3403945"/>
            <a:ext cx="502253" cy="2246769"/>
          </a:xfrm>
          <a:prstGeom prst="rect">
            <a:avLst/>
          </a:prstGeom>
        </p:spPr>
        <p:txBody>
          <a:bodyPr wrap="square">
            <a:spAutoFit/>
          </a:bodyPr>
          <a:lstStyle/>
          <a:p>
            <a:r>
              <a:rPr lang="zh-CN" altLang="en-US" sz="1600" dirty="0" smtClean="0">
                <a:latin typeface="+mn-ea"/>
              </a:rPr>
              <a:t>管道工</a:t>
            </a:r>
            <a:r>
              <a:rPr lang="en-US" altLang="zh-CN" sz="1200" dirty="0" smtClean="0">
                <a:latin typeface="+mn-ea"/>
              </a:rPr>
              <a:t>APP</a:t>
            </a:r>
            <a:r>
              <a:rPr lang="zh-CN" altLang="en-US" sz="1600" dirty="0" smtClean="0">
                <a:latin typeface="+mn-ea"/>
              </a:rPr>
              <a:t>管</a:t>
            </a:r>
            <a:endParaRPr lang="en-US" altLang="zh-CN" sz="1600" dirty="0" smtClean="0">
              <a:latin typeface="+mn-ea"/>
            </a:endParaRPr>
          </a:p>
          <a:p>
            <a:r>
              <a:rPr lang="zh-CN" altLang="en-US" sz="1600" dirty="0" smtClean="0">
                <a:latin typeface="+mn-ea"/>
              </a:rPr>
              <a:t>理主界面</a:t>
            </a:r>
            <a:endParaRPr lang="zh-CN" altLang="en-US" sz="1600" dirty="0"/>
          </a:p>
        </p:txBody>
      </p:sp>
      <p:sp>
        <p:nvSpPr>
          <p:cNvPr id="41" name="等腰三角形 40"/>
          <p:cNvSpPr/>
          <p:nvPr/>
        </p:nvSpPr>
        <p:spPr>
          <a:xfrm rot="5400000">
            <a:off x="9544454" y="3153911"/>
            <a:ext cx="143435" cy="169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p:nvPr/>
        </p:nvCxnSpPr>
        <p:spPr>
          <a:xfrm>
            <a:off x="9394170" y="5693416"/>
            <a:ext cx="433166" cy="4923"/>
          </a:xfrm>
          <a:prstGeom prst="straightConnector1">
            <a:avLst/>
          </a:prstGeom>
          <a:ln w="57150">
            <a:solidFill>
              <a:srgbClr val="CE000D"/>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6"/>
          <a:srcRect/>
          <a:stretch>
            <a:fillRect/>
          </a:stretch>
        </p:blipFill>
        <p:spPr bwMode="auto">
          <a:xfrm>
            <a:off x="9837928" y="2475781"/>
            <a:ext cx="2276432" cy="4382219"/>
          </a:xfrm>
          <a:prstGeom prst="rect">
            <a:avLst/>
          </a:prstGeom>
          <a:noFill/>
          <a:ln w="9525">
            <a:noFill/>
            <a:miter lim="800000"/>
            <a:headEnd/>
            <a:tailEnd/>
          </a:ln>
          <a:effectLst/>
        </p:spPr>
      </p:pic>
    </p:spTree>
    <p:extLst>
      <p:ext uri="{BB962C8B-B14F-4D97-AF65-F5344CB8AC3E}">
        <p14:creationId xmlns:p14="http://schemas.microsoft.com/office/powerpoint/2010/main" val="304103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heel(1)">
                                      <p:cBhvr>
                                        <p:cTn id="12" dur="125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heel(1)">
                                      <p:cBhvr>
                                        <p:cTn id="17" dur="1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3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458325" cy="847725"/>
          </a:xfrm>
        </p:spPr>
        <p:txBody>
          <a:bodyPr/>
          <a:lstStyle/>
          <a:p>
            <a:pPr algn="l">
              <a:lnSpc>
                <a:spcPct val="150000"/>
              </a:lnSpc>
            </a:pPr>
            <a:r>
              <a:rPr lang="zh-CN" altLang="en-US" sz="3200" dirty="0" smtClean="0"/>
              <a:t>移动巡检管理</a:t>
            </a:r>
            <a:r>
              <a:rPr lang="en-US" altLang="zh-CN" sz="3200" dirty="0" smtClean="0"/>
              <a:t>APP</a:t>
            </a:r>
            <a:r>
              <a:rPr lang="zh-CN" altLang="en-US" sz="3200" dirty="0" smtClean="0"/>
              <a:t>，巡检业务功能详细操作指南</a:t>
            </a:r>
            <a:endParaRPr lang="zh-CN" altLang="en-US" sz="3200" dirty="0"/>
          </a:p>
        </p:txBody>
      </p:sp>
      <p:sp>
        <p:nvSpPr>
          <p:cNvPr id="6" name="右箭头 5"/>
          <p:cNvSpPr/>
          <p:nvPr/>
        </p:nvSpPr>
        <p:spPr>
          <a:xfrm>
            <a:off x="4454526" y="1428750"/>
            <a:ext cx="336550" cy="295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示 6"/>
          <p:cNvGraphicFramePr/>
          <p:nvPr>
            <p:extLst>
              <p:ext uri="{D42A27DB-BD31-4B8C-83A1-F6EECF244321}">
                <p14:modId xmlns:p14="http://schemas.microsoft.com/office/powerpoint/2010/main" val="1762549212"/>
              </p:ext>
            </p:extLst>
          </p:nvPr>
        </p:nvGraphicFramePr>
        <p:xfrm>
          <a:off x="970988" y="1223337"/>
          <a:ext cx="3483537" cy="1691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4876800" y="1576387"/>
            <a:ext cx="6096000" cy="2169825"/>
          </a:xfrm>
          <a:prstGeom prst="rect">
            <a:avLst/>
          </a:prstGeom>
          <a:ln>
            <a:solidFill>
              <a:schemeClr val="accent1"/>
            </a:solidFill>
          </a:ln>
        </p:spPr>
        <p:txBody>
          <a:bodyPr>
            <a:spAutoFit/>
          </a:bodyPr>
          <a:lstStyle/>
          <a:p>
            <a:pPr>
              <a:lnSpc>
                <a:spcPct val="150000"/>
              </a:lnSpc>
            </a:pPr>
            <a:r>
              <a:rPr lang="zh-CN" altLang="en-US" dirty="0"/>
              <a:t> 在巡检系统</a:t>
            </a:r>
            <a:r>
              <a:rPr lang="en-US" altLang="zh-CN" dirty="0"/>
              <a:t>【</a:t>
            </a:r>
            <a:r>
              <a:rPr lang="zh-CN" altLang="en-US" dirty="0"/>
              <a:t>资源管理</a:t>
            </a:r>
            <a:r>
              <a:rPr lang="en-US" altLang="zh-CN" dirty="0"/>
              <a:t>—</a:t>
            </a:r>
            <a:r>
              <a:rPr lang="zh-CN" altLang="en-US" dirty="0"/>
              <a:t>巡检人员管理</a:t>
            </a:r>
            <a:r>
              <a:rPr lang="en-US" altLang="zh-CN" dirty="0"/>
              <a:t>—</a:t>
            </a:r>
            <a:r>
              <a:rPr lang="zh-CN" altLang="en-US" dirty="0"/>
              <a:t>管道工</a:t>
            </a:r>
            <a:r>
              <a:rPr lang="en-US" altLang="zh-CN" dirty="0"/>
              <a:t>】—【</a:t>
            </a:r>
            <a:r>
              <a:rPr lang="zh-CN" altLang="en-US" dirty="0"/>
              <a:t>绑定巡线工</a:t>
            </a:r>
            <a:r>
              <a:rPr lang="en-US" altLang="zh-CN" dirty="0"/>
              <a:t>】</a:t>
            </a:r>
            <a:r>
              <a:rPr lang="zh-CN" altLang="en-US" dirty="0"/>
              <a:t>中进行设置，分配管道工与巡线工对应关系。</a:t>
            </a:r>
            <a:endParaRPr lang="en-US" altLang="zh-CN" dirty="0"/>
          </a:p>
          <a:p>
            <a:pPr>
              <a:lnSpc>
                <a:spcPct val="150000"/>
              </a:lnSpc>
            </a:pPr>
            <a:r>
              <a:rPr lang="en-US" altLang="zh-CN" dirty="0"/>
              <a:t>       </a:t>
            </a:r>
            <a:r>
              <a:rPr lang="zh-CN" altLang="en-US" dirty="0"/>
              <a:t>当巡线工在现场进行管道巡检时，可以通过“拍照”、“语音”功能发送现场情况给对应的管道工，管道工接收的照片和语音在</a:t>
            </a:r>
            <a:r>
              <a:rPr lang="en-US" altLang="zh-CN" dirty="0"/>
              <a:t>【</a:t>
            </a:r>
            <a:r>
              <a:rPr lang="zh-CN" altLang="en-US" dirty="0"/>
              <a:t>消息</a:t>
            </a:r>
            <a:r>
              <a:rPr lang="en-US" altLang="zh-CN" dirty="0"/>
              <a:t>】</a:t>
            </a:r>
            <a:r>
              <a:rPr lang="zh-CN" altLang="en-US" dirty="0"/>
              <a:t>页面</a:t>
            </a:r>
            <a:r>
              <a:rPr lang="zh-CN" altLang="en-US" dirty="0" smtClean="0"/>
              <a:t>显示。</a:t>
            </a:r>
            <a:endParaRPr lang="zh-CN" altLang="en-US" dirty="0"/>
          </a:p>
        </p:txBody>
      </p:sp>
    </p:spTree>
    <p:extLst>
      <p:ext uri="{BB962C8B-B14F-4D97-AF65-F5344CB8AC3E}">
        <p14:creationId xmlns:p14="http://schemas.microsoft.com/office/powerpoint/2010/main" val="38501296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消息</a:t>
            </a:r>
            <a:endParaRPr lang="zh-CN" altLang="en-US" dirty="0">
              <a:solidFill>
                <a:srgbClr val="FF0000"/>
              </a:solidFill>
            </a:endParaRPr>
          </a:p>
        </p:txBody>
      </p:sp>
      <p:sp>
        <p:nvSpPr>
          <p:cNvPr id="21" name="TextBox 20"/>
          <p:cNvSpPr txBox="1"/>
          <p:nvPr/>
        </p:nvSpPr>
        <p:spPr>
          <a:xfrm>
            <a:off x="749237" y="1029775"/>
            <a:ext cx="3562713" cy="2308324"/>
          </a:xfrm>
          <a:prstGeom prst="rect">
            <a:avLst/>
          </a:prstGeom>
          <a:solidFill>
            <a:schemeClr val="bg1"/>
          </a:solidFill>
        </p:spPr>
        <p:txBody>
          <a:bodyPr wrap="square" rtlCol="0">
            <a:spAutoFit/>
          </a:bodyPr>
          <a:lstStyle/>
          <a:p>
            <a:pPr>
              <a:lnSpc>
                <a:spcPct val="150000"/>
              </a:lnSpc>
            </a:pPr>
            <a:r>
              <a:rPr lang="zh-CN" altLang="en-US" sz="1600" dirty="0" smtClean="0"/>
              <a:t>      在巡检系统设置好管道工与巡线工关联信息后。</a:t>
            </a:r>
            <a:endParaRPr lang="en-US" altLang="zh-CN" sz="1600" dirty="0" smtClean="0"/>
          </a:p>
          <a:p>
            <a:pPr>
              <a:lnSpc>
                <a:spcPct val="150000"/>
              </a:lnSpc>
            </a:pPr>
            <a:r>
              <a:rPr lang="en-US" altLang="zh-CN" sz="1600" dirty="0"/>
              <a:t> </a:t>
            </a:r>
            <a:r>
              <a:rPr lang="en-US" altLang="zh-CN" sz="1600" dirty="0" smtClean="0"/>
              <a:t>     APP</a:t>
            </a:r>
            <a:r>
              <a:rPr lang="zh-CN" altLang="en-US" sz="1600" dirty="0" smtClean="0"/>
              <a:t>消息显示段长下属所有巡线工，可以接收巡线工发送的现场“图片”及“语音”信息，选择某巡线工，看进行信息查看回放。</a:t>
            </a:r>
            <a:endParaRPr lang="en-US" altLang="zh-CN" sz="1600" dirty="0" smtClean="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1136" y="963099"/>
            <a:ext cx="2914113" cy="5828225"/>
          </a:xfrm>
          <a:prstGeom prst="rect">
            <a:avLst/>
          </a:prstGeom>
          <a:noFill/>
          <a:ln w="9525">
            <a:solidFill>
              <a:schemeClr val="bg1">
                <a:lumMod val="85000"/>
              </a:schemeClr>
            </a:solidFill>
            <a:miter lim="800000"/>
            <a:headEnd/>
            <a:tailEnd/>
          </a:ln>
          <a:effectLst/>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5838" y="963098"/>
            <a:ext cx="2914113" cy="5828225"/>
          </a:xfrm>
          <a:prstGeom prst="rect">
            <a:avLst/>
          </a:prstGeom>
          <a:noFill/>
          <a:ln w="9525">
            <a:solidFill>
              <a:schemeClr val="bg1">
                <a:lumMod val="85000"/>
              </a:schemeClr>
            </a:solidFill>
            <a:miter lim="800000"/>
            <a:headEnd/>
            <a:tailEnd/>
          </a:ln>
          <a:effectLst/>
        </p:spPr>
      </p:pic>
      <p:sp>
        <p:nvSpPr>
          <p:cNvPr id="25" name="矩形 24"/>
          <p:cNvSpPr/>
          <p:nvPr/>
        </p:nvSpPr>
        <p:spPr>
          <a:xfrm>
            <a:off x="5179485" y="1955337"/>
            <a:ext cx="2535763" cy="3497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881668" y="3542584"/>
            <a:ext cx="767751" cy="26741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95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458325" cy="847725"/>
          </a:xfrm>
        </p:spPr>
        <p:txBody>
          <a:bodyPr/>
          <a:lstStyle/>
          <a:p>
            <a:pPr algn="l">
              <a:lnSpc>
                <a:spcPct val="150000"/>
              </a:lnSpc>
            </a:pPr>
            <a:r>
              <a:rPr lang="zh-CN" altLang="en-US" sz="3200" dirty="0" smtClean="0"/>
              <a:t>移动巡检管理</a:t>
            </a:r>
            <a:r>
              <a:rPr lang="en-US" altLang="zh-CN" sz="3200" dirty="0" smtClean="0"/>
              <a:t>APP</a:t>
            </a:r>
            <a:r>
              <a:rPr lang="zh-CN" altLang="en-US" sz="3200" dirty="0" smtClean="0"/>
              <a:t>，巡检业务功能详细操作指南</a:t>
            </a:r>
            <a:endParaRPr lang="zh-CN" altLang="en-US" sz="3200" dirty="0"/>
          </a:p>
        </p:txBody>
      </p:sp>
      <p:graphicFrame>
        <p:nvGraphicFramePr>
          <p:cNvPr id="10" name="图示 9"/>
          <p:cNvGraphicFramePr/>
          <p:nvPr>
            <p:extLst>
              <p:ext uri="{D42A27DB-BD31-4B8C-83A1-F6EECF244321}">
                <p14:modId xmlns:p14="http://schemas.microsoft.com/office/powerpoint/2010/main" val="2652451132"/>
              </p:ext>
            </p:extLst>
          </p:nvPr>
        </p:nvGraphicFramePr>
        <p:xfrm>
          <a:off x="2981325" y="1647823"/>
          <a:ext cx="4286250" cy="240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552763" y="1709112"/>
            <a:ext cx="3000937" cy="2167563"/>
          </a:xfrm>
          <a:prstGeom prst="rect">
            <a:avLst/>
          </a:prstGeom>
          <a:noFill/>
          <a:ln>
            <a:solidFill>
              <a:schemeClr val="accent1"/>
            </a:solidFill>
          </a:ln>
        </p:spPr>
        <p:txBody>
          <a:bodyPr wrap="square" rtlCol="0">
            <a:noAutofit/>
          </a:bodyPr>
          <a:lstStyle/>
          <a:p>
            <a:pPr marL="285750" lvl="1" indent="-285750">
              <a:lnSpc>
                <a:spcPct val="150000"/>
              </a:lnSpc>
              <a:buFont typeface="Wingdings" panose="05000000000000000000" pitchFamily="2" charset="2"/>
              <a:buChar char="p"/>
            </a:pPr>
            <a:r>
              <a:rPr lang="zh-CN" altLang="en-US" dirty="0" smtClean="0">
                <a:latin typeface="+mn-ea"/>
              </a:rPr>
              <a:t>显示当前用户信息、所属部门、岗位角色信息</a:t>
            </a:r>
            <a:endParaRPr lang="en-US" altLang="zh-CN" dirty="0" smtClean="0">
              <a:latin typeface="+mn-ea"/>
            </a:endParaRPr>
          </a:p>
          <a:p>
            <a:pPr marL="285750" lvl="1" indent="-285750">
              <a:lnSpc>
                <a:spcPct val="150000"/>
              </a:lnSpc>
              <a:buFont typeface="Wingdings" panose="05000000000000000000" pitchFamily="2" charset="2"/>
              <a:buChar char="p"/>
            </a:pPr>
            <a:r>
              <a:rPr lang="en-US" altLang="zh-CN" dirty="0" smtClean="0">
                <a:latin typeface="+mn-ea"/>
              </a:rPr>
              <a:t>APP</a:t>
            </a:r>
            <a:r>
              <a:rPr lang="zh-CN" altLang="en-US" dirty="0" smtClean="0">
                <a:latin typeface="+mn-ea"/>
              </a:rPr>
              <a:t>使用前进行的基础数据配置</a:t>
            </a:r>
            <a:endParaRPr lang="en-US" altLang="zh-CN" sz="1600" dirty="0">
              <a:latin typeface="+mn-ea"/>
            </a:endParaRPr>
          </a:p>
          <a:p>
            <a:pPr marL="285750" lvl="1" indent="-285750">
              <a:lnSpc>
                <a:spcPct val="150000"/>
              </a:lnSpc>
              <a:buFont typeface="Wingdings" panose="05000000000000000000" pitchFamily="2" charset="2"/>
              <a:buChar char="p"/>
            </a:pPr>
            <a:r>
              <a:rPr lang="zh-CN" altLang="en-US" sz="1600" dirty="0" smtClean="0">
                <a:latin typeface="+mn-ea"/>
              </a:rPr>
              <a:t>版本说明及更新</a:t>
            </a:r>
            <a:endParaRPr lang="en-US" altLang="zh-CN" sz="1600" dirty="0" smtClean="0">
              <a:latin typeface="+mn-ea"/>
            </a:endParaRPr>
          </a:p>
        </p:txBody>
      </p:sp>
      <p:sp>
        <p:nvSpPr>
          <p:cNvPr id="11" name="右箭头 10"/>
          <p:cNvSpPr/>
          <p:nvPr/>
        </p:nvSpPr>
        <p:spPr>
          <a:xfrm>
            <a:off x="6464300" y="1847850"/>
            <a:ext cx="904875" cy="137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9609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3128" y="920330"/>
            <a:ext cx="2959122" cy="5918244"/>
          </a:xfrm>
          <a:prstGeom prst="rect">
            <a:avLst/>
          </a:prstGeom>
          <a:noFill/>
          <a:ln w="9525">
            <a:noFill/>
            <a:miter lim="800000"/>
            <a:headEnd/>
            <a:tailEnd/>
          </a:ln>
          <a:effectLst/>
        </p:spPr>
      </p:pic>
      <p:sp>
        <p:nvSpPr>
          <p:cNvPr id="21" name="TextBox 20"/>
          <p:cNvSpPr txBox="1"/>
          <p:nvPr/>
        </p:nvSpPr>
        <p:spPr>
          <a:xfrm>
            <a:off x="1462437" y="1303292"/>
            <a:ext cx="3485933" cy="4524315"/>
          </a:xfrm>
          <a:prstGeom prst="rect">
            <a:avLst/>
          </a:prstGeom>
          <a:solidFill>
            <a:schemeClr val="bg1"/>
          </a:solidFill>
        </p:spPr>
        <p:txBody>
          <a:bodyPr wrap="square" rtlCol="0">
            <a:spAutoFit/>
          </a:bodyPr>
          <a:lstStyle/>
          <a:p>
            <a:r>
              <a:rPr lang="zh-CN" altLang="en-US" dirty="0" smtClean="0"/>
              <a:t>显示登录账户信息。具体包括账户所有者的姓名，所属单位，岗位。</a:t>
            </a:r>
            <a:endParaRPr lang="en-US" altLang="zh-CN" dirty="0" smtClean="0"/>
          </a:p>
          <a:p>
            <a:endParaRPr lang="en-US" altLang="zh-CN" dirty="0" smtClean="0"/>
          </a:p>
          <a:p>
            <a:r>
              <a:rPr lang="zh-CN" altLang="en-US" dirty="0" smtClean="0"/>
              <a:t>点击                  按钮，进入数据配置界面。同步最新数据。</a:t>
            </a:r>
            <a:endParaRPr lang="en-US" altLang="zh-CN" dirty="0" smtClean="0"/>
          </a:p>
          <a:p>
            <a:endParaRPr lang="en-US" altLang="zh-CN" dirty="0" smtClean="0"/>
          </a:p>
          <a:p>
            <a:r>
              <a:rPr lang="zh-CN" altLang="en-US" dirty="0" smtClean="0"/>
              <a:t>当有新版本时，点击                  可查看详情信息。</a:t>
            </a:r>
            <a:endParaRPr lang="en-US" altLang="zh-CN" dirty="0" smtClean="0"/>
          </a:p>
          <a:p>
            <a:endParaRPr lang="en-US" altLang="zh-CN" dirty="0" smtClean="0"/>
          </a:p>
          <a:p>
            <a:r>
              <a:rPr lang="zh-CN" altLang="en-US" dirty="0" smtClean="0"/>
              <a:t>点击                    可查看开发者信息。</a:t>
            </a:r>
            <a:endParaRPr lang="en-US" altLang="zh-CN" dirty="0" smtClean="0"/>
          </a:p>
          <a:p>
            <a:endParaRPr lang="en-US" altLang="zh-CN" dirty="0" smtClean="0"/>
          </a:p>
          <a:p>
            <a:r>
              <a:rPr lang="zh-CN" altLang="en-US" dirty="0"/>
              <a:t>点击</a:t>
            </a:r>
            <a:r>
              <a:rPr lang="zh-CN" altLang="en-US" dirty="0" smtClean="0"/>
              <a:t>红色</a:t>
            </a:r>
            <a:r>
              <a:rPr lang="en-US" altLang="zh-CN" dirty="0" smtClean="0"/>
              <a:t>【</a:t>
            </a:r>
            <a:r>
              <a:rPr lang="zh-CN" altLang="en-US" dirty="0" smtClean="0"/>
              <a:t>退出</a:t>
            </a:r>
            <a:r>
              <a:rPr lang="en-US" altLang="zh-CN" dirty="0"/>
              <a:t>】</a:t>
            </a:r>
            <a:r>
              <a:rPr lang="zh-CN" altLang="en-US" dirty="0" smtClean="0"/>
              <a:t>按钮</a:t>
            </a:r>
            <a:r>
              <a:rPr lang="zh-CN" altLang="en-US" dirty="0"/>
              <a:t>，弹出确认退出提示框。</a:t>
            </a:r>
          </a:p>
          <a:p>
            <a:endParaRPr lang="en-US" altLang="zh-CN" dirty="0" smtClean="0"/>
          </a:p>
        </p:txBody>
      </p:sp>
      <p:pic>
        <p:nvPicPr>
          <p:cNvPr id="1033" name="Picture 9"/>
          <p:cNvPicPr>
            <a:picLocks noChangeAspect="1" noChangeArrowheads="1"/>
          </p:cNvPicPr>
          <p:nvPr/>
        </p:nvPicPr>
        <p:blipFill>
          <a:blip r:embed="rId3"/>
          <a:srcRect/>
          <a:stretch>
            <a:fillRect/>
          </a:stretch>
        </p:blipFill>
        <p:spPr bwMode="auto">
          <a:xfrm>
            <a:off x="2111108" y="4073558"/>
            <a:ext cx="1123455" cy="269215"/>
          </a:xfrm>
          <a:prstGeom prst="rect">
            <a:avLst/>
          </a:prstGeom>
          <a:noFill/>
          <a:ln w="9525">
            <a:no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个人中心</a:t>
            </a:r>
            <a:endParaRPr lang="zh-CN" altLang="en-US" dirty="0">
              <a:solidFill>
                <a:srgbClr val="FF0000"/>
              </a:solidFill>
            </a:endParaRPr>
          </a:p>
        </p:txBody>
      </p:sp>
      <p:sp>
        <p:nvSpPr>
          <p:cNvPr id="5" name="圆角矩形 4"/>
          <p:cNvSpPr/>
          <p:nvPr/>
        </p:nvSpPr>
        <p:spPr>
          <a:xfrm>
            <a:off x="5630857" y="1675908"/>
            <a:ext cx="2591625" cy="120769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圆角矩形 5"/>
          <p:cNvSpPr/>
          <p:nvPr/>
        </p:nvSpPr>
        <p:spPr>
          <a:xfrm>
            <a:off x="5567595" y="4608769"/>
            <a:ext cx="2735274" cy="373812"/>
          </a:xfrm>
          <a:prstGeom prst="roundRect">
            <a:avLst/>
          </a:prstGeom>
          <a:solidFill>
            <a:schemeClr val="accent1">
              <a:alpha val="0"/>
            </a:schemeClr>
          </a:solidFill>
          <a:ln w="1524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矩形 7"/>
          <p:cNvSpPr/>
          <p:nvPr/>
        </p:nvSpPr>
        <p:spPr>
          <a:xfrm>
            <a:off x="7491994" y="3138839"/>
            <a:ext cx="415498" cy="369332"/>
          </a:xfrm>
          <a:prstGeom prst="rect">
            <a:avLst/>
          </a:prstGeom>
        </p:spPr>
        <p:txBody>
          <a:bodyPr wrap="none">
            <a:spAutoFit/>
          </a:bodyPr>
          <a:lstStyle/>
          <a:p>
            <a:r>
              <a:rPr lang="zh-CN" altLang="en-US" dirty="0" smtClean="0"/>
              <a:t>②</a:t>
            </a:r>
            <a:endParaRPr lang="zh-CN" altLang="en-US" dirty="0"/>
          </a:p>
        </p:txBody>
      </p:sp>
      <p:sp>
        <p:nvSpPr>
          <p:cNvPr id="9" name="矩形 8"/>
          <p:cNvSpPr/>
          <p:nvPr/>
        </p:nvSpPr>
        <p:spPr>
          <a:xfrm>
            <a:off x="7500623" y="3535654"/>
            <a:ext cx="415498" cy="369332"/>
          </a:xfrm>
          <a:prstGeom prst="rect">
            <a:avLst/>
          </a:prstGeom>
        </p:spPr>
        <p:txBody>
          <a:bodyPr wrap="none">
            <a:spAutoFit/>
          </a:bodyPr>
          <a:lstStyle/>
          <a:p>
            <a:r>
              <a:rPr lang="zh-CN" altLang="en-US" dirty="0" smtClean="0"/>
              <a:t>③</a:t>
            </a:r>
            <a:endParaRPr lang="zh-CN" altLang="en-US" dirty="0"/>
          </a:p>
        </p:txBody>
      </p:sp>
      <p:sp>
        <p:nvSpPr>
          <p:cNvPr id="10" name="矩形 9"/>
          <p:cNvSpPr/>
          <p:nvPr/>
        </p:nvSpPr>
        <p:spPr>
          <a:xfrm>
            <a:off x="7510664" y="3879283"/>
            <a:ext cx="415498" cy="369332"/>
          </a:xfrm>
          <a:prstGeom prst="rect">
            <a:avLst/>
          </a:prstGeom>
        </p:spPr>
        <p:txBody>
          <a:bodyPr wrap="none">
            <a:spAutoFit/>
          </a:bodyPr>
          <a:lstStyle/>
          <a:p>
            <a:r>
              <a:rPr lang="zh-CN" altLang="en-US" dirty="0" smtClean="0"/>
              <a:t>④</a:t>
            </a:r>
            <a:endParaRPr lang="zh-CN" altLang="en-US" dirty="0"/>
          </a:p>
        </p:txBody>
      </p:sp>
      <p:sp>
        <p:nvSpPr>
          <p:cNvPr id="11" name="矩形 10"/>
          <p:cNvSpPr/>
          <p:nvPr/>
        </p:nvSpPr>
        <p:spPr>
          <a:xfrm>
            <a:off x="7510665" y="4599948"/>
            <a:ext cx="415498" cy="369332"/>
          </a:xfrm>
          <a:prstGeom prst="rect">
            <a:avLst/>
          </a:prstGeom>
        </p:spPr>
        <p:txBody>
          <a:bodyPr wrap="none">
            <a:spAutoFit/>
          </a:bodyPr>
          <a:lstStyle/>
          <a:p>
            <a:r>
              <a:rPr lang="zh-CN" altLang="en-US" dirty="0" smtClean="0"/>
              <a:t>⑤</a:t>
            </a:r>
            <a:endParaRPr lang="zh-CN" altLang="en-US" dirty="0"/>
          </a:p>
        </p:txBody>
      </p:sp>
      <p:sp>
        <p:nvSpPr>
          <p:cNvPr id="14" name="矩形 13"/>
          <p:cNvSpPr/>
          <p:nvPr/>
        </p:nvSpPr>
        <p:spPr>
          <a:xfrm>
            <a:off x="1092233" y="1434691"/>
            <a:ext cx="415498" cy="369332"/>
          </a:xfrm>
          <a:prstGeom prst="rect">
            <a:avLst/>
          </a:prstGeom>
        </p:spPr>
        <p:txBody>
          <a:bodyPr wrap="none">
            <a:spAutoFit/>
          </a:bodyPr>
          <a:lstStyle/>
          <a:p>
            <a:r>
              <a:rPr lang="zh-CN" altLang="en-US" dirty="0" smtClean="0"/>
              <a:t>①</a:t>
            </a:r>
            <a:endParaRPr lang="zh-CN" altLang="en-US" dirty="0"/>
          </a:p>
        </p:txBody>
      </p:sp>
      <p:sp>
        <p:nvSpPr>
          <p:cNvPr id="7" name="矩形 6"/>
          <p:cNvSpPr/>
          <p:nvPr/>
        </p:nvSpPr>
        <p:spPr>
          <a:xfrm>
            <a:off x="7510664" y="2023290"/>
            <a:ext cx="415498" cy="369332"/>
          </a:xfrm>
          <a:prstGeom prst="rect">
            <a:avLst/>
          </a:prstGeom>
        </p:spPr>
        <p:txBody>
          <a:bodyPr wrap="none">
            <a:spAutoFit/>
          </a:bodyPr>
          <a:lstStyle/>
          <a:p>
            <a:r>
              <a:rPr lang="zh-CN" altLang="en-US" dirty="0" smtClean="0"/>
              <a:t>①</a:t>
            </a:r>
            <a:endParaRPr lang="zh-CN" altLang="en-US" dirty="0"/>
          </a:p>
        </p:txBody>
      </p:sp>
      <p:sp>
        <p:nvSpPr>
          <p:cNvPr id="15" name="矩形 14"/>
          <p:cNvSpPr/>
          <p:nvPr/>
        </p:nvSpPr>
        <p:spPr>
          <a:xfrm>
            <a:off x="1086457" y="2468526"/>
            <a:ext cx="415498" cy="369332"/>
          </a:xfrm>
          <a:prstGeom prst="rect">
            <a:avLst/>
          </a:prstGeom>
        </p:spPr>
        <p:txBody>
          <a:bodyPr wrap="none">
            <a:spAutoFit/>
          </a:bodyPr>
          <a:lstStyle/>
          <a:p>
            <a:r>
              <a:rPr lang="zh-CN" altLang="en-US" dirty="0" smtClean="0"/>
              <a:t>②</a:t>
            </a:r>
            <a:endParaRPr lang="zh-CN" altLang="en-US" dirty="0"/>
          </a:p>
        </p:txBody>
      </p:sp>
      <p:sp>
        <p:nvSpPr>
          <p:cNvPr id="16" name="矩形 15"/>
          <p:cNvSpPr/>
          <p:nvPr/>
        </p:nvSpPr>
        <p:spPr>
          <a:xfrm>
            <a:off x="1099351" y="3326792"/>
            <a:ext cx="415498" cy="369332"/>
          </a:xfrm>
          <a:prstGeom prst="rect">
            <a:avLst/>
          </a:prstGeom>
        </p:spPr>
        <p:txBody>
          <a:bodyPr wrap="none">
            <a:spAutoFit/>
          </a:bodyPr>
          <a:lstStyle/>
          <a:p>
            <a:r>
              <a:rPr lang="zh-CN" altLang="en-US" dirty="0" smtClean="0"/>
              <a:t>③</a:t>
            </a:r>
            <a:endParaRPr lang="zh-CN" altLang="en-US" dirty="0"/>
          </a:p>
        </p:txBody>
      </p:sp>
      <p:sp>
        <p:nvSpPr>
          <p:cNvPr id="17" name="矩形 16"/>
          <p:cNvSpPr/>
          <p:nvPr/>
        </p:nvSpPr>
        <p:spPr>
          <a:xfrm>
            <a:off x="1095074" y="4182596"/>
            <a:ext cx="415498" cy="369332"/>
          </a:xfrm>
          <a:prstGeom prst="rect">
            <a:avLst/>
          </a:prstGeom>
        </p:spPr>
        <p:txBody>
          <a:bodyPr wrap="none">
            <a:spAutoFit/>
          </a:bodyPr>
          <a:lstStyle/>
          <a:p>
            <a:r>
              <a:rPr lang="zh-CN" altLang="en-US" dirty="0" smtClean="0"/>
              <a:t>④</a:t>
            </a:r>
            <a:endParaRPr lang="zh-CN" altLang="en-US" dirty="0"/>
          </a:p>
        </p:txBody>
      </p:sp>
      <p:sp>
        <p:nvSpPr>
          <p:cNvPr id="18" name="矩形 17"/>
          <p:cNvSpPr/>
          <p:nvPr/>
        </p:nvSpPr>
        <p:spPr>
          <a:xfrm>
            <a:off x="1087960" y="4980585"/>
            <a:ext cx="415498" cy="369332"/>
          </a:xfrm>
          <a:prstGeom prst="rect">
            <a:avLst/>
          </a:prstGeom>
        </p:spPr>
        <p:txBody>
          <a:bodyPr wrap="none">
            <a:spAutoFit/>
          </a:bodyPr>
          <a:lstStyle/>
          <a:p>
            <a:r>
              <a:rPr lang="zh-CN" altLang="en-US" dirty="0" smtClean="0"/>
              <a:t>⑤</a:t>
            </a:r>
            <a:endParaRPr lang="zh-CN" altLang="en-US" dirty="0"/>
          </a:p>
        </p:txBody>
      </p:sp>
      <p:pic>
        <p:nvPicPr>
          <p:cNvPr id="1030" name="Picture 6"/>
          <p:cNvPicPr>
            <a:picLocks noChangeAspect="1" noChangeArrowheads="1"/>
          </p:cNvPicPr>
          <p:nvPr/>
        </p:nvPicPr>
        <p:blipFill>
          <a:blip r:embed="rId4"/>
          <a:srcRect/>
          <a:stretch>
            <a:fillRect/>
          </a:stretch>
        </p:blipFill>
        <p:spPr bwMode="auto">
          <a:xfrm>
            <a:off x="2057902" y="2427860"/>
            <a:ext cx="1078565" cy="280929"/>
          </a:xfrm>
          <a:prstGeom prst="rect">
            <a:avLst/>
          </a:prstGeom>
          <a:noFill/>
          <a:ln w="9525">
            <a:noFill/>
            <a:miter lim="800000"/>
            <a:headEnd/>
            <a:tailEnd/>
          </a:ln>
          <a:effectLst/>
        </p:spPr>
      </p:pic>
      <p:pic>
        <p:nvPicPr>
          <p:cNvPr id="1032" name="Picture 8"/>
          <p:cNvPicPr>
            <a:picLocks noChangeAspect="1" noChangeArrowheads="1"/>
          </p:cNvPicPr>
          <p:nvPr/>
        </p:nvPicPr>
        <p:blipFill>
          <a:blip r:embed="rId5"/>
          <a:srcRect/>
          <a:stretch>
            <a:fillRect/>
          </a:stretch>
        </p:blipFill>
        <p:spPr bwMode="auto">
          <a:xfrm>
            <a:off x="3676205" y="3269683"/>
            <a:ext cx="1097573" cy="269216"/>
          </a:xfrm>
          <a:prstGeom prst="rect">
            <a:avLst/>
          </a:prstGeom>
          <a:noFill/>
          <a:ln w="9525">
            <a:noFill/>
            <a:miter lim="800000"/>
            <a:headEnd/>
            <a:tailEnd/>
          </a:ln>
          <a:effectLst/>
        </p:spPr>
      </p:pic>
      <p:pic>
        <p:nvPicPr>
          <p:cNvPr id="1034" name="Picture 10"/>
          <p:cNvPicPr>
            <a:picLocks noChangeAspect="1" noChangeArrowheads="1"/>
          </p:cNvPicPr>
          <p:nvPr/>
        </p:nvPicPr>
        <p:blipFill>
          <a:blip r:embed="rId6"/>
          <a:srcRect/>
          <a:stretch>
            <a:fillRect/>
          </a:stretch>
        </p:blipFill>
        <p:spPr bwMode="auto">
          <a:xfrm>
            <a:off x="9010932" y="922418"/>
            <a:ext cx="3045263" cy="5916156"/>
          </a:xfrm>
          <a:prstGeom prst="rect">
            <a:avLst/>
          </a:prstGeom>
          <a:noFill/>
          <a:ln w="9525">
            <a:solidFill>
              <a:schemeClr val="bg1">
                <a:lumMod val="85000"/>
              </a:schemeClr>
            </a:solid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23771" y="979747"/>
            <a:ext cx="6370968" cy="369332"/>
          </a:xfrm>
          <a:prstGeom prst="rect">
            <a:avLst/>
          </a:prstGeom>
          <a:noFill/>
        </p:spPr>
        <p:txBody>
          <a:bodyPr wrap="square" rtlCol="0">
            <a:spAutoFit/>
          </a:bodyPr>
          <a:lstStyle/>
          <a:p>
            <a:r>
              <a:rPr lang="zh-CN" altLang="en-US" dirty="0" smtClean="0"/>
              <a:t>在</a:t>
            </a:r>
            <a:r>
              <a:rPr lang="en-US" altLang="zh-CN" dirty="0" smtClean="0"/>
              <a:t>【</a:t>
            </a:r>
            <a:r>
              <a:rPr lang="zh-CN" altLang="en-US" dirty="0" smtClean="0">
                <a:solidFill>
                  <a:srgbClr val="FF0000"/>
                </a:solidFill>
              </a:rPr>
              <a:t>数据配置</a:t>
            </a:r>
            <a:r>
              <a:rPr lang="en-US" altLang="zh-CN" dirty="0"/>
              <a:t>】</a:t>
            </a:r>
            <a:r>
              <a:rPr lang="zh-CN" altLang="en-US" dirty="0" smtClean="0"/>
              <a:t>界面，用户可以</a:t>
            </a:r>
            <a:r>
              <a:rPr lang="zh-CN" altLang="en-US" dirty="0"/>
              <a:t>同步部门的</a:t>
            </a:r>
            <a:r>
              <a:rPr lang="zh-CN" altLang="en-US" dirty="0" smtClean="0"/>
              <a:t>巡检相关数据。</a:t>
            </a:r>
            <a:endParaRPr lang="en-US" altLang="zh-CN" dirty="0" smtClean="0"/>
          </a:p>
        </p:txBody>
      </p:sp>
      <p:pic>
        <p:nvPicPr>
          <p:cNvPr id="1027" name="Picture 3"/>
          <p:cNvPicPr>
            <a:picLocks noChangeAspect="1" noChangeArrowheads="1"/>
          </p:cNvPicPr>
          <p:nvPr/>
        </p:nvPicPr>
        <p:blipFill>
          <a:blip r:embed="rId2"/>
          <a:srcRect/>
          <a:stretch>
            <a:fillRect/>
          </a:stretch>
        </p:blipFill>
        <p:spPr bwMode="auto">
          <a:xfrm>
            <a:off x="593369" y="1436101"/>
            <a:ext cx="2716105" cy="5237807"/>
          </a:xfrm>
          <a:prstGeom prst="rect">
            <a:avLst/>
          </a:prstGeom>
          <a:noFill/>
          <a:ln w="9525">
            <a:noFill/>
            <a:miter lim="800000"/>
            <a:headEnd/>
            <a:tailEnd/>
          </a:ln>
          <a:effectLst/>
        </p:spPr>
      </p:pic>
      <p:sp>
        <p:nvSpPr>
          <p:cNvPr id="2" name="标题 1"/>
          <p:cNvSpPr>
            <a:spLocks noGrp="1"/>
          </p:cNvSpPr>
          <p:nvPr>
            <p:ph type="title"/>
          </p:nvPr>
        </p:nvSpPr>
        <p:spPr/>
        <p:txBody>
          <a:bodyPr/>
          <a:lstStyle/>
          <a:p>
            <a:pPr algn="l"/>
            <a:r>
              <a:rPr lang="zh-CN" altLang="en-US" dirty="0" smtClean="0"/>
              <a:t>二、管道工</a:t>
            </a:r>
            <a:r>
              <a:rPr lang="en-US" altLang="zh-CN" dirty="0" smtClean="0"/>
              <a:t>APP</a:t>
            </a:r>
            <a:r>
              <a:rPr lang="zh-CN" altLang="en-US" dirty="0" smtClean="0"/>
              <a:t>使用</a:t>
            </a:r>
            <a:r>
              <a:rPr lang="en-US" altLang="zh-CN" dirty="0" smtClean="0"/>
              <a:t>-</a:t>
            </a:r>
            <a:r>
              <a:rPr lang="zh-CN" altLang="en-US" sz="2800" dirty="0" smtClean="0">
                <a:solidFill>
                  <a:srgbClr val="FF0000"/>
                </a:solidFill>
              </a:rPr>
              <a:t>个人中心</a:t>
            </a:r>
            <a:r>
              <a:rPr lang="en-US" altLang="zh-CN" sz="2800" dirty="0" smtClean="0">
                <a:solidFill>
                  <a:srgbClr val="FF0000"/>
                </a:solidFill>
              </a:rPr>
              <a:t>-</a:t>
            </a:r>
            <a:r>
              <a:rPr lang="zh-CN" altLang="en-US" sz="2800" dirty="0" smtClean="0">
                <a:solidFill>
                  <a:srgbClr val="FF0000"/>
                </a:solidFill>
              </a:rPr>
              <a:t>数据配置</a:t>
            </a:r>
            <a:endParaRPr lang="zh-CN" altLang="en-US" dirty="0">
              <a:solidFill>
                <a:srgbClr val="FF0000"/>
              </a:solidFill>
            </a:endParaRPr>
          </a:p>
        </p:txBody>
      </p:sp>
      <p:sp>
        <p:nvSpPr>
          <p:cNvPr id="6" name="圆角矩形 5"/>
          <p:cNvSpPr/>
          <p:nvPr/>
        </p:nvSpPr>
        <p:spPr>
          <a:xfrm>
            <a:off x="607745" y="3632713"/>
            <a:ext cx="2685691" cy="349915"/>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p:cNvPicPr>
            <a:picLocks noChangeAspect="1" noChangeArrowheads="1"/>
          </p:cNvPicPr>
          <p:nvPr/>
        </p:nvPicPr>
        <p:blipFill>
          <a:blip r:embed="rId3"/>
          <a:srcRect/>
          <a:stretch>
            <a:fillRect/>
          </a:stretch>
        </p:blipFill>
        <p:spPr bwMode="auto">
          <a:xfrm>
            <a:off x="554785" y="1439156"/>
            <a:ext cx="2762070" cy="5315576"/>
          </a:xfrm>
          <a:prstGeom prst="rect">
            <a:avLst/>
          </a:prstGeom>
          <a:noFill/>
          <a:ln w="9525">
            <a:solidFill>
              <a:schemeClr val="bg1">
                <a:lumMod val="85000"/>
              </a:schemeClr>
            </a:solid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875252" y="1349079"/>
            <a:ext cx="2238354" cy="2501660"/>
          </a:xfrm>
          <a:prstGeom prst="rect">
            <a:avLst/>
          </a:prstGeom>
          <a:noFill/>
          <a:ln w="9525">
            <a:solidFill>
              <a:schemeClr val="bg1">
                <a:lumMod val="85000"/>
              </a:schemeClr>
            </a:solidFill>
            <a:miter lim="800000"/>
            <a:headEnd/>
            <a:tailEnd/>
          </a:ln>
          <a:effectLst/>
        </p:spPr>
      </p:pic>
      <p:sp>
        <p:nvSpPr>
          <p:cNvPr id="26" name="TextBox 25"/>
          <p:cNvSpPr txBox="1"/>
          <p:nvPr/>
        </p:nvSpPr>
        <p:spPr>
          <a:xfrm>
            <a:off x="3545455" y="1785669"/>
            <a:ext cx="2786333" cy="1384995"/>
          </a:xfrm>
          <a:prstGeom prst="rect">
            <a:avLst/>
          </a:prstGeom>
          <a:noFill/>
        </p:spPr>
        <p:txBody>
          <a:bodyPr wrap="square" rtlCol="0">
            <a:spAutoFit/>
          </a:bodyPr>
          <a:lstStyle/>
          <a:p>
            <a:pPr>
              <a:lnSpc>
                <a:spcPct val="150000"/>
              </a:lnSpc>
            </a:pPr>
            <a:r>
              <a:rPr lang="zh-CN" altLang="en-US" sz="1400" dirty="0" smtClean="0"/>
              <a:t>以桩信息同步为例，选择              按钮，提示桩信息同步中，等待一段时间后同步完成。且状态变为已同步。</a:t>
            </a:r>
            <a:endParaRPr lang="zh-CN" altLang="en-US" sz="1400" dirty="0"/>
          </a:p>
        </p:txBody>
      </p:sp>
      <p:sp>
        <p:nvSpPr>
          <p:cNvPr id="27" name="圆角矩形 26"/>
          <p:cNvSpPr/>
          <p:nvPr/>
        </p:nvSpPr>
        <p:spPr>
          <a:xfrm>
            <a:off x="8453554" y="2573497"/>
            <a:ext cx="448408" cy="23738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4" name="Picture 6"/>
          <p:cNvPicPr>
            <a:picLocks noChangeAspect="1" noChangeArrowheads="1"/>
          </p:cNvPicPr>
          <p:nvPr/>
        </p:nvPicPr>
        <p:blipFill>
          <a:blip r:embed="rId5"/>
          <a:srcRect/>
          <a:stretch>
            <a:fillRect/>
          </a:stretch>
        </p:blipFill>
        <p:spPr bwMode="auto">
          <a:xfrm>
            <a:off x="5635657" y="1897174"/>
            <a:ext cx="618493" cy="219213"/>
          </a:xfrm>
          <a:prstGeom prst="rect">
            <a:avLst/>
          </a:prstGeom>
          <a:noFill/>
          <a:ln w="9525">
            <a:noFill/>
            <a:miter lim="800000"/>
            <a:headEnd/>
            <a:tailEnd/>
          </a:ln>
          <a:effectLst/>
        </p:spPr>
      </p:pic>
      <p:pic>
        <p:nvPicPr>
          <p:cNvPr id="2055" name="Picture 7"/>
          <p:cNvPicPr>
            <a:picLocks noChangeAspect="1" noChangeArrowheads="1"/>
          </p:cNvPicPr>
          <p:nvPr/>
        </p:nvPicPr>
        <p:blipFill>
          <a:blip r:embed="rId6" cstate="print"/>
          <a:srcRect/>
          <a:stretch>
            <a:fillRect/>
          </a:stretch>
        </p:blipFill>
        <p:spPr bwMode="auto">
          <a:xfrm>
            <a:off x="9607775" y="1233577"/>
            <a:ext cx="2395218" cy="2587429"/>
          </a:xfrm>
          <a:prstGeom prst="rect">
            <a:avLst/>
          </a:prstGeom>
          <a:noFill/>
          <a:ln w="9525">
            <a:solidFill>
              <a:schemeClr val="bg1">
                <a:lumMod val="85000"/>
              </a:schemeClr>
            </a:solidFill>
            <a:miter lim="800000"/>
            <a:headEnd/>
            <a:tailEnd/>
          </a:ln>
          <a:effectLst/>
        </p:spPr>
      </p:pic>
      <p:sp>
        <p:nvSpPr>
          <p:cNvPr id="29" name="圆角矩形 28"/>
          <p:cNvSpPr/>
          <p:nvPr/>
        </p:nvSpPr>
        <p:spPr>
          <a:xfrm>
            <a:off x="11390186" y="2461184"/>
            <a:ext cx="422031" cy="228599"/>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538599" y="4510238"/>
            <a:ext cx="2801816" cy="1346522"/>
          </a:xfrm>
          <a:prstGeom prst="rect">
            <a:avLst/>
          </a:prstGeom>
          <a:noFill/>
        </p:spPr>
        <p:txBody>
          <a:bodyPr wrap="square" rtlCol="0">
            <a:spAutoFit/>
          </a:bodyPr>
          <a:lstStyle/>
          <a:p>
            <a:pPr>
              <a:lnSpc>
                <a:spcPct val="150000"/>
              </a:lnSpc>
            </a:pPr>
            <a:r>
              <a:rPr lang="zh-CN" altLang="en-US" sz="1400" dirty="0" smtClean="0"/>
              <a:t>以基础数据为例，选择                按钮，开始对基础数据下的信息逐条同步，等待一段时间后同步完成。</a:t>
            </a:r>
            <a:endParaRPr lang="zh-CN" altLang="en-US" sz="1400" dirty="0"/>
          </a:p>
        </p:txBody>
      </p:sp>
      <p:pic>
        <p:nvPicPr>
          <p:cNvPr id="2058" name="Picture 10"/>
          <p:cNvPicPr>
            <a:picLocks noChangeAspect="1" noChangeArrowheads="1"/>
          </p:cNvPicPr>
          <p:nvPr/>
        </p:nvPicPr>
        <p:blipFill>
          <a:blip r:embed="rId7"/>
          <a:srcRect/>
          <a:stretch>
            <a:fillRect/>
          </a:stretch>
        </p:blipFill>
        <p:spPr bwMode="auto">
          <a:xfrm>
            <a:off x="5483082" y="4598287"/>
            <a:ext cx="753575" cy="239230"/>
          </a:xfrm>
          <a:prstGeom prst="rect">
            <a:avLst/>
          </a:prstGeom>
          <a:noFill/>
          <a:ln w="9525">
            <a:noFill/>
            <a:miter lim="800000"/>
            <a:headEnd/>
            <a:tailEnd/>
          </a:ln>
          <a:effectLst/>
        </p:spPr>
      </p:pic>
      <p:pic>
        <p:nvPicPr>
          <p:cNvPr id="2059" name="Picture 11"/>
          <p:cNvPicPr>
            <a:picLocks noChangeAspect="1" noChangeArrowheads="1"/>
          </p:cNvPicPr>
          <p:nvPr/>
        </p:nvPicPr>
        <p:blipFill>
          <a:blip r:embed="rId8"/>
          <a:srcRect/>
          <a:stretch>
            <a:fillRect/>
          </a:stretch>
        </p:blipFill>
        <p:spPr bwMode="auto">
          <a:xfrm>
            <a:off x="6875252" y="4149306"/>
            <a:ext cx="2277373" cy="2708694"/>
          </a:xfrm>
          <a:prstGeom prst="rect">
            <a:avLst/>
          </a:prstGeom>
          <a:noFill/>
          <a:ln w="9525">
            <a:solidFill>
              <a:schemeClr val="bg1">
                <a:lumMod val="85000"/>
              </a:schemeClr>
            </a:solidFill>
            <a:miter lim="800000"/>
            <a:headEnd/>
            <a:tailEnd/>
          </a:ln>
          <a:effectLst/>
        </p:spPr>
      </p:pic>
      <p:sp>
        <p:nvSpPr>
          <p:cNvPr id="35" name="圆角矩形 34"/>
          <p:cNvSpPr/>
          <p:nvPr/>
        </p:nvSpPr>
        <p:spPr>
          <a:xfrm>
            <a:off x="7531966" y="4254929"/>
            <a:ext cx="515816" cy="208080"/>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0" name="Picture 12"/>
          <p:cNvPicPr>
            <a:picLocks noChangeAspect="1" noChangeArrowheads="1"/>
          </p:cNvPicPr>
          <p:nvPr/>
        </p:nvPicPr>
        <p:blipFill>
          <a:blip r:embed="rId9"/>
          <a:srcRect/>
          <a:stretch>
            <a:fillRect/>
          </a:stretch>
        </p:blipFill>
        <p:spPr bwMode="auto">
          <a:xfrm>
            <a:off x="9609826" y="4149306"/>
            <a:ext cx="2435761" cy="2708694"/>
          </a:xfrm>
          <a:prstGeom prst="rect">
            <a:avLst/>
          </a:prstGeom>
          <a:noFill/>
          <a:ln w="9525">
            <a:solidFill>
              <a:schemeClr val="bg1">
                <a:lumMod val="85000"/>
              </a:schemeClr>
            </a:solidFill>
            <a:miter lim="800000"/>
            <a:headEnd/>
            <a:tailEnd/>
          </a:ln>
          <a:effectLst/>
        </p:spPr>
      </p:pic>
      <p:sp>
        <p:nvSpPr>
          <p:cNvPr id="38" name="圆角矩形 37"/>
          <p:cNvSpPr/>
          <p:nvPr/>
        </p:nvSpPr>
        <p:spPr>
          <a:xfrm>
            <a:off x="11419604" y="4502220"/>
            <a:ext cx="493475" cy="2105613"/>
          </a:xfrm>
          <a:prstGeom prst="roundRect">
            <a:avLst/>
          </a:prstGeom>
          <a:solidFill>
            <a:schemeClr val="accent1">
              <a:alpha val="0"/>
            </a:schemeClr>
          </a:solidFill>
          <a:ln w="1524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6323162" y="2355011"/>
            <a:ext cx="508959" cy="26741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3" name="右箭头 22"/>
          <p:cNvSpPr/>
          <p:nvPr/>
        </p:nvSpPr>
        <p:spPr>
          <a:xfrm>
            <a:off x="6285780" y="4896928"/>
            <a:ext cx="508959" cy="26741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506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sym typeface="Wingdings 2" panose="05020102010507070707" pitchFamily="18" charset="2"/>
              </a:rPr>
              <a:t></a:t>
            </a:r>
            <a:r>
              <a:rPr lang="zh-CN" altLang="en-US" sz="4000" dirty="0">
                <a:sym typeface="Wingdings 2" panose="05020102010507070707" pitchFamily="18" charset="2"/>
              </a:rPr>
              <a:t> </a:t>
            </a:r>
            <a:r>
              <a:rPr lang="zh-CN" altLang="en-US" sz="4000" dirty="0" smtClean="0">
                <a:sym typeface="Wingdings 2" panose="05020102010507070707" pitchFamily="18" charset="2"/>
              </a:rPr>
              <a:t></a:t>
            </a:r>
            <a:r>
              <a:rPr lang="zh-CN" altLang="en-US" sz="4000" dirty="0">
                <a:sym typeface="Wingdings 2" panose="05020102010507070707" pitchFamily="18" charset="2"/>
              </a:rPr>
              <a:t> </a:t>
            </a:r>
            <a:r>
              <a:rPr lang="zh-CN" altLang="en-US" sz="4000" dirty="0" smtClean="0">
                <a:sym typeface="Wingdings 2" panose="05020102010507070707" pitchFamily="18" charset="2"/>
              </a:rPr>
              <a:t></a:t>
            </a:r>
            <a:r>
              <a:rPr lang="en-US" altLang="zh-CN" sz="4000" dirty="0" smtClean="0">
                <a:sym typeface="Wingdings 2" panose="05020102010507070707" pitchFamily="18" charset="2"/>
              </a:rPr>
              <a:t>-</a:t>
            </a:r>
            <a:r>
              <a:rPr lang="zh-CN" altLang="en-US" sz="4000" dirty="0" smtClean="0"/>
              <a:t>使用总结</a:t>
            </a:r>
            <a:r>
              <a:rPr lang="en-US" altLang="zh-CN" sz="4000" dirty="0" smtClean="0"/>
              <a:t>-</a:t>
            </a:r>
            <a:r>
              <a:rPr lang="zh-CN" altLang="en-US" sz="4000" dirty="0" smtClean="0">
                <a:sym typeface="Wingdings 2" panose="05020102010507070707" pitchFamily="18" charset="2"/>
              </a:rPr>
              <a:t> </a:t>
            </a:r>
            <a:r>
              <a:rPr lang="zh-CN" altLang="en-US" sz="4000" dirty="0">
                <a:sym typeface="Wingdings 2" panose="05020102010507070707" pitchFamily="18" charset="2"/>
              </a:rPr>
              <a:t> </a:t>
            </a:r>
            <a:endParaRPr lang="zh-CN" altLang="en-US" sz="4000" dirty="0"/>
          </a:p>
        </p:txBody>
      </p:sp>
      <p:sp>
        <p:nvSpPr>
          <p:cNvPr id="3" name="TextBox 20"/>
          <p:cNvSpPr txBox="1"/>
          <p:nvPr/>
        </p:nvSpPr>
        <p:spPr>
          <a:xfrm>
            <a:off x="1131341" y="1273661"/>
            <a:ext cx="10451059" cy="1754326"/>
          </a:xfrm>
          <a:prstGeom prst="rect">
            <a:avLst/>
          </a:prstGeom>
          <a:noFill/>
        </p:spPr>
        <p:txBody>
          <a:bodyPr wrap="square" rtlCol="0">
            <a:spAutoFit/>
          </a:bodyPr>
          <a:lstStyle/>
          <a:p>
            <a:pPr marL="457200" indent="-457200">
              <a:lnSpc>
                <a:spcPct val="150000"/>
              </a:lnSpc>
              <a:buFont typeface="+mj-ea"/>
              <a:buAutoNum type="circleNumDbPlain"/>
            </a:pPr>
            <a:r>
              <a:rPr lang="zh-CN" altLang="en-US" sz="2400" dirty="0" smtClean="0"/>
              <a:t>管道巡检管理</a:t>
            </a:r>
            <a:r>
              <a:rPr lang="en-US" altLang="zh-CN" sz="2400" dirty="0" smtClean="0"/>
              <a:t>APP</a:t>
            </a:r>
            <a:r>
              <a:rPr lang="zh-CN" altLang="en-US" sz="2400" dirty="0" smtClean="0"/>
              <a:t>（管道工</a:t>
            </a:r>
            <a:r>
              <a:rPr lang="en-US" altLang="zh-CN" sz="2400" dirty="0" smtClean="0"/>
              <a:t>APP</a:t>
            </a:r>
            <a:r>
              <a:rPr lang="zh-CN" altLang="en-US" sz="2400" dirty="0" smtClean="0"/>
              <a:t>）使用，打开</a:t>
            </a:r>
            <a:r>
              <a:rPr lang="en-US" altLang="zh-CN" sz="2400" dirty="0" smtClean="0"/>
              <a:t>APP</a:t>
            </a:r>
            <a:r>
              <a:rPr lang="zh-CN" altLang="en-US" sz="2400" dirty="0" smtClean="0"/>
              <a:t>后首先要在</a:t>
            </a:r>
            <a:r>
              <a:rPr lang="en-US" altLang="zh-CN" sz="2400" dirty="0" smtClean="0"/>
              <a:t>【</a:t>
            </a:r>
            <a:r>
              <a:rPr lang="zh-CN" altLang="en-US" sz="2400" dirty="0" smtClean="0"/>
              <a:t>个人中心</a:t>
            </a:r>
            <a:r>
              <a:rPr lang="zh-CN" altLang="en-US" sz="2400" dirty="0" smtClean="0"/>
              <a:t>数据同步</a:t>
            </a:r>
            <a:r>
              <a:rPr lang="en-US" altLang="zh-CN" sz="2400" dirty="0" smtClean="0"/>
              <a:t>】</a:t>
            </a:r>
            <a:r>
              <a:rPr lang="zh-CN" altLang="en-US" sz="2400" dirty="0" smtClean="0"/>
              <a:t>中下载基础数据。</a:t>
            </a:r>
            <a:endParaRPr lang="en-US" altLang="zh-CN" sz="2400" dirty="0" smtClean="0"/>
          </a:p>
          <a:p>
            <a:pPr marL="457200" indent="-457200">
              <a:lnSpc>
                <a:spcPct val="150000"/>
              </a:lnSpc>
              <a:buFont typeface="+mj-ea"/>
              <a:buAutoNum type="circleNumDbPlain"/>
            </a:pPr>
            <a:r>
              <a:rPr lang="zh-CN" altLang="en-US" sz="2400" dirty="0" smtClean="0"/>
              <a:t>消息模块的使用需要在巡检系统中配置关联的巡线工。</a:t>
            </a:r>
            <a:endParaRPr lang="en-US" altLang="zh-CN" sz="2400" dirty="0" smtClean="0"/>
          </a:p>
        </p:txBody>
      </p:sp>
    </p:spTree>
    <p:extLst>
      <p:ext uri="{BB962C8B-B14F-4D97-AF65-F5344CB8AC3E}">
        <p14:creationId xmlns:p14="http://schemas.microsoft.com/office/powerpoint/2010/main" val="26847082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  FAQ</a:t>
            </a:r>
            <a:endParaRPr lang="zh-CN" altLang="en-US" dirty="0"/>
          </a:p>
        </p:txBody>
      </p:sp>
    </p:spTree>
    <p:extLst>
      <p:ext uri="{BB962C8B-B14F-4D97-AF65-F5344CB8AC3E}">
        <p14:creationId xmlns:p14="http://schemas.microsoft.com/office/powerpoint/2010/main" val="20882185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
          <p:cNvSpPr txBox="1"/>
          <p:nvPr/>
        </p:nvSpPr>
        <p:spPr>
          <a:xfrm>
            <a:off x="1045599" y="2057084"/>
            <a:ext cx="3316851" cy="830997"/>
          </a:xfrm>
          <a:prstGeom prst="rect">
            <a:avLst/>
          </a:prstGeom>
          <a:noFill/>
        </p:spPr>
        <p:txBody>
          <a:bodyPr wrap="square" rtlCol="0">
            <a:spAutoFit/>
          </a:bodyPr>
          <a:lstStyle/>
          <a:p>
            <a:r>
              <a:rPr lang="zh-CN" altLang="en-US" sz="4800" b="1" spc="1500" dirty="0" smtClean="0">
                <a:solidFill>
                  <a:schemeClr val="accent1">
                    <a:lumMod val="50000"/>
                  </a:schemeClr>
                </a:solidFill>
                <a:latin typeface="+mn-ea"/>
              </a:rPr>
              <a:t>谢谢！</a:t>
            </a:r>
          </a:p>
        </p:txBody>
      </p:sp>
      <p:sp>
        <p:nvSpPr>
          <p:cNvPr id="44" name="TextBox 43"/>
          <p:cNvSpPr txBox="1"/>
          <p:nvPr/>
        </p:nvSpPr>
        <p:spPr>
          <a:xfrm>
            <a:off x="2659336" y="3812777"/>
            <a:ext cx="3414717" cy="1685077"/>
          </a:xfrm>
          <a:prstGeom prst="rect">
            <a:avLst/>
          </a:prstGeom>
          <a:noFill/>
        </p:spPr>
        <p:txBody>
          <a:bodyPr wrap="none" rtlCol="0">
            <a:spAutoFit/>
          </a:bodyPr>
          <a:lstStyle/>
          <a:p>
            <a:pPr>
              <a:lnSpc>
                <a:spcPct val="150000"/>
              </a:lnSpc>
            </a:pPr>
            <a:r>
              <a:rPr lang="zh-CN" altLang="en-US" sz="1400" b="1" dirty="0">
                <a:latin typeface="微软雅黑" pitchFamily="34" charset="-122"/>
                <a:ea typeface="微软雅黑" pitchFamily="34" charset="-122"/>
                <a:cs typeface="Arial" pitchFamily="34" charset="0"/>
              </a:rPr>
              <a:t>北京中盈安信</a:t>
            </a:r>
            <a:r>
              <a:rPr lang="zh-CN" altLang="en-US" sz="1400" b="1" dirty="0" smtClean="0">
                <a:latin typeface="微软雅黑" pitchFamily="34" charset="-122"/>
                <a:ea typeface="微软雅黑" pitchFamily="34" charset="-122"/>
                <a:cs typeface="Arial" pitchFamily="34" charset="0"/>
              </a:rPr>
              <a:t>技术服务股份有限公司</a:t>
            </a:r>
            <a:endParaRPr lang="en-US" altLang="zh-CN" sz="1400" b="1" dirty="0" smtClean="0">
              <a:latin typeface="微软雅黑" pitchFamily="34" charset="-122"/>
              <a:ea typeface="微软雅黑" pitchFamily="34" charset="-122"/>
              <a:cs typeface="Arial" pitchFamily="34" charset="0"/>
            </a:endParaRPr>
          </a:p>
          <a:p>
            <a:pPr>
              <a:lnSpc>
                <a:spcPct val="150000"/>
              </a:lnSpc>
            </a:pPr>
            <a:r>
              <a:rPr lang="en-US" altLang="zh-CN" sz="1100" b="1" spc="60" dirty="0">
                <a:latin typeface="Arial" pitchFamily="34" charset="0"/>
                <a:ea typeface="微软雅黑" pitchFamily="34" charset="-122"/>
                <a:cs typeface="Arial" pitchFamily="34" charset="0"/>
              </a:rPr>
              <a:t>Beijing JAS Technical Service Co</a:t>
            </a:r>
            <a:r>
              <a:rPr lang="en-US" altLang="zh-CN" sz="1100" b="1" spc="60" dirty="0" smtClean="0">
                <a:latin typeface="Arial" pitchFamily="34" charset="0"/>
                <a:ea typeface="微软雅黑" pitchFamily="34" charset="-122"/>
                <a:cs typeface="Arial" pitchFamily="34" charset="0"/>
              </a:rPr>
              <a:t>., Ltd.</a:t>
            </a:r>
          </a:p>
          <a:p>
            <a:pPr>
              <a:lnSpc>
                <a:spcPct val="150000"/>
              </a:lnSpc>
            </a:pPr>
            <a:r>
              <a:rPr lang="zh-CN" altLang="en-US" sz="1100" dirty="0"/>
              <a:t>北京市海淀区西小口路</a:t>
            </a:r>
            <a:r>
              <a:rPr lang="en-US" altLang="zh-CN" sz="1100" dirty="0"/>
              <a:t>18</a:t>
            </a:r>
            <a:r>
              <a:rPr lang="zh-CN" altLang="en-US" sz="1100" dirty="0"/>
              <a:t>号新华创新大厦</a:t>
            </a:r>
            <a:r>
              <a:rPr lang="en-US" altLang="zh-CN" sz="1100" dirty="0"/>
              <a:t>1</a:t>
            </a:r>
            <a:r>
              <a:rPr lang="zh-CN" altLang="en-US" sz="1100" dirty="0"/>
              <a:t>层</a:t>
            </a:r>
            <a:r>
              <a:rPr lang="en-US" altLang="zh-CN" sz="1100" dirty="0"/>
              <a:t>1020</a:t>
            </a:r>
            <a:r>
              <a:rPr lang="zh-CN" altLang="en-US" sz="1100" dirty="0" smtClean="0"/>
              <a:t>室</a:t>
            </a:r>
            <a:endParaRPr lang="en-US" altLang="zh-CN" sz="1100" dirty="0" smtClean="0"/>
          </a:p>
          <a:p>
            <a:pPr>
              <a:lnSpc>
                <a:spcPct val="150000"/>
              </a:lnSpc>
            </a:pPr>
            <a:r>
              <a:rPr lang="zh-CN" altLang="en-US" sz="1100" dirty="0" smtClean="0">
                <a:latin typeface="微软雅黑" pitchFamily="34" charset="-122"/>
                <a:ea typeface="微软雅黑" pitchFamily="34" charset="-122"/>
                <a:cs typeface="Arial" pitchFamily="34" charset="0"/>
              </a:rPr>
              <a:t>电话</a:t>
            </a:r>
            <a:r>
              <a:rPr lang="en-US" altLang="zh-CN" sz="1100" dirty="0" smtClean="0">
                <a:latin typeface="微软雅黑" pitchFamily="34" charset="-122"/>
                <a:ea typeface="微软雅黑" pitchFamily="34" charset="-122"/>
                <a:cs typeface="Arial" pitchFamily="34" charset="0"/>
              </a:rPr>
              <a:t>\</a:t>
            </a:r>
            <a:r>
              <a:rPr lang="zh-CN" altLang="en-US" sz="1100" dirty="0" smtClean="0">
                <a:latin typeface="微软雅黑" pitchFamily="34" charset="-122"/>
                <a:ea typeface="微软雅黑" pitchFamily="34" charset="-122"/>
                <a:cs typeface="Arial" pitchFamily="34" charset="0"/>
              </a:rPr>
              <a:t>传真：</a:t>
            </a:r>
            <a:r>
              <a:rPr lang="en-US" altLang="zh-CN" sz="1100" dirty="0" smtClean="0">
                <a:latin typeface="微软雅黑" pitchFamily="34" charset="-122"/>
                <a:ea typeface="微软雅黑" pitchFamily="34" charset="-122"/>
                <a:cs typeface="Arial" pitchFamily="34" charset="0"/>
              </a:rPr>
              <a:t>010-62660379       </a:t>
            </a:r>
          </a:p>
          <a:p>
            <a:pPr>
              <a:lnSpc>
                <a:spcPct val="150000"/>
              </a:lnSpc>
            </a:pPr>
            <a:r>
              <a:rPr lang="zh-CN" altLang="en-US" sz="1100" dirty="0" smtClean="0">
                <a:latin typeface="微软雅黑" pitchFamily="34" charset="-122"/>
                <a:ea typeface="微软雅黑" pitchFamily="34" charset="-122"/>
                <a:cs typeface="Arial" pitchFamily="34" charset="0"/>
              </a:rPr>
              <a:t>网址：</a:t>
            </a:r>
            <a:r>
              <a:rPr lang="en-US" altLang="zh-CN" sz="1100" dirty="0" smtClean="0">
                <a:latin typeface="微软雅黑" pitchFamily="34" charset="-122"/>
                <a:ea typeface="微软雅黑" pitchFamily="34" charset="-122"/>
                <a:cs typeface="Arial" pitchFamily="34" charset="0"/>
              </a:rPr>
              <a:t>www.jasgroup.cn</a:t>
            </a:r>
          </a:p>
          <a:p>
            <a:pPr>
              <a:lnSpc>
                <a:spcPct val="150000"/>
              </a:lnSpc>
            </a:pPr>
            <a:r>
              <a:rPr lang="zh-CN" altLang="en-US" sz="1100" dirty="0" smtClean="0">
                <a:latin typeface="微软雅黑" pitchFamily="34" charset="-122"/>
                <a:ea typeface="微软雅黑" pitchFamily="34" charset="-122"/>
                <a:cs typeface="Arial" pitchFamily="34" charset="0"/>
              </a:rPr>
              <a:t>股票代码：</a:t>
            </a:r>
            <a:r>
              <a:rPr lang="en-US" altLang="zh-CN" sz="1100" dirty="0" smtClean="0">
                <a:latin typeface="微软雅黑" pitchFamily="34" charset="-122"/>
                <a:ea typeface="微软雅黑" pitchFamily="34" charset="-122"/>
                <a:cs typeface="Arial" pitchFamily="34" charset="0"/>
              </a:rPr>
              <a:t>834728</a:t>
            </a:r>
            <a:endParaRPr lang="en-US" altLang="zh-CN" sz="1100" dirty="0">
              <a:latin typeface="微软雅黑" pitchFamily="34" charset="-122"/>
              <a:ea typeface="微软雅黑" pitchFamily="34" charset="-122"/>
              <a:cs typeface="Arial" pitchFamily="34" charset="0"/>
            </a:endParaRPr>
          </a:p>
        </p:txBody>
      </p:sp>
      <p:sp>
        <p:nvSpPr>
          <p:cNvPr id="45" name="矩形 44"/>
          <p:cNvSpPr/>
          <p:nvPr/>
        </p:nvSpPr>
        <p:spPr>
          <a:xfrm>
            <a:off x="2443440" y="3881128"/>
            <a:ext cx="45719" cy="1554425"/>
          </a:xfrm>
          <a:prstGeom prst="rect">
            <a:avLst/>
          </a:prstGeom>
          <a:solidFill>
            <a:schemeClr val="accent5">
              <a:lumMod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latin typeface="Calibri"/>
              <a:ea typeface="宋体"/>
              <a:cs typeface="+mn-cs"/>
            </a:endParaRPr>
          </a:p>
        </p:txBody>
      </p:sp>
      <p:pic>
        <p:nvPicPr>
          <p:cNvPr id="46" name="Picture 2" descr="D:\公司宣传材料\订阅号\公众号.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172" y="3853690"/>
            <a:ext cx="1256044" cy="125604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060482" y="5104248"/>
            <a:ext cx="1269736" cy="261610"/>
          </a:xfrm>
          <a:prstGeom prst="rect">
            <a:avLst/>
          </a:prstGeom>
          <a:noFill/>
        </p:spPr>
        <p:txBody>
          <a:bodyPr wrap="square" rtlCol="0" anchor="ctr">
            <a:spAutoFit/>
          </a:bodyPr>
          <a:lstStyle/>
          <a:p>
            <a:pPr algn="ctr"/>
            <a:r>
              <a:rPr lang="zh-CN" altLang="en-US" sz="1100" dirty="0">
                <a:latin typeface="微软雅黑" pitchFamily="34" charset="-122"/>
                <a:ea typeface="微软雅黑" pitchFamily="34" charset="-122"/>
                <a:cs typeface="Arial" pitchFamily="34" charset="0"/>
              </a:rPr>
              <a:t>公众号</a:t>
            </a:r>
            <a:endParaRPr lang="en-US" altLang="zh-CN" sz="1000" dirty="0">
              <a:latin typeface="微软雅黑" pitchFamily="34" charset="-122"/>
              <a:ea typeface="微软雅黑" pitchFamily="34" charset="-122"/>
              <a:cs typeface="Arial" pitchFamily="34" charset="0"/>
            </a:endParaRPr>
          </a:p>
        </p:txBody>
      </p:sp>
      <p:grpSp>
        <p:nvGrpSpPr>
          <p:cNvPr id="48" name="组合 47"/>
          <p:cNvGrpSpPr/>
          <p:nvPr/>
        </p:nvGrpSpPr>
        <p:grpSpPr>
          <a:xfrm>
            <a:off x="-22574" y="6779933"/>
            <a:ext cx="12220924" cy="104458"/>
            <a:chOff x="0" y="5087938"/>
            <a:chExt cx="9144000" cy="55562"/>
          </a:xfrm>
        </p:grpSpPr>
        <p:pic>
          <p:nvPicPr>
            <p:cNvPr id="49" name="Picture 2" descr="E:\01 日常工作\10 多媒体\PPT内部汇报用模板\红条.jpg"/>
            <p:cNvPicPr>
              <a:picLocks noChangeAspect="1" noChangeArrowheads="1"/>
            </p:cNvPicPr>
            <p:nvPr/>
          </p:nvPicPr>
          <p:blipFill>
            <a:blip r:embed="rId3" cstate="print"/>
            <a:srcRect r="5813"/>
            <a:stretch>
              <a:fillRect/>
            </a:stretch>
          </p:blipFill>
          <p:spPr bwMode="auto">
            <a:xfrm>
              <a:off x="0" y="5087938"/>
              <a:ext cx="8616950" cy="55562"/>
            </a:xfrm>
            <a:prstGeom prst="rect">
              <a:avLst/>
            </a:prstGeom>
            <a:noFill/>
          </p:spPr>
        </p:pic>
        <p:pic>
          <p:nvPicPr>
            <p:cNvPr id="50" name="Picture 2" descr="E:\01 日常工作\10 多媒体\PPT内部汇报用模板\红条.jpg"/>
            <p:cNvPicPr>
              <a:picLocks noChangeAspect="1" noChangeArrowheads="1"/>
            </p:cNvPicPr>
            <p:nvPr/>
          </p:nvPicPr>
          <p:blipFill>
            <a:blip r:embed="rId3" cstate="print"/>
            <a:srcRect r="5813"/>
            <a:stretch>
              <a:fillRect/>
            </a:stretch>
          </p:blipFill>
          <p:spPr bwMode="auto">
            <a:xfrm>
              <a:off x="527050" y="5087938"/>
              <a:ext cx="8616950" cy="55562"/>
            </a:xfrm>
            <a:prstGeom prst="rect">
              <a:avLst/>
            </a:prstGeom>
            <a:noFill/>
          </p:spPr>
        </p:pic>
      </p:grpSp>
    </p:spTree>
    <p:extLst>
      <p:ext uri="{BB962C8B-B14F-4D97-AF65-F5344CB8AC3E}">
        <p14:creationId xmlns:p14="http://schemas.microsoft.com/office/powerpoint/2010/main" val="3050148639"/>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标题 21"/>
          <p:cNvSpPr>
            <a:spLocks noGrp="1"/>
          </p:cNvSpPr>
          <p:nvPr>
            <p:ph type="title"/>
          </p:nvPr>
        </p:nvSpPr>
        <p:spPr/>
        <p:txBody>
          <a:bodyPr/>
          <a:lstStyle/>
          <a:p>
            <a:pPr algn="ctr"/>
            <a:r>
              <a:rPr lang="zh-CN" altLang="en-US" dirty="0" smtClean="0"/>
              <a:t>目      录</a:t>
            </a:r>
            <a:endParaRPr lang="zh-CN" altLang="en-US" dirty="0"/>
          </a:p>
        </p:txBody>
      </p:sp>
      <p:sp>
        <p:nvSpPr>
          <p:cNvPr id="4" name="矩形 3"/>
          <p:cNvSpPr/>
          <p:nvPr/>
        </p:nvSpPr>
        <p:spPr>
          <a:xfrm>
            <a:off x="2824031" y="4233487"/>
            <a:ext cx="6552728" cy="7200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5" name="矩形 13"/>
          <p:cNvSpPr/>
          <p:nvPr/>
        </p:nvSpPr>
        <p:spPr>
          <a:xfrm>
            <a:off x="2824031" y="4233487"/>
            <a:ext cx="432048" cy="720080"/>
          </a:xfrm>
          <a:custGeom>
            <a:avLst/>
            <a:gdLst>
              <a:gd name="connsiteX0" fmla="*/ 0 w 432048"/>
              <a:gd name="connsiteY0" fmla="*/ 0 h 720080"/>
              <a:gd name="connsiteX1" fmla="*/ 432048 w 432048"/>
              <a:gd name="connsiteY1" fmla="*/ 0 h 720080"/>
              <a:gd name="connsiteX2" fmla="*/ 432048 w 432048"/>
              <a:gd name="connsiteY2" fmla="*/ 720080 h 720080"/>
              <a:gd name="connsiteX3" fmla="*/ 0 w 432048"/>
              <a:gd name="connsiteY3" fmla="*/ 720080 h 720080"/>
              <a:gd name="connsiteX4" fmla="*/ 0 w 432048"/>
              <a:gd name="connsiteY4" fmla="*/ 0 h 720080"/>
              <a:gd name="connsiteX0-1" fmla="*/ 0 w 432048"/>
              <a:gd name="connsiteY0-2" fmla="*/ 0 h 720080"/>
              <a:gd name="connsiteX1-3" fmla="*/ 432048 w 432048"/>
              <a:gd name="connsiteY1-4" fmla="*/ 0 h 720080"/>
              <a:gd name="connsiteX2-5" fmla="*/ 228848 w 432048"/>
              <a:gd name="connsiteY2-6" fmla="*/ 720080 h 720080"/>
              <a:gd name="connsiteX3-7" fmla="*/ 0 w 432048"/>
              <a:gd name="connsiteY3-8" fmla="*/ 720080 h 720080"/>
              <a:gd name="connsiteX4-9" fmla="*/ 0 w 432048"/>
              <a:gd name="connsiteY4-10" fmla="*/ 0 h 720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2048" h="720080">
                <a:moveTo>
                  <a:pt x="0" y="0"/>
                </a:moveTo>
                <a:lnTo>
                  <a:pt x="432048" y="0"/>
                </a:lnTo>
                <a:lnTo>
                  <a:pt x="228848" y="720080"/>
                </a:lnTo>
                <a:lnTo>
                  <a:pt x="0" y="720080"/>
                </a:lnTo>
                <a:lnTo>
                  <a:pt x="0" y="0"/>
                </a:lnTo>
                <a:close/>
              </a:path>
            </a:pathLst>
          </a:custGeom>
          <a:solidFill>
            <a:srgbClr val="CD0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6" name="Text Box 13"/>
          <p:cNvSpPr txBox="1">
            <a:spLocks noChangeArrowheads="1"/>
          </p:cNvSpPr>
          <p:nvPr/>
        </p:nvSpPr>
        <p:spPr bwMode="gray">
          <a:xfrm>
            <a:off x="3974978" y="2252590"/>
            <a:ext cx="4783540" cy="584775"/>
          </a:xfrm>
          <a:prstGeom prst="rect">
            <a:avLst/>
          </a:prstGeom>
          <a:noFill/>
          <a:ln w="9525">
            <a:noFill/>
            <a:miter lim="800000"/>
          </a:ln>
          <a:effectLst/>
        </p:spPr>
        <p:txBody>
          <a:bodyPr wrap="square" anchor="ctr">
            <a:spAutoFit/>
          </a:bodyPr>
          <a:lstStyle>
            <a:defPPr>
              <a:defRPr lang="zh-CN"/>
            </a:defPPr>
            <a:lvl1pPr>
              <a:defRPr sz="2000" b="1">
                <a:solidFill>
                  <a:prstClr val="white"/>
                </a:solidFill>
                <a:cs typeface="Arial" panose="020B0604020202020204" pitchFamily="34" charset="0"/>
              </a:defRPr>
            </a:lvl1pPr>
          </a:lstStyle>
          <a:p>
            <a:r>
              <a:rPr lang="zh-CN" altLang="en-US" sz="3200" dirty="0" smtClean="0">
                <a:solidFill>
                  <a:schemeClr val="accent5">
                    <a:lumMod val="50000"/>
                  </a:schemeClr>
                </a:solidFill>
              </a:rPr>
              <a:t>管道工</a:t>
            </a:r>
            <a:r>
              <a:rPr lang="en-US" altLang="zh-CN" sz="3200" dirty="0" smtClean="0">
                <a:solidFill>
                  <a:schemeClr val="accent5">
                    <a:lumMod val="50000"/>
                  </a:schemeClr>
                </a:solidFill>
              </a:rPr>
              <a:t>APP</a:t>
            </a:r>
            <a:r>
              <a:rPr lang="zh-CN" altLang="en-US" sz="3200" dirty="0" smtClean="0">
                <a:solidFill>
                  <a:schemeClr val="accent5">
                    <a:lumMod val="50000"/>
                  </a:schemeClr>
                </a:solidFill>
              </a:rPr>
              <a:t>安装与登录</a:t>
            </a:r>
            <a:endParaRPr lang="zh-CN" altLang="zh-CN" sz="3200" dirty="0">
              <a:solidFill>
                <a:schemeClr val="accent5">
                  <a:lumMod val="50000"/>
                </a:schemeClr>
              </a:solidFill>
            </a:endParaRPr>
          </a:p>
        </p:txBody>
      </p:sp>
      <p:sp>
        <p:nvSpPr>
          <p:cNvPr id="8" name="Text Box 16"/>
          <p:cNvSpPr txBox="1">
            <a:spLocks noChangeArrowheads="1"/>
          </p:cNvSpPr>
          <p:nvPr/>
        </p:nvSpPr>
        <p:spPr bwMode="gray">
          <a:xfrm>
            <a:off x="3400095" y="2273326"/>
            <a:ext cx="256497" cy="584775"/>
          </a:xfrm>
          <a:prstGeom prst="rect">
            <a:avLst/>
          </a:prstGeom>
          <a:noFill/>
          <a:ln w="9525">
            <a:noFill/>
            <a:miter lim="800000"/>
          </a:ln>
          <a:effectLst/>
        </p:spPr>
        <p:txBody>
          <a:bodyPr>
            <a:spAutoFit/>
          </a:bodyPr>
          <a:lstStyle>
            <a:defPPr>
              <a:defRPr lang="zh-CN"/>
            </a:defPPr>
            <a:lvl1pPr algn="ctr">
              <a:spcBef>
                <a:spcPct val="50000"/>
              </a:spcBef>
              <a:defRPr sz="3600" b="1">
                <a:solidFill>
                  <a:prstClr val="white"/>
                </a:solidFill>
                <a:cs typeface="Arial" panose="020B0604020202020204" pitchFamily="34" charset="0"/>
              </a:defRPr>
            </a:lvl1pPr>
          </a:lstStyle>
          <a:p>
            <a:r>
              <a:rPr lang="zh-CN" altLang="en-US" sz="3200" dirty="0">
                <a:solidFill>
                  <a:schemeClr val="accent5">
                    <a:lumMod val="50000"/>
                  </a:schemeClr>
                </a:solidFill>
              </a:rPr>
              <a:t>一</a:t>
            </a:r>
            <a:endParaRPr lang="en-US" altLang="zh-CN" sz="3200" dirty="0">
              <a:solidFill>
                <a:schemeClr val="accent5">
                  <a:lumMod val="50000"/>
                </a:schemeClr>
              </a:solidFill>
            </a:endParaRPr>
          </a:p>
        </p:txBody>
      </p:sp>
      <p:sp>
        <p:nvSpPr>
          <p:cNvPr id="12" name="Text Box 14"/>
          <p:cNvSpPr txBox="1">
            <a:spLocks noChangeArrowheads="1"/>
          </p:cNvSpPr>
          <p:nvPr/>
        </p:nvSpPr>
        <p:spPr bwMode="gray">
          <a:xfrm>
            <a:off x="3947163" y="4274030"/>
            <a:ext cx="5421787" cy="584775"/>
          </a:xfrm>
          <a:prstGeom prst="rect">
            <a:avLst/>
          </a:prstGeom>
          <a:noFill/>
          <a:ln w="9525">
            <a:noFill/>
            <a:miter lim="800000"/>
          </a:ln>
          <a:effectLst/>
        </p:spPr>
        <p:txBody>
          <a:bodyPr wrap="square" anchor="ctr">
            <a:spAutoFit/>
          </a:bodyPr>
          <a:lstStyle>
            <a:defPPr>
              <a:defRPr lang="zh-CN"/>
            </a:defPPr>
            <a:lvl1pPr>
              <a:defRPr sz="2000" b="1">
                <a:solidFill>
                  <a:prstClr val="white"/>
                </a:solidFill>
                <a:cs typeface="Arial" panose="020B0604020202020204" pitchFamily="34" charset="0"/>
              </a:defRPr>
            </a:lvl1pPr>
          </a:lstStyle>
          <a:p>
            <a:r>
              <a:rPr lang="zh-CN" altLang="en-US" sz="3200" dirty="0" smtClean="0">
                <a:solidFill>
                  <a:schemeClr val="bg1"/>
                </a:solidFill>
              </a:rPr>
              <a:t>管道工</a:t>
            </a:r>
            <a:r>
              <a:rPr lang="en-US" altLang="zh-CN" sz="3200" dirty="0" smtClean="0">
                <a:solidFill>
                  <a:schemeClr val="bg1"/>
                </a:solidFill>
              </a:rPr>
              <a:t>APP</a:t>
            </a:r>
            <a:r>
              <a:rPr lang="zh-CN" altLang="en-US" sz="3200" dirty="0" smtClean="0">
                <a:solidFill>
                  <a:schemeClr val="bg1"/>
                </a:solidFill>
              </a:rPr>
              <a:t>操作使用</a:t>
            </a:r>
            <a:endParaRPr lang="zh-CN" altLang="zh-CN" sz="3200" dirty="0">
              <a:solidFill>
                <a:schemeClr val="bg1"/>
              </a:solidFill>
            </a:endParaRPr>
          </a:p>
        </p:txBody>
      </p:sp>
      <p:sp>
        <p:nvSpPr>
          <p:cNvPr id="13" name="Text Box 17"/>
          <p:cNvSpPr txBox="1">
            <a:spLocks noChangeArrowheads="1"/>
          </p:cNvSpPr>
          <p:nvPr/>
        </p:nvSpPr>
        <p:spPr bwMode="gray">
          <a:xfrm>
            <a:off x="3400095" y="4310252"/>
            <a:ext cx="256497" cy="584775"/>
          </a:xfrm>
          <a:prstGeom prst="rect">
            <a:avLst/>
          </a:prstGeom>
          <a:noFill/>
          <a:ln w="9525">
            <a:noFill/>
            <a:miter lim="800000"/>
          </a:ln>
          <a:effectLst/>
        </p:spPr>
        <p:txBody>
          <a:bodyPr>
            <a:spAutoFit/>
          </a:bodyPr>
          <a:lstStyle>
            <a:defPPr>
              <a:defRPr lang="zh-CN"/>
            </a:defPPr>
            <a:lvl1pPr algn="ctr">
              <a:spcBef>
                <a:spcPct val="50000"/>
              </a:spcBef>
              <a:defRPr sz="3600" b="1">
                <a:solidFill>
                  <a:prstClr val="white"/>
                </a:solidFill>
                <a:cs typeface="Arial" panose="020B0604020202020204" pitchFamily="34" charset="0"/>
              </a:defRPr>
            </a:lvl1pPr>
          </a:lstStyle>
          <a:p>
            <a:r>
              <a:rPr lang="zh-CN" altLang="en-US" sz="3200" dirty="0">
                <a:solidFill>
                  <a:schemeClr val="bg1"/>
                </a:solidFill>
              </a:rPr>
              <a:t>二</a:t>
            </a:r>
            <a:endParaRPr lang="en-US" altLang="zh-CN" sz="3200" dirty="0">
              <a:solidFill>
                <a:schemeClr val="bg1"/>
              </a:solidFill>
            </a:endParaRPr>
          </a:p>
        </p:txBody>
      </p:sp>
    </p:spTree>
    <p:extLst>
      <p:ext uri="{BB962C8B-B14F-4D97-AF65-F5344CB8AC3E}">
        <p14:creationId xmlns:p14="http://schemas.microsoft.com/office/powerpoint/2010/main" val="199314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13298</TotalTime>
  <Words>5455</Words>
  <Application>Microsoft Office PowerPoint</Application>
  <PresentationFormat>宽屏</PresentationFormat>
  <Paragraphs>509</Paragraphs>
  <Slides>87</Slides>
  <Notes>31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87</vt:i4>
      </vt:variant>
    </vt:vector>
  </HeadingPairs>
  <TitlesOfParts>
    <vt:vector size="99" baseType="lpstr">
      <vt:lpstr>PingFang SC</vt:lpstr>
      <vt:lpstr>黑体</vt:lpstr>
      <vt:lpstr>宋体</vt:lpstr>
      <vt:lpstr>微软雅黑</vt:lpstr>
      <vt:lpstr>Arial</vt:lpstr>
      <vt:lpstr>Arial Black</vt:lpstr>
      <vt:lpstr>Calibri</vt:lpstr>
      <vt:lpstr>Segoe UI</vt:lpstr>
      <vt:lpstr>Wingdings</vt:lpstr>
      <vt:lpstr>Wingdings 2</vt:lpstr>
      <vt:lpstr>Office 主题</vt:lpstr>
      <vt:lpstr>1_Office 主题</vt:lpstr>
      <vt:lpstr>PowerPoint 演示文稿</vt:lpstr>
      <vt:lpstr>目      录</vt:lpstr>
      <vt:lpstr>PowerPoint 演示文稿</vt:lpstr>
      <vt:lpstr>PowerPoint 演示文稿</vt:lpstr>
      <vt:lpstr>PowerPoint 演示文稿</vt:lpstr>
      <vt:lpstr>PowerPoint 演示文稿</vt:lpstr>
      <vt:lpstr>PowerPoint 演示文稿</vt:lpstr>
      <vt:lpstr>PowerPoint 演示文稿</vt:lpstr>
      <vt:lpstr>目      录</vt:lpstr>
      <vt:lpstr>二、管道工APP—简要介绍</vt:lpstr>
      <vt:lpstr>二、管道工APP—简要介绍</vt:lpstr>
      <vt:lpstr>二、管道工APP—简要介绍</vt:lpstr>
      <vt:lpstr>二、管道工APP—简要介绍</vt:lpstr>
      <vt:lpstr>移动巡检管理APP，巡检业务功能详细操作指南</vt:lpstr>
      <vt:lpstr>二、管道工APP使用-首页</vt:lpstr>
      <vt:lpstr>二、管道工APP使用-首页</vt:lpstr>
      <vt:lpstr>二、管道工APP使用-首页</vt:lpstr>
      <vt:lpstr>二、管道工APP使用-首页</vt:lpstr>
      <vt:lpstr>功能操作指南</vt:lpstr>
      <vt:lpstr>二、管道工APP使用-首页-巡线管理</vt:lpstr>
      <vt:lpstr>巡线管理-巡检范围</vt:lpstr>
      <vt:lpstr>PowerPoint 演示文稿</vt:lpstr>
      <vt:lpstr>巡线管理-巡检范围-巡线工区段-查询</vt:lpstr>
      <vt:lpstr>巡线管理-巡检范围-巡线工区段-新增</vt:lpstr>
      <vt:lpstr>巡线管理-巡检范围-巡线工区段-上传</vt:lpstr>
      <vt:lpstr>巡线管理-巡检范围-巡线工区段-修改</vt:lpstr>
      <vt:lpstr>巡线管理-巡检计划</vt:lpstr>
      <vt:lpstr>巡线管理-巡检任务</vt:lpstr>
      <vt:lpstr>巡线管理-日常巡检</vt:lpstr>
      <vt:lpstr>巡线管理-日常巡检-数据采集</vt:lpstr>
      <vt:lpstr>巡线管理-巡检记录</vt:lpstr>
      <vt:lpstr>PowerPoint 演示文稿</vt:lpstr>
      <vt:lpstr>PowerPoint 演示文稿</vt:lpstr>
      <vt:lpstr>PowerPoint 演示文稿</vt:lpstr>
      <vt:lpstr>PowerPoint 演示文稿</vt:lpstr>
      <vt:lpstr>功能操作指南</vt:lpstr>
      <vt:lpstr>首页-统计报表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功能操作指南</vt:lpstr>
      <vt:lpstr>首页-预警功能</vt:lpstr>
      <vt:lpstr>PowerPoint 演示文稿</vt:lpstr>
      <vt:lpstr>PowerPoint 演示文稿</vt:lpstr>
      <vt:lpstr>PowerPoint 演示文稿</vt:lpstr>
      <vt:lpstr>PowerPoint 演示文稿</vt:lpstr>
      <vt:lpstr>PowerPoint 演示文稿</vt:lpstr>
      <vt:lpstr>功能操作指南</vt:lpstr>
      <vt:lpstr>首页-巡检资源</vt:lpstr>
      <vt:lpstr>PowerPoint 演示文稿</vt:lpstr>
      <vt:lpstr>巡检资源-设备管理-查询</vt:lpstr>
      <vt:lpstr>巡检资源-设备管理-新增</vt:lpstr>
      <vt:lpstr>巡检资源-设备管理-上传</vt:lpstr>
      <vt:lpstr>巡检资源-设备管理-故障申报</vt:lpstr>
      <vt:lpstr>巡检资源-设备管理-设备审批</vt:lpstr>
      <vt:lpstr>功能操作指南</vt:lpstr>
      <vt:lpstr>首页-管道保护</vt:lpstr>
      <vt:lpstr>管道保护-巡检事件-巡检事件上报</vt:lpstr>
      <vt:lpstr>管道保护-巡检事件-新增</vt:lpstr>
      <vt:lpstr>管道保护-第三方施工-上报(新增)</vt:lpstr>
      <vt:lpstr>管道保护-第三方施工-查询</vt:lpstr>
      <vt:lpstr>管道保护-第三方施工-查看</vt:lpstr>
      <vt:lpstr>管道保护-安全经验分享</vt:lpstr>
      <vt:lpstr>管道保护-管道保护宣传</vt:lpstr>
      <vt:lpstr>移动巡检管理APP，巡检业务功能详细操作指南</vt:lpstr>
      <vt:lpstr>二、管道工APP使用-实时监控</vt:lpstr>
      <vt:lpstr>二、管道工APP使用-实时监控</vt:lpstr>
      <vt:lpstr>二、管道工APP使用-实时监控</vt:lpstr>
      <vt:lpstr>二、管道工APP使用-实时监控</vt:lpstr>
      <vt:lpstr>实时监控-历史轨迹回放</vt:lpstr>
      <vt:lpstr>实时监控-巡检实时考核报表</vt:lpstr>
      <vt:lpstr>二、管道工APP使用-实时监控</vt:lpstr>
      <vt:lpstr>二、管道工APP使用-实时监控</vt:lpstr>
      <vt:lpstr>移动巡检管理APP，巡检业务功能详细操作指南</vt:lpstr>
      <vt:lpstr>二、管道工APP使用-待办</vt:lpstr>
      <vt:lpstr>移动巡检管理APP，巡检业务功能详细操作指南</vt:lpstr>
      <vt:lpstr>二、管道工APP使用-消息</vt:lpstr>
      <vt:lpstr>移动巡检管理APP，巡检业务功能详细操作指南</vt:lpstr>
      <vt:lpstr>二、管道工APP使用-个人中心</vt:lpstr>
      <vt:lpstr>二、管道工APP使用-个人中心-数据配置</vt:lpstr>
      <vt:lpstr>  -使用总结-  </vt:lpstr>
      <vt:lpstr>  FAQ</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pc</cp:lastModifiedBy>
  <cp:revision>967</cp:revision>
  <cp:lastPrinted>2019-06-25T03:20:09Z</cp:lastPrinted>
  <dcterms:created xsi:type="dcterms:W3CDTF">2016-01-13T08:09:32Z</dcterms:created>
  <dcterms:modified xsi:type="dcterms:W3CDTF">2019-08-16T08:23:28Z</dcterms:modified>
</cp:coreProperties>
</file>